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bb9191c42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bb9191c42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bb9191c42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bb9191c42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baa222420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baa222420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baa222420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baa222420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baa222420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baa222420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baa222420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baa222420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baa222420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baa222420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b9b08be5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b9b08be5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baa22242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baa22242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baa222420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baa222420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baa222420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baa222420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bb58668bb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bb58668bb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Notes:</a:t>
            </a:r>
            <a:endParaRPr/>
          </a:p>
          <a:p>
            <a:pPr indent="-298450" lvl="0" marL="457200" rtl="0" algn="l">
              <a:spcBef>
                <a:spcPts val="0"/>
              </a:spcBef>
              <a:spcAft>
                <a:spcPts val="0"/>
              </a:spcAft>
              <a:buSzPts val="1100"/>
              <a:buChar char="●"/>
            </a:pPr>
            <a:r>
              <a:rPr lang="en"/>
              <a:t>A time series plot is shown below  comparing the average happiness score of all countries throughout the years 2015 to 2021. </a:t>
            </a:r>
            <a:endParaRPr/>
          </a:p>
          <a:p>
            <a:pPr indent="-298450" lvl="0" marL="457200" rtl="0" algn="l">
              <a:spcBef>
                <a:spcPts val="0"/>
              </a:spcBef>
              <a:spcAft>
                <a:spcPts val="0"/>
              </a:spcAft>
              <a:buSzPts val="1100"/>
              <a:buChar char="●"/>
            </a:pPr>
            <a:r>
              <a:rPr lang="en"/>
              <a:t>score for happiness has gradually increased over time, despite a slight decrease between 2016 to 2017. </a:t>
            </a:r>
            <a:endParaRPr/>
          </a:p>
          <a:p>
            <a:pPr indent="-298450" lvl="0" marL="457200" rtl="0" algn="l">
              <a:spcBef>
                <a:spcPts val="0"/>
              </a:spcBef>
              <a:spcAft>
                <a:spcPts val="0"/>
              </a:spcAft>
              <a:buSzPts val="1100"/>
              <a:buChar char="●"/>
            </a:pPr>
            <a:r>
              <a:rPr lang="en"/>
              <a:t>In turn, there is a huge jump in the average score for happiness between 2019 to 2021. </a:t>
            </a:r>
            <a:endParaRPr/>
          </a:p>
          <a:p>
            <a:pPr indent="-298450" lvl="1" marL="914400" rtl="0" algn="l">
              <a:spcBef>
                <a:spcPts val="0"/>
              </a:spcBef>
              <a:spcAft>
                <a:spcPts val="0"/>
              </a:spcAft>
              <a:buSzPts val="1100"/>
              <a:buChar char="○"/>
            </a:pPr>
            <a:r>
              <a:rPr lang="en"/>
              <a:t>Although the recent Covid-19 pandemic has caused a lot of unprecedented chaos, it is also possible that it has created a strong impact on newer conceptions of what is important for living a good life as well as collective well-being.</a:t>
            </a:r>
            <a:endParaRPr/>
          </a:p>
          <a:p>
            <a:pPr indent="-298450" lvl="1" marL="914400" rtl="0" algn="l">
              <a:spcBef>
                <a:spcPts val="0"/>
              </a:spcBef>
              <a:spcAft>
                <a:spcPts val="0"/>
              </a:spcAft>
              <a:buSzPts val="1100"/>
              <a:buChar char="○"/>
            </a:pPr>
            <a:r>
              <a:rPr lang="en"/>
              <a:t> A world-wide shutdown is likely what caused many people to rethink their values for quality of life. </a:t>
            </a:r>
            <a:endParaRPr/>
          </a:p>
          <a:p>
            <a:pPr indent="-298450" lvl="1" marL="914400" rtl="0" algn="l">
              <a:spcBef>
                <a:spcPts val="0"/>
              </a:spcBef>
              <a:spcAft>
                <a:spcPts val="0"/>
              </a:spcAft>
              <a:buSzPts val="1100"/>
              <a:buChar char="○"/>
            </a:pPr>
            <a:r>
              <a:rPr lang="en"/>
              <a:t>Work-life balance, self-care, great resignation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bb58668bb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bb58668bb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Notes:</a:t>
            </a:r>
            <a:endParaRPr/>
          </a:p>
          <a:p>
            <a:pPr indent="-298450" lvl="0" marL="457200" rtl="0" algn="l">
              <a:spcBef>
                <a:spcPts val="0"/>
              </a:spcBef>
              <a:spcAft>
                <a:spcPts val="0"/>
              </a:spcAft>
              <a:buSzPts val="1100"/>
              <a:buChar char="●"/>
            </a:pPr>
            <a:r>
              <a:rPr lang="en"/>
              <a:t>top ten happiest countries using their overall average happiness score between 2015 to 2021</a:t>
            </a:r>
            <a:endParaRPr/>
          </a:p>
          <a:p>
            <a:pPr indent="-298450" lvl="0" marL="457200" rtl="0" algn="l">
              <a:spcBef>
                <a:spcPts val="0"/>
              </a:spcBef>
              <a:spcAft>
                <a:spcPts val="0"/>
              </a:spcAft>
              <a:buSzPts val="1100"/>
              <a:buChar char="●"/>
            </a:pPr>
            <a:r>
              <a:rPr lang="en"/>
              <a:t>Switzerland is in the top position, followed by Iceland, Denmark, and Norway. </a:t>
            </a:r>
            <a:endParaRPr/>
          </a:p>
          <a:p>
            <a:pPr indent="-298450" lvl="0" marL="457200" rtl="0" algn="l">
              <a:spcBef>
                <a:spcPts val="0"/>
              </a:spcBef>
              <a:spcAft>
                <a:spcPts val="0"/>
              </a:spcAft>
              <a:buSzPts val="1100"/>
              <a:buChar char="●"/>
            </a:pPr>
            <a:r>
              <a:rPr lang="en"/>
              <a:t>According to the World Happiness Report in 2021, Finland had achieved top position for the fourth year in a row. </a:t>
            </a:r>
            <a:endParaRPr/>
          </a:p>
          <a:p>
            <a:pPr indent="-298450" lvl="0" marL="457200" rtl="0" algn="l">
              <a:spcBef>
                <a:spcPts val="0"/>
              </a:spcBef>
              <a:spcAft>
                <a:spcPts val="0"/>
              </a:spcAft>
              <a:buSzPts val="1100"/>
              <a:buChar char="●"/>
            </a:pPr>
            <a:r>
              <a:rPr lang="en"/>
              <a:t>In turn, Afghanistan returns with the lowest average happiness score, making it the least happiness country out of the group.</a:t>
            </a:r>
            <a:endParaRPr/>
          </a:p>
          <a:p>
            <a:pPr indent="-298450" lvl="0" marL="457200" rtl="0" algn="l">
              <a:spcBef>
                <a:spcPts val="0"/>
              </a:spcBef>
              <a:spcAft>
                <a:spcPts val="0"/>
              </a:spcAft>
              <a:buSzPts val="1100"/>
              <a:buChar char="●"/>
            </a:pPr>
            <a:r>
              <a:rPr lang="en"/>
              <a:t> It is also interesting to note that the United States does not make it in the global top ten.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bb58668bb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bb58668bb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Notes:</a:t>
            </a:r>
            <a:endParaRPr/>
          </a:p>
          <a:p>
            <a:pPr indent="-298450" lvl="0" marL="457200" rtl="0" algn="l">
              <a:spcBef>
                <a:spcPts val="0"/>
              </a:spcBef>
              <a:spcAft>
                <a:spcPts val="0"/>
              </a:spcAft>
              <a:buSzPts val="1100"/>
              <a:buChar char="●"/>
            </a:pPr>
            <a:r>
              <a:rPr lang="en"/>
              <a:t>The scatter plot is shown to visualize the relationship between the economy and happiness score. </a:t>
            </a:r>
            <a:endParaRPr/>
          </a:p>
          <a:p>
            <a:pPr indent="-298450" lvl="0" marL="457200" rtl="0" algn="l">
              <a:spcBef>
                <a:spcPts val="0"/>
              </a:spcBef>
              <a:spcAft>
                <a:spcPts val="0"/>
              </a:spcAft>
              <a:buSzPts val="1100"/>
              <a:buChar char="●"/>
            </a:pPr>
            <a:r>
              <a:rPr lang="en"/>
              <a:t>a clear correlation between GDP per Capita and national happiness, indicating that a country’s income plays a significant role in determining their overall life satisfaction. </a:t>
            </a:r>
            <a:endParaRPr/>
          </a:p>
          <a:p>
            <a:pPr indent="-298450" lvl="0" marL="457200" rtl="0" algn="l">
              <a:spcBef>
                <a:spcPts val="0"/>
              </a:spcBef>
              <a:spcAft>
                <a:spcPts val="0"/>
              </a:spcAft>
              <a:buSzPts val="1100"/>
              <a:buChar char="●"/>
            </a:pPr>
            <a:r>
              <a:rPr lang="en"/>
              <a:t>It can be interpreted that the increase in one’s income leads to  the increase in standard of living which does, in turn, create more happiness.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bb9191c4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bb9191c4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2.png"/><Relationship Id="rId6" Type="http://schemas.openxmlformats.org/officeDocument/2006/relationships/image" Target="../media/image17.png"/><Relationship Id="rId7"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World Happiness</a:t>
            </a:r>
            <a:endParaRPr/>
          </a:p>
          <a:p>
            <a:pPr indent="0" lvl="0" marL="0" rtl="0" algn="l">
              <a:spcBef>
                <a:spcPts val="0"/>
              </a:spcBef>
              <a:spcAft>
                <a:spcPts val="0"/>
              </a:spcAft>
              <a:buNone/>
            </a:pPr>
            <a:r>
              <a:rPr lang="en"/>
              <a:t>Data Analysis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ThanhVi Dang, Jasmine Coloma, Kyle Ryan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Rate of Change</a:t>
            </a:r>
            <a:endParaRPr/>
          </a:p>
        </p:txBody>
      </p:sp>
      <p:sp>
        <p:nvSpPr>
          <p:cNvPr id="155" name="Google Shape;155;p22"/>
          <p:cNvSpPr txBox="1"/>
          <p:nvPr>
            <p:ph idx="1" type="body"/>
          </p:nvPr>
        </p:nvSpPr>
        <p:spPr>
          <a:xfrm>
            <a:off x="6535300" y="3307850"/>
            <a:ext cx="2444700" cy="1404300"/>
          </a:xfrm>
          <a:prstGeom prst="rect">
            <a:avLst/>
          </a:prstGeom>
        </p:spPr>
        <p:txBody>
          <a:bodyPr anchorCtr="0" anchor="t" bIns="91425" lIns="91425" spcFirstLastPara="1" rIns="91425" wrap="square" tIns="91425">
            <a:normAutofit lnSpcReduction="10000"/>
          </a:bodyPr>
          <a:lstStyle/>
          <a:p>
            <a:pPr indent="-304800" lvl="0" marL="457200" rtl="0" algn="l">
              <a:lnSpc>
                <a:spcPct val="100000"/>
              </a:lnSpc>
              <a:spcBef>
                <a:spcPts val="0"/>
              </a:spcBef>
              <a:spcAft>
                <a:spcPts val="0"/>
              </a:spcAft>
              <a:buClr>
                <a:srgbClr val="000000"/>
              </a:buClr>
              <a:buSzPts val="1200"/>
              <a:buFont typeface="Lato"/>
              <a:buChar char="●"/>
            </a:pPr>
            <a:r>
              <a:rPr b="1" lang="en" sz="1200">
                <a:solidFill>
                  <a:srgbClr val="000000"/>
                </a:solidFill>
              </a:rPr>
              <a:t>Rate of Change</a:t>
            </a:r>
            <a:r>
              <a:rPr b="1" lang="en" sz="1200">
                <a:solidFill>
                  <a:srgbClr val="000000"/>
                </a:solidFill>
              </a:rPr>
              <a:t> Plot:  </a:t>
            </a:r>
            <a:r>
              <a:rPr lang="en" sz="1200">
                <a:solidFill>
                  <a:srgbClr val="000000"/>
                </a:solidFill>
              </a:rPr>
              <a:t>shows how all variables in dataset trends between 2015-2021. </a:t>
            </a:r>
            <a:endParaRPr sz="1200">
              <a:solidFill>
                <a:srgbClr val="000000"/>
              </a:solidFill>
            </a:endParaRPr>
          </a:p>
          <a:p>
            <a:pPr indent="0" lvl="0" marL="457200" rtl="0" algn="l">
              <a:lnSpc>
                <a:spcPct val="100000"/>
              </a:lnSpc>
              <a:spcBef>
                <a:spcPts val="0"/>
              </a:spcBef>
              <a:spcAft>
                <a:spcPts val="0"/>
              </a:spcAft>
              <a:buNone/>
            </a:pPr>
            <a:r>
              <a:t/>
            </a:r>
            <a:endParaRPr sz="1200">
              <a:solidFill>
                <a:srgbClr val="000000"/>
              </a:solidFill>
            </a:endParaRPr>
          </a:p>
          <a:p>
            <a:pPr indent="-304800" lvl="0" marL="457200" rtl="0" algn="l">
              <a:lnSpc>
                <a:spcPct val="100000"/>
              </a:lnSpc>
              <a:spcBef>
                <a:spcPts val="0"/>
              </a:spcBef>
              <a:spcAft>
                <a:spcPts val="0"/>
              </a:spcAft>
              <a:buClr>
                <a:srgbClr val="000000"/>
              </a:buClr>
              <a:buSzPts val="1200"/>
              <a:buFont typeface="Arial"/>
              <a:buChar char="●"/>
            </a:pPr>
            <a:r>
              <a:rPr lang="en" sz="1200">
                <a:solidFill>
                  <a:srgbClr val="000000"/>
                </a:solidFill>
              </a:rPr>
              <a:t>Health (Life Expectancy): 2020 drop </a:t>
            </a:r>
            <a:endParaRPr sz="1200">
              <a:solidFill>
                <a:srgbClr val="000000"/>
              </a:solidFill>
            </a:endParaRPr>
          </a:p>
        </p:txBody>
      </p:sp>
      <p:pic>
        <p:nvPicPr>
          <p:cNvPr id="156" name="Google Shape;156;p22"/>
          <p:cNvPicPr preferRelativeResize="0"/>
          <p:nvPr/>
        </p:nvPicPr>
        <p:blipFill>
          <a:blip r:embed="rId3">
            <a:alphaModFix/>
          </a:blip>
          <a:stretch>
            <a:fillRect/>
          </a:stretch>
        </p:blipFill>
        <p:spPr>
          <a:xfrm>
            <a:off x="397350" y="1973725"/>
            <a:ext cx="6204376" cy="2471399"/>
          </a:xfrm>
          <a:prstGeom prst="rect">
            <a:avLst/>
          </a:prstGeom>
          <a:noFill/>
          <a:ln>
            <a:noFill/>
          </a:ln>
        </p:spPr>
      </p:pic>
      <p:sp>
        <p:nvSpPr>
          <p:cNvPr id="157" name="Google Shape;157;p22"/>
          <p:cNvSpPr txBox="1"/>
          <p:nvPr/>
        </p:nvSpPr>
        <p:spPr>
          <a:xfrm>
            <a:off x="671950" y="4246550"/>
            <a:ext cx="4969500" cy="541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i="1" lang="en" sz="800">
                <a:latin typeface="Times New Roman"/>
                <a:ea typeface="Times New Roman"/>
                <a:cs typeface="Times New Roman"/>
                <a:sym typeface="Times New Roman"/>
              </a:rPr>
              <a:t>*Note: Health (Life Expectancy) values in this graph are divided by 100 to get a smaller value for graph purposes. </a:t>
            </a:r>
            <a:endParaRPr b="1" sz="800">
              <a:latin typeface="Times New Roman"/>
              <a:ea typeface="Times New Roman"/>
              <a:cs typeface="Times New Roman"/>
              <a:sym typeface="Times New Roman"/>
            </a:endParaRPr>
          </a:p>
          <a:p>
            <a:pPr indent="0" lvl="0" marL="0" rtl="0" algn="l">
              <a:spcBef>
                <a:spcPts val="0"/>
              </a:spcBef>
              <a:spcAft>
                <a:spcPts val="0"/>
              </a:spcAft>
              <a:buNone/>
            </a:pPr>
            <a:r>
              <a:t/>
            </a:r>
            <a:endParaRPr>
              <a:latin typeface="Lato"/>
              <a:ea typeface="Lato"/>
              <a:cs typeface="Lato"/>
              <a:sym typeface="Lato"/>
            </a:endParaRPr>
          </a:p>
        </p:txBody>
      </p:sp>
      <p:pic>
        <p:nvPicPr>
          <p:cNvPr id="158" name="Google Shape;158;p22"/>
          <p:cNvPicPr preferRelativeResize="0"/>
          <p:nvPr/>
        </p:nvPicPr>
        <p:blipFill>
          <a:blip r:embed="rId4">
            <a:alphaModFix/>
          </a:blip>
          <a:stretch>
            <a:fillRect/>
          </a:stretch>
        </p:blipFill>
        <p:spPr>
          <a:xfrm>
            <a:off x="4696429" y="571500"/>
            <a:ext cx="3782396" cy="1507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Histogram</a:t>
            </a:r>
            <a:endParaRPr/>
          </a:p>
        </p:txBody>
      </p:sp>
      <p:sp>
        <p:nvSpPr>
          <p:cNvPr id="164" name="Google Shape;164;p23"/>
          <p:cNvSpPr txBox="1"/>
          <p:nvPr>
            <p:ph idx="1" type="body"/>
          </p:nvPr>
        </p:nvSpPr>
        <p:spPr>
          <a:xfrm>
            <a:off x="4572000" y="866275"/>
            <a:ext cx="4321800" cy="684600"/>
          </a:xfrm>
          <a:prstGeom prst="rect">
            <a:avLst/>
          </a:prstGeom>
        </p:spPr>
        <p:txBody>
          <a:bodyPr anchorCtr="0" anchor="t" bIns="91425" lIns="91425" spcFirstLastPara="1" rIns="91425" wrap="square" tIns="91425">
            <a:normAutofit fontScale="85000"/>
          </a:bodyPr>
          <a:lstStyle/>
          <a:p>
            <a:pPr indent="-293370" lvl="0" marL="457200" rtl="0" algn="l">
              <a:lnSpc>
                <a:spcPct val="100000"/>
              </a:lnSpc>
              <a:spcBef>
                <a:spcPts val="0"/>
              </a:spcBef>
              <a:spcAft>
                <a:spcPts val="0"/>
              </a:spcAft>
              <a:buClr>
                <a:srgbClr val="000000"/>
              </a:buClr>
              <a:buSzPct val="100000"/>
              <a:buFont typeface="Lato"/>
              <a:buChar char="●"/>
            </a:pPr>
            <a:r>
              <a:rPr b="1" lang="en" sz="1200">
                <a:solidFill>
                  <a:srgbClr val="000000"/>
                </a:solidFill>
              </a:rPr>
              <a:t>Histogram</a:t>
            </a:r>
            <a:r>
              <a:rPr b="1" lang="en" sz="1200">
                <a:solidFill>
                  <a:srgbClr val="000000"/>
                </a:solidFill>
              </a:rPr>
              <a:t>:  </a:t>
            </a:r>
            <a:r>
              <a:rPr lang="en" sz="1200">
                <a:solidFill>
                  <a:srgbClr val="000000"/>
                </a:solidFill>
              </a:rPr>
              <a:t>presents  the frequency  between different variables </a:t>
            </a:r>
            <a:endParaRPr sz="1200">
              <a:solidFill>
                <a:srgbClr val="000000"/>
              </a:solidFill>
            </a:endParaRPr>
          </a:p>
          <a:p>
            <a:pPr indent="-293369" lvl="1" marL="914400" rtl="0" algn="l">
              <a:lnSpc>
                <a:spcPct val="100000"/>
              </a:lnSpc>
              <a:spcBef>
                <a:spcPts val="0"/>
              </a:spcBef>
              <a:spcAft>
                <a:spcPts val="0"/>
              </a:spcAft>
              <a:buClr>
                <a:srgbClr val="000000"/>
              </a:buClr>
              <a:buSzPct val="100000"/>
              <a:buFont typeface="Lato"/>
              <a:buChar char="○"/>
            </a:pPr>
            <a:r>
              <a:rPr i="1" lang="en" sz="1200">
                <a:solidFill>
                  <a:srgbClr val="000000"/>
                </a:solidFill>
              </a:rPr>
              <a:t>Happiness Score ~ Health (Life Expectancy) </a:t>
            </a:r>
            <a:endParaRPr i="1" sz="1200">
              <a:solidFill>
                <a:srgbClr val="000000"/>
              </a:solidFill>
            </a:endParaRPr>
          </a:p>
          <a:p>
            <a:pPr indent="-293370" lvl="0" marL="457200" rtl="0" algn="l">
              <a:lnSpc>
                <a:spcPct val="100000"/>
              </a:lnSpc>
              <a:spcBef>
                <a:spcPts val="0"/>
              </a:spcBef>
              <a:spcAft>
                <a:spcPts val="0"/>
              </a:spcAft>
              <a:buClr>
                <a:srgbClr val="000000"/>
              </a:buClr>
              <a:buSzPct val="100000"/>
              <a:buFont typeface="Arial"/>
              <a:buChar char="●"/>
            </a:pPr>
            <a:r>
              <a:rPr lang="en" sz="1200">
                <a:solidFill>
                  <a:srgbClr val="000000"/>
                </a:solidFill>
              </a:rPr>
              <a:t>Higher happiness score = higher life expectancy score (vice versa) </a:t>
            </a:r>
            <a:endParaRPr/>
          </a:p>
        </p:txBody>
      </p:sp>
      <p:pic>
        <p:nvPicPr>
          <p:cNvPr id="165" name="Google Shape;165;p23"/>
          <p:cNvPicPr preferRelativeResize="0"/>
          <p:nvPr/>
        </p:nvPicPr>
        <p:blipFill>
          <a:blip r:embed="rId3">
            <a:alphaModFix/>
          </a:blip>
          <a:stretch>
            <a:fillRect/>
          </a:stretch>
        </p:blipFill>
        <p:spPr>
          <a:xfrm>
            <a:off x="1702500" y="1901750"/>
            <a:ext cx="5742592" cy="2984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Choropleth Map</a:t>
            </a:r>
            <a:endParaRPr/>
          </a:p>
        </p:txBody>
      </p:sp>
      <p:sp>
        <p:nvSpPr>
          <p:cNvPr id="171" name="Google Shape;171;p24"/>
          <p:cNvSpPr txBox="1"/>
          <p:nvPr>
            <p:ph idx="1" type="body"/>
          </p:nvPr>
        </p:nvSpPr>
        <p:spPr>
          <a:xfrm>
            <a:off x="5671475" y="2078875"/>
            <a:ext cx="3179400" cy="27522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A choropleth map is a type of map that uses different colors or shades to represent different values or ranges of values. </a:t>
            </a:r>
            <a:endParaRPr/>
          </a:p>
          <a:p>
            <a:pPr indent="-311150" lvl="0" marL="457200" rtl="0" algn="l">
              <a:spcBef>
                <a:spcPts val="0"/>
              </a:spcBef>
              <a:spcAft>
                <a:spcPts val="0"/>
              </a:spcAft>
              <a:buSzPts val="1300"/>
              <a:buChar char="●"/>
            </a:pPr>
            <a:r>
              <a:rPr lang="en"/>
              <a:t>This type of map is often used to display statistical data, such as population density or economic indicators, over a geographical area. </a:t>
            </a:r>
            <a:endParaRPr/>
          </a:p>
          <a:p>
            <a:pPr indent="-311150" lvl="0" marL="457200" rtl="0" algn="l">
              <a:spcBef>
                <a:spcPts val="0"/>
              </a:spcBef>
              <a:spcAft>
                <a:spcPts val="0"/>
              </a:spcAft>
              <a:buSzPts val="1300"/>
              <a:buChar char="●"/>
            </a:pPr>
            <a:r>
              <a:rPr lang="en"/>
              <a:t>In our instance, we are displaying happiness scores over the world map.</a:t>
            </a:r>
            <a:endParaRPr/>
          </a:p>
        </p:txBody>
      </p:sp>
      <p:pic>
        <p:nvPicPr>
          <p:cNvPr id="172" name="Google Shape;172;p24"/>
          <p:cNvPicPr preferRelativeResize="0"/>
          <p:nvPr/>
        </p:nvPicPr>
        <p:blipFill>
          <a:blip r:embed="rId3">
            <a:alphaModFix/>
          </a:blip>
          <a:stretch>
            <a:fillRect/>
          </a:stretch>
        </p:blipFill>
        <p:spPr>
          <a:xfrm>
            <a:off x="306075" y="2450250"/>
            <a:ext cx="5215898" cy="20094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Heatmap</a:t>
            </a:r>
            <a:endParaRPr/>
          </a:p>
        </p:txBody>
      </p:sp>
      <p:sp>
        <p:nvSpPr>
          <p:cNvPr id="178" name="Google Shape;178;p25"/>
          <p:cNvSpPr txBox="1"/>
          <p:nvPr>
            <p:ph idx="1" type="body"/>
          </p:nvPr>
        </p:nvSpPr>
        <p:spPr>
          <a:xfrm>
            <a:off x="4241600" y="2078875"/>
            <a:ext cx="41766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 heat map is a graphical representation of data that can be used to visualize the relationship between different variables.</a:t>
            </a:r>
            <a:endParaRPr/>
          </a:p>
          <a:p>
            <a:pPr indent="-311150" lvl="0" marL="457200" rtl="0" algn="l">
              <a:spcBef>
                <a:spcPts val="0"/>
              </a:spcBef>
              <a:spcAft>
                <a:spcPts val="0"/>
              </a:spcAft>
              <a:buSzPts val="1300"/>
              <a:buChar char="●"/>
            </a:pPr>
            <a:r>
              <a:rPr lang="en"/>
              <a:t>One possible interpretation of this result is that economic prosperity and good health are essential factors that contribute to happiness.</a:t>
            </a:r>
            <a:endParaRPr/>
          </a:p>
        </p:txBody>
      </p:sp>
      <p:pic>
        <p:nvPicPr>
          <p:cNvPr id="179" name="Google Shape;179;p25"/>
          <p:cNvPicPr preferRelativeResize="0"/>
          <p:nvPr/>
        </p:nvPicPr>
        <p:blipFill>
          <a:blip r:embed="rId3">
            <a:alphaModFix/>
          </a:blip>
          <a:stretch>
            <a:fillRect/>
          </a:stretch>
        </p:blipFill>
        <p:spPr>
          <a:xfrm>
            <a:off x="241700" y="1853850"/>
            <a:ext cx="3838849" cy="2984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Scatterplot by Region</a:t>
            </a:r>
            <a:endParaRPr/>
          </a:p>
        </p:txBody>
      </p:sp>
      <p:sp>
        <p:nvSpPr>
          <p:cNvPr id="185" name="Google Shape;185;p26"/>
          <p:cNvSpPr txBox="1"/>
          <p:nvPr>
            <p:ph idx="1" type="body"/>
          </p:nvPr>
        </p:nvSpPr>
        <p:spPr>
          <a:xfrm>
            <a:off x="5814475" y="2078875"/>
            <a:ext cx="3201300" cy="27771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In this visualization, we plot life expectancy on the x-axis and happiness score on the y-axis.</a:t>
            </a:r>
            <a:endParaRPr/>
          </a:p>
          <a:p>
            <a:pPr indent="-311150" lvl="0" marL="457200" rtl="0" algn="l">
              <a:spcBef>
                <a:spcPts val="0"/>
              </a:spcBef>
              <a:spcAft>
                <a:spcPts val="0"/>
              </a:spcAft>
              <a:buSzPts val="1300"/>
              <a:buChar char="●"/>
            </a:pPr>
            <a:r>
              <a:rPr lang="en"/>
              <a:t>Each dot's color represents the region the data belongs to, such as North America, Latin America &amp; The Caribbean, Southeastern Asia, and more.</a:t>
            </a:r>
            <a:endParaRPr/>
          </a:p>
          <a:p>
            <a:pPr indent="-311150" lvl="0" marL="457200" rtl="0" algn="l">
              <a:spcBef>
                <a:spcPts val="0"/>
              </a:spcBef>
              <a:spcAft>
                <a:spcPts val="0"/>
              </a:spcAft>
              <a:buSzPts val="1300"/>
              <a:buChar char="●"/>
            </a:pPr>
            <a:r>
              <a:rPr lang="en"/>
              <a:t>This visualization  offers insights for policymakers and researchers and highlight the need for further study of the complex factors that influence happiness</a:t>
            </a:r>
            <a:endParaRPr/>
          </a:p>
        </p:txBody>
      </p:sp>
      <p:pic>
        <p:nvPicPr>
          <p:cNvPr id="186" name="Google Shape;186;p26"/>
          <p:cNvPicPr preferRelativeResize="0"/>
          <p:nvPr/>
        </p:nvPicPr>
        <p:blipFill>
          <a:blip r:embed="rId3">
            <a:alphaModFix/>
          </a:blip>
          <a:stretch>
            <a:fillRect/>
          </a:stretch>
        </p:blipFill>
        <p:spPr>
          <a:xfrm>
            <a:off x="179825" y="2038825"/>
            <a:ext cx="5634652" cy="2857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a:t>
            </a:r>
            <a:endParaRPr/>
          </a:p>
        </p:txBody>
      </p:sp>
      <p:sp>
        <p:nvSpPr>
          <p:cNvPr id="192" name="Google Shape;192;p27"/>
          <p:cNvSpPr txBox="1"/>
          <p:nvPr>
            <p:ph idx="1" type="body"/>
          </p:nvPr>
        </p:nvSpPr>
        <p:spPr>
          <a:xfrm>
            <a:off x="729450" y="2078875"/>
            <a:ext cx="7688700" cy="2838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While our dataset was fairly comprehensive, it suffered heavily from missing data values and </a:t>
            </a:r>
            <a:r>
              <a:rPr lang="en"/>
              <a:t>inconsistent</a:t>
            </a:r>
            <a:r>
              <a:rPr lang="en"/>
              <a:t> column names. </a:t>
            </a:r>
            <a:endParaRPr/>
          </a:p>
          <a:p>
            <a:pPr indent="-311150" lvl="0" marL="457200" rtl="0" algn="l">
              <a:spcBef>
                <a:spcPts val="0"/>
              </a:spcBef>
              <a:spcAft>
                <a:spcPts val="0"/>
              </a:spcAft>
              <a:buSzPts val="1300"/>
              <a:buChar char="●"/>
            </a:pPr>
            <a:r>
              <a:rPr lang="en"/>
              <a:t>There was a lot of preprocessing to be done and some columns such as trust in the government had to be dropped due to there being insufficient data over the years.</a:t>
            </a:r>
            <a:endParaRPr/>
          </a:p>
          <a:p>
            <a:pPr indent="-311150" lvl="0" marL="457200" rtl="0" algn="l">
              <a:spcBef>
                <a:spcPts val="0"/>
              </a:spcBef>
              <a:spcAft>
                <a:spcPts val="0"/>
              </a:spcAft>
              <a:buSzPts val="1300"/>
              <a:buChar char="●"/>
            </a:pPr>
            <a:r>
              <a:rPr lang="en"/>
              <a:t>Happiness is a subjective topic. </a:t>
            </a:r>
            <a:endParaRPr/>
          </a:p>
          <a:p>
            <a:pPr indent="0" lvl="0" marL="457200" rtl="0" algn="l">
              <a:spcBef>
                <a:spcPts val="1200"/>
              </a:spcBef>
              <a:spcAft>
                <a:spcPts val="0"/>
              </a:spcAft>
              <a:buNone/>
            </a:pPr>
            <a:r>
              <a:rPr lang="en"/>
              <a:t> </a:t>
            </a:r>
            <a:endParaRPr/>
          </a:p>
          <a:p>
            <a:pPr indent="-311150" lvl="0" marL="457200" rtl="0" algn="l">
              <a:spcBef>
                <a:spcPts val="1200"/>
              </a:spcBef>
              <a:spcAft>
                <a:spcPts val="0"/>
              </a:spcAft>
              <a:buSzPts val="1300"/>
              <a:buChar char="●"/>
            </a:pPr>
            <a:r>
              <a:rPr lang="en"/>
              <a:t>I</a:t>
            </a:r>
            <a:r>
              <a:rPr lang="en"/>
              <a:t>t does not take into account other factors:</a:t>
            </a:r>
            <a:endParaRPr/>
          </a:p>
          <a:p>
            <a:pPr indent="-298450" lvl="1" marL="914400" rtl="0" algn="l">
              <a:spcBef>
                <a:spcPts val="0"/>
              </a:spcBef>
              <a:spcAft>
                <a:spcPts val="0"/>
              </a:spcAft>
              <a:buSzPts val="1100"/>
              <a:buChar char="○"/>
            </a:pPr>
            <a:r>
              <a:rPr lang="en"/>
              <a:t> such as education, religion, and other cultural complexities.</a:t>
            </a:r>
            <a:endParaRPr/>
          </a:p>
          <a:p>
            <a:pPr indent="-311150" lvl="0" marL="457200" rtl="0" algn="l">
              <a:spcBef>
                <a:spcPts val="0"/>
              </a:spcBef>
              <a:spcAft>
                <a:spcPts val="0"/>
              </a:spcAft>
              <a:buSzPts val="1300"/>
              <a:buChar char="●"/>
            </a:pPr>
            <a:r>
              <a:rPr lang="en"/>
              <a:t>Dataset can also be perceived as subjective and vague</a:t>
            </a:r>
            <a:endParaRPr/>
          </a:p>
          <a:p>
            <a:pPr indent="-298450" lvl="1" marL="914400" rtl="0" algn="l">
              <a:spcBef>
                <a:spcPts val="0"/>
              </a:spcBef>
              <a:spcAft>
                <a:spcPts val="0"/>
              </a:spcAft>
              <a:buSzPts val="1100"/>
              <a:buChar char="○"/>
            </a:pPr>
            <a:r>
              <a:rPr lang="en"/>
              <a:t>making it difficult to precisely measure a meaningful comparison </a:t>
            </a:r>
            <a:endParaRPr/>
          </a:p>
        </p:txBody>
      </p:sp>
      <p:pic>
        <p:nvPicPr>
          <p:cNvPr id="193" name="Google Shape;193;p27"/>
          <p:cNvPicPr preferRelativeResize="0"/>
          <p:nvPr/>
        </p:nvPicPr>
        <p:blipFill>
          <a:blip r:embed="rId3">
            <a:alphaModFix/>
          </a:blip>
          <a:stretch>
            <a:fillRect/>
          </a:stretch>
        </p:blipFill>
        <p:spPr>
          <a:xfrm>
            <a:off x="6394350" y="3023600"/>
            <a:ext cx="2565425" cy="2042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99" name="Google Shape;199;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This study has shown that the economy and health are highly correlated with happiness. Furthermore, our analysis of the World Happiness Report found that countries with higher levels of GDP per capita and longer life expectancy tend to have higher happiness scores.</a:t>
            </a:r>
            <a:endParaRPr/>
          </a:p>
          <a:p>
            <a:pPr indent="-311150" lvl="0" marL="457200" rtl="0" algn="l">
              <a:spcBef>
                <a:spcPts val="0"/>
              </a:spcBef>
              <a:spcAft>
                <a:spcPts val="0"/>
              </a:spcAft>
              <a:buSzPts val="1300"/>
              <a:buChar char="●"/>
            </a:pPr>
            <a:r>
              <a:rPr lang="en"/>
              <a:t>These results align with previous research on the determinants of happiness, which has consistently identified economic and health factors as essential contributors to subjective well-being.</a:t>
            </a:r>
            <a:endParaRPr/>
          </a:p>
          <a:p>
            <a:pPr indent="-311150" lvl="0" marL="457200" rtl="0" algn="l">
              <a:spcBef>
                <a:spcPts val="0"/>
              </a:spcBef>
              <a:spcAft>
                <a:spcPts val="0"/>
              </a:spcAft>
              <a:buSzPts val="1300"/>
              <a:buChar char="●"/>
            </a:pPr>
            <a:r>
              <a:rPr lang="en"/>
              <a:t>Therefore, policies that improve the economy and public health also positively impact overall happiness.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it? 	</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2"/>
              </a:buClr>
              <a:buSzPts val="1300"/>
              <a:buChar char="●"/>
            </a:pPr>
            <a:r>
              <a:rPr lang="en">
                <a:solidFill>
                  <a:schemeClr val="dk2"/>
                </a:solidFill>
              </a:rPr>
              <a:t>T</a:t>
            </a:r>
            <a:r>
              <a:rPr lang="en">
                <a:solidFill>
                  <a:schemeClr val="dk2"/>
                </a:solidFill>
              </a:rPr>
              <a:t>he World Happiness Report, a widely-cited annual survey that ranks 156 countries by their levels of happiness</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The joy scores and rankings utilize information from the Gallup World Survey. </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The survey utilizes something called the Cantril step which asks the responder to envision the best possible life as being a ten and the worst possible life as being a zero then to place their current life on that scale</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The Cantril step covers six different areas: financial generation, social backing, life anticipation, flexibility, nonattendance of debasement, and liberty.</a:t>
            </a:r>
            <a:endParaRPr>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Previous Works</a:t>
            </a:r>
            <a:endParaRPr/>
          </a:p>
        </p:txBody>
      </p:sp>
      <p:sp>
        <p:nvSpPr>
          <p:cNvPr id="99" name="Google Shape;99;p15"/>
          <p:cNvSpPr txBox="1"/>
          <p:nvPr>
            <p:ph idx="1" type="body"/>
          </p:nvPr>
        </p:nvSpPr>
        <p:spPr>
          <a:xfrm>
            <a:off x="729450" y="1774075"/>
            <a:ext cx="2985900" cy="1936200"/>
          </a:xfrm>
          <a:prstGeom prst="rect">
            <a:avLst/>
          </a:prstGeom>
        </p:spPr>
        <p:txBody>
          <a:bodyPr anchorCtr="0" anchor="t" bIns="91425" lIns="91425" spcFirstLastPara="1" rIns="91425" wrap="square" tIns="91425">
            <a:normAutofit/>
          </a:bodyPr>
          <a:lstStyle/>
          <a:p>
            <a:pPr indent="-304800" lvl="0" marL="457200" rtl="0" algn="just">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Featured in </a:t>
            </a:r>
            <a:endParaRPr sz="1200">
              <a:solidFill>
                <a:srgbClr val="000000"/>
              </a:solidFill>
              <a:latin typeface="Times New Roman"/>
              <a:ea typeface="Times New Roman"/>
              <a:cs typeface="Times New Roman"/>
              <a:sym typeface="Times New Roman"/>
            </a:endParaRPr>
          </a:p>
          <a:p>
            <a:pPr indent="-304800" lvl="1" marL="914400" rtl="0" algn="just">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The New York Times</a:t>
            </a:r>
            <a:endParaRPr sz="1200">
              <a:solidFill>
                <a:srgbClr val="000000"/>
              </a:solidFill>
              <a:latin typeface="Times New Roman"/>
              <a:ea typeface="Times New Roman"/>
              <a:cs typeface="Times New Roman"/>
              <a:sym typeface="Times New Roman"/>
            </a:endParaRPr>
          </a:p>
          <a:p>
            <a:pPr indent="-304800" lvl="1" marL="914400" rtl="0" algn="just">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The Washington Post</a:t>
            </a:r>
            <a:endParaRPr sz="1200">
              <a:solidFill>
                <a:srgbClr val="000000"/>
              </a:solidFill>
              <a:latin typeface="Times New Roman"/>
              <a:ea typeface="Times New Roman"/>
              <a:cs typeface="Times New Roman"/>
              <a:sym typeface="Times New Roman"/>
            </a:endParaRPr>
          </a:p>
          <a:p>
            <a:pPr indent="-304800" lvl="1" marL="914400" rtl="0" algn="just">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U.S. and World Report</a:t>
            </a:r>
            <a:endParaRPr sz="1200">
              <a:solidFill>
                <a:srgbClr val="000000"/>
              </a:solidFill>
              <a:latin typeface="Times New Roman"/>
              <a:ea typeface="Times New Roman"/>
              <a:cs typeface="Times New Roman"/>
              <a:sym typeface="Times New Roman"/>
            </a:endParaRPr>
          </a:p>
          <a:p>
            <a:pPr indent="-304800" lvl="1" marL="914400" rtl="0" algn="just">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Harvard Business Review</a:t>
            </a:r>
            <a:endParaRPr sz="1200">
              <a:solidFill>
                <a:srgbClr val="000000"/>
              </a:solidFill>
              <a:latin typeface="Times New Roman"/>
              <a:ea typeface="Times New Roman"/>
              <a:cs typeface="Times New Roman"/>
              <a:sym typeface="Times New Roman"/>
            </a:endParaRPr>
          </a:p>
          <a:p>
            <a:pPr indent="-304800" lvl="1" marL="914400" rtl="0" algn="just">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Huffington Post</a:t>
            </a:r>
            <a:endParaRPr sz="1200">
              <a:solidFill>
                <a:srgbClr val="000000"/>
              </a:solidFill>
              <a:latin typeface="Times New Roman"/>
              <a:ea typeface="Times New Roman"/>
              <a:cs typeface="Times New Roman"/>
              <a:sym typeface="Times New Roman"/>
            </a:endParaRPr>
          </a:p>
          <a:p>
            <a:pPr indent="-304800" lvl="1" marL="914400" rtl="0" algn="just">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Forbes </a:t>
            </a:r>
            <a:endParaRPr sz="1200">
              <a:solidFill>
                <a:srgbClr val="000000"/>
              </a:solidFill>
              <a:latin typeface="Times New Roman"/>
              <a:ea typeface="Times New Roman"/>
              <a:cs typeface="Times New Roman"/>
              <a:sym typeface="Times New Roman"/>
            </a:endParaRPr>
          </a:p>
          <a:p>
            <a:pPr indent="-304800" lvl="1" marL="914400" rtl="0" algn="just">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Bloomberg </a:t>
            </a:r>
            <a:endParaRPr sz="1200">
              <a:solidFill>
                <a:srgbClr val="000000"/>
              </a:solidFill>
              <a:latin typeface="Times New Roman"/>
              <a:ea typeface="Times New Roman"/>
              <a:cs typeface="Times New Roman"/>
              <a:sym typeface="Times New Roman"/>
            </a:endParaRPr>
          </a:p>
        </p:txBody>
      </p:sp>
      <p:pic>
        <p:nvPicPr>
          <p:cNvPr id="100" name="Google Shape;100;p15"/>
          <p:cNvPicPr preferRelativeResize="0"/>
          <p:nvPr/>
        </p:nvPicPr>
        <p:blipFill>
          <a:blip r:embed="rId3">
            <a:alphaModFix/>
          </a:blip>
          <a:stretch>
            <a:fillRect/>
          </a:stretch>
        </p:blipFill>
        <p:spPr>
          <a:xfrm>
            <a:off x="5026944" y="601300"/>
            <a:ext cx="4010331" cy="1252550"/>
          </a:xfrm>
          <a:prstGeom prst="rect">
            <a:avLst/>
          </a:prstGeom>
          <a:noFill/>
          <a:ln>
            <a:noFill/>
          </a:ln>
        </p:spPr>
      </p:pic>
      <p:pic>
        <p:nvPicPr>
          <p:cNvPr id="101" name="Google Shape;101;p15"/>
          <p:cNvPicPr preferRelativeResize="0"/>
          <p:nvPr/>
        </p:nvPicPr>
        <p:blipFill>
          <a:blip r:embed="rId4">
            <a:alphaModFix/>
          </a:blip>
          <a:stretch>
            <a:fillRect/>
          </a:stretch>
        </p:blipFill>
        <p:spPr>
          <a:xfrm>
            <a:off x="5097050" y="4047950"/>
            <a:ext cx="3940225" cy="901850"/>
          </a:xfrm>
          <a:prstGeom prst="rect">
            <a:avLst/>
          </a:prstGeom>
          <a:noFill/>
          <a:ln>
            <a:noFill/>
          </a:ln>
        </p:spPr>
      </p:pic>
      <p:pic>
        <p:nvPicPr>
          <p:cNvPr id="102" name="Google Shape;102;p15"/>
          <p:cNvPicPr preferRelativeResize="0"/>
          <p:nvPr/>
        </p:nvPicPr>
        <p:blipFill>
          <a:blip r:embed="rId5">
            <a:alphaModFix/>
          </a:blip>
          <a:stretch>
            <a:fillRect/>
          </a:stretch>
        </p:blipFill>
        <p:spPr>
          <a:xfrm>
            <a:off x="343141" y="3816702"/>
            <a:ext cx="4658457" cy="1108600"/>
          </a:xfrm>
          <a:prstGeom prst="rect">
            <a:avLst/>
          </a:prstGeom>
          <a:noFill/>
          <a:ln>
            <a:noFill/>
          </a:ln>
        </p:spPr>
      </p:pic>
      <p:pic>
        <p:nvPicPr>
          <p:cNvPr id="103" name="Google Shape;103;p15"/>
          <p:cNvPicPr preferRelativeResize="0"/>
          <p:nvPr/>
        </p:nvPicPr>
        <p:blipFill>
          <a:blip r:embed="rId6">
            <a:alphaModFix/>
          </a:blip>
          <a:stretch>
            <a:fillRect/>
          </a:stretch>
        </p:blipFill>
        <p:spPr>
          <a:xfrm>
            <a:off x="3547843" y="1808500"/>
            <a:ext cx="2165232" cy="1292300"/>
          </a:xfrm>
          <a:prstGeom prst="rect">
            <a:avLst/>
          </a:prstGeom>
          <a:noFill/>
          <a:ln>
            <a:noFill/>
          </a:ln>
        </p:spPr>
      </p:pic>
      <p:pic>
        <p:nvPicPr>
          <p:cNvPr id="104" name="Google Shape;104;p15"/>
          <p:cNvPicPr preferRelativeResize="0"/>
          <p:nvPr/>
        </p:nvPicPr>
        <p:blipFill>
          <a:blip r:embed="rId7">
            <a:alphaModFix/>
          </a:blip>
          <a:stretch>
            <a:fillRect/>
          </a:stretch>
        </p:blipFill>
        <p:spPr>
          <a:xfrm>
            <a:off x="6032396" y="2002675"/>
            <a:ext cx="2728755" cy="1936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Data</a:t>
            </a:r>
            <a:endParaRPr/>
          </a:p>
        </p:txBody>
      </p:sp>
      <p:pic>
        <p:nvPicPr>
          <p:cNvPr id="110" name="Google Shape;110;p16"/>
          <p:cNvPicPr preferRelativeResize="0"/>
          <p:nvPr/>
        </p:nvPicPr>
        <p:blipFill>
          <a:blip r:embed="rId3">
            <a:alphaModFix/>
          </a:blip>
          <a:stretch>
            <a:fillRect/>
          </a:stretch>
        </p:blipFill>
        <p:spPr>
          <a:xfrm>
            <a:off x="154200" y="2198675"/>
            <a:ext cx="8839204" cy="1519238"/>
          </a:xfrm>
          <a:prstGeom prst="rect">
            <a:avLst/>
          </a:prstGeom>
          <a:noFill/>
          <a:ln>
            <a:noFill/>
          </a:ln>
        </p:spPr>
      </p:pic>
      <p:pic>
        <p:nvPicPr>
          <p:cNvPr id="111" name="Google Shape;111;p16"/>
          <p:cNvPicPr preferRelativeResize="0"/>
          <p:nvPr/>
        </p:nvPicPr>
        <p:blipFill>
          <a:blip r:embed="rId4">
            <a:alphaModFix/>
          </a:blip>
          <a:stretch>
            <a:fillRect/>
          </a:stretch>
        </p:blipFill>
        <p:spPr>
          <a:xfrm rot="-1008649">
            <a:off x="7032888" y="3598825"/>
            <a:ext cx="2152920" cy="13643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Study</a:t>
            </a:r>
            <a:endParaRPr/>
          </a:p>
        </p:txBody>
      </p:sp>
      <p:sp>
        <p:nvSpPr>
          <p:cNvPr id="117" name="Google Shape;117;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a:t>
            </a:r>
            <a:r>
              <a:rPr lang="en"/>
              <a:t>implementing</a:t>
            </a:r>
            <a:r>
              <a:rPr lang="en"/>
              <a:t> policies that improve these factors, countries could improve the overall joy in their countries. What factors have a major impact on a </a:t>
            </a:r>
            <a:r>
              <a:rPr lang="en"/>
              <a:t>country</a:t>
            </a:r>
            <a:r>
              <a:rPr lang="en"/>
              <a:t> or region’s happiness score?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b="1" lang="en"/>
              <a:t>Hypothesis: </a:t>
            </a:r>
            <a:r>
              <a:rPr lang="en"/>
              <a:t>There is a positive correlation between GDP and life expectancy, and happiness score. As GDP and life expectancy increase, happiness score is also likely to increase.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 Series - Average Happiness Score </a:t>
            </a:r>
            <a:endParaRPr/>
          </a:p>
        </p:txBody>
      </p:sp>
      <p:sp>
        <p:nvSpPr>
          <p:cNvPr id="123" name="Google Shape;123;p18"/>
          <p:cNvSpPr txBox="1"/>
          <p:nvPr>
            <p:ph idx="1" type="body"/>
          </p:nvPr>
        </p:nvSpPr>
        <p:spPr>
          <a:xfrm>
            <a:off x="4572000" y="2078875"/>
            <a:ext cx="4032000" cy="27543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b="1" lang="en"/>
              <a:t>Time Series Graph: </a:t>
            </a:r>
            <a:r>
              <a:rPr lang="en"/>
              <a:t>used to show how data is trending over time </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b="1" lang="en"/>
              <a:t>Gradual increase between 2015 - 2021</a:t>
            </a:r>
            <a:endParaRPr b="1"/>
          </a:p>
          <a:p>
            <a:pPr indent="-298450" lvl="1" marL="914400" rtl="0" algn="l">
              <a:spcBef>
                <a:spcPts val="0"/>
              </a:spcBef>
              <a:spcAft>
                <a:spcPts val="0"/>
              </a:spcAft>
              <a:buSzPts val="1100"/>
              <a:buChar char="○"/>
            </a:pPr>
            <a:r>
              <a:rPr i="1" lang="en"/>
              <a:t>Why? </a:t>
            </a:r>
            <a:r>
              <a:rPr lang="en"/>
              <a:t>New technology → </a:t>
            </a:r>
            <a:r>
              <a:rPr lang="en"/>
              <a:t>Better quality of life</a:t>
            </a:r>
            <a:endParaRPr b="1"/>
          </a:p>
          <a:p>
            <a:pPr indent="0" lvl="0" marL="914400" rtl="0" algn="l">
              <a:spcBef>
                <a:spcPts val="1200"/>
              </a:spcBef>
              <a:spcAft>
                <a:spcPts val="0"/>
              </a:spcAft>
              <a:buNone/>
            </a:pPr>
            <a:r>
              <a:t/>
            </a:r>
            <a:endParaRPr/>
          </a:p>
          <a:p>
            <a:pPr indent="-311150" lvl="0" marL="457200" rtl="0" algn="l">
              <a:spcBef>
                <a:spcPts val="1200"/>
              </a:spcBef>
              <a:spcAft>
                <a:spcPts val="0"/>
              </a:spcAft>
              <a:buSzPts val="1300"/>
              <a:buChar char="●"/>
            </a:pPr>
            <a:r>
              <a:rPr b="1" lang="en"/>
              <a:t>Exponential growth  between 2019 - 2021 </a:t>
            </a:r>
            <a:endParaRPr b="1"/>
          </a:p>
          <a:p>
            <a:pPr indent="-298450" lvl="1" marL="914400" rtl="0" algn="l">
              <a:spcBef>
                <a:spcPts val="0"/>
              </a:spcBef>
              <a:spcAft>
                <a:spcPts val="0"/>
              </a:spcAft>
              <a:buSzPts val="1100"/>
              <a:buChar char="○"/>
            </a:pPr>
            <a:r>
              <a:rPr i="1" lang="en"/>
              <a:t>Why? </a:t>
            </a:r>
            <a:r>
              <a:rPr lang="en"/>
              <a:t>New expectations for well-being as a result of the Covid-19 pandemic</a:t>
            </a:r>
            <a:endParaRPr/>
          </a:p>
          <a:p>
            <a:pPr indent="0" lvl="0" marL="0" rtl="0" algn="l">
              <a:spcBef>
                <a:spcPts val="1200"/>
              </a:spcBef>
              <a:spcAft>
                <a:spcPts val="1200"/>
              </a:spcAft>
              <a:buNone/>
            </a:pPr>
            <a:r>
              <a:t/>
            </a:r>
            <a:endParaRPr/>
          </a:p>
        </p:txBody>
      </p:sp>
      <p:pic>
        <p:nvPicPr>
          <p:cNvPr id="124" name="Google Shape;124;p18"/>
          <p:cNvPicPr preferRelativeResize="0"/>
          <p:nvPr/>
        </p:nvPicPr>
        <p:blipFill>
          <a:blip r:embed="rId3">
            <a:alphaModFix/>
          </a:blip>
          <a:stretch>
            <a:fillRect/>
          </a:stretch>
        </p:blipFill>
        <p:spPr>
          <a:xfrm>
            <a:off x="152400" y="2006250"/>
            <a:ext cx="4126392" cy="2984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652425" y="630000"/>
            <a:ext cx="7688700" cy="59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Bar Chart - Happiest Countries  </a:t>
            </a:r>
            <a:endParaRPr/>
          </a:p>
        </p:txBody>
      </p:sp>
      <p:pic>
        <p:nvPicPr>
          <p:cNvPr id="130" name="Google Shape;130;p19"/>
          <p:cNvPicPr preferRelativeResize="0"/>
          <p:nvPr/>
        </p:nvPicPr>
        <p:blipFill>
          <a:blip r:embed="rId3">
            <a:alphaModFix/>
          </a:blip>
          <a:stretch>
            <a:fillRect/>
          </a:stretch>
        </p:blipFill>
        <p:spPr>
          <a:xfrm>
            <a:off x="355825" y="1360774"/>
            <a:ext cx="4326926" cy="2143250"/>
          </a:xfrm>
          <a:prstGeom prst="rect">
            <a:avLst/>
          </a:prstGeom>
          <a:noFill/>
          <a:ln>
            <a:noFill/>
          </a:ln>
        </p:spPr>
      </p:pic>
      <p:pic>
        <p:nvPicPr>
          <p:cNvPr id="131" name="Google Shape;131;p19"/>
          <p:cNvPicPr preferRelativeResize="0"/>
          <p:nvPr/>
        </p:nvPicPr>
        <p:blipFill>
          <a:blip r:embed="rId4">
            <a:alphaModFix/>
          </a:blip>
          <a:stretch>
            <a:fillRect/>
          </a:stretch>
        </p:blipFill>
        <p:spPr>
          <a:xfrm>
            <a:off x="4767375" y="1401075"/>
            <a:ext cx="4080975" cy="2064801"/>
          </a:xfrm>
          <a:prstGeom prst="rect">
            <a:avLst/>
          </a:prstGeom>
          <a:noFill/>
          <a:ln>
            <a:noFill/>
          </a:ln>
        </p:spPr>
      </p:pic>
      <p:sp>
        <p:nvSpPr>
          <p:cNvPr id="132" name="Google Shape;132;p19"/>
          <p:cNvSpPr txBox="1"/>
          <p:nvPr/>
        </p:nvSpPr>
        <p:spPr>
          <a:xfrm>
            <a:off x="545375" y="3504025"/>
            <a:ext cx="7371900" cy="14775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Lato"/>
              <a:buChar char="●"/>
            </a:pPr>
            <a:r>
              <a:rPr b="1" lang="en" sz="1200">
                <a:latin typeface="Lato"/>
                <a:ea typeface="Lato"/>
                <a:cs typeface="Lato"/>
                <a:sym typeface="Lato"/>
              </a:rPr>
              <a:t>Bar Chart</a:t>
            </a:r>
            <a:r>
              <a:rPr lang="en" sz="1200">
                <a:latin typeface="Lato"/>
                <a:ea typeface="Lato"/>
                <a:cs typeface="Lato"/>
                <a:sym typeface="Lato"/>
              </a:rPr>
              <a:t>: used to perform a comparison of metric values across different subgroups of our data</a:t>
            </a:r>
            <a:endParaRPr sz="1200">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a:p>
            <a:pPr indent="-304800" lvl="0" marL="457200" rtl="0" algn="l">
              <a:spcBef>
                <a:spcPts val="0"/>
              </a:spcBef>
              <a:spcAft>
                <a:spcPts val="0"/>
              </a:spcAft>
              <a:buSzPts val="1200"/>
              <a:buFont typeface="Lato"/>
              <a:buChar char="●"/>
            </a:pPr>
            <a:r>
              <a:rPr b="1" lang="en" sz="1200">
                <a:latin typeface="Lato"/>
                <a:ea typeface="Lato"/>
                <a:cs typeface="Lato"/>
                <a:sym typeface="Lato"/>
              </a:rPr>
              <a:t>Happiest Countries: </a:t>
            </a:r>
            <a:endParaRPr b="1" sz="1200">
              <a:latin typeface="Lato"/>
              <a:ea typeface="Lato"/>
              <a:cs typeface="Lato"/>
              <a:sym typeface="Lato"/>
            </a:endParaRPr>
          </a:p>
          <a:p>
            <a:pPr indent="-304800" lvl="1" marL="914400" rtl="0" algn="l">
              <a:spcBef>
                <a:spcPts val="0"/>
              </a:spcBef>
              <a:spcAft>
                <a:spcPts val="0"/>
              </a:spcAft>
              <a:buSzPts val="1200"/>
              <a:buFont typeface="Lato"/>
              <a:buChar char="○"/>
            </a:pPr>
            <a:r>
              <a:rPr lang="en" sz="1200">
                <a:latin typeface="Lato"/>
                <a:ea typeface="Lato"/>
                <a:cs typeface="Lato"/>
                <a:sym typeface="Lato"/>
              </a:rPr>
              <a:t>values for GDP, Health, Social Support, Freedom, etc = HIGH </a:t>
            </a:r>
            <a:endParaRPr sz="1200">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a:p>
            <a:pPr indent="-304800" lvl="0" marL="457200" rtl="0" algn="l">
              <a:spcBef>
                <a:spcPts val="0"/>
              </a:spcBef>
              <a:spcAft>
                <a:spcPts val="0"/>
              </a:spcAft>
              <a:buSzPts val="1200"/>
              <a:buFont typeface="Lato"/>
              <a:buChar char="●"/>
            </a:pPr>
            <a:r>
              <a:rPr b="1" lang="en" sz="1200">
                <a:latin typeface="Lato"/>
                <a:ea typeface="Lato"/>
                <a:cs typeface="Lato"/>
                <a:sym typeface="Lato"/>
              </a:rPr>
              <a:t>Least Happiest Countries: </a:t>
            </a:r>
            <a:endParaRPr b="1" sz="1200">
              <a:latin typeface="Lato"/>
              <a:ea typeface="Lato"/>
              <a:cs typeface="Lato"/>
              <a:sym typeface="Lato"/>
            </a:endParaRPr>
          </a:p>
          <a:p>
            <a:pPr indent="-304800" lvl="1" marL="914400" rtl="0" algn="l">
              <a:spcBef>
                <a:spcPts val="0"/>
              </a:spcBef>
              <a:spcAft>
                <a:spcPts val="0"/>
              </a:spcAft>
              <a:buSzPts val="1200"/>
              <a:buFont typeface="Lato"/>
              <a:buChar char="○"/>
            </a:pPr>
            <a:r>
              <a:rPr lang="en" sz="1200">
                <a:latin typeface="Lato"/>
                <a:ea typeface="Lato"/>
                <a:cs typeface="Lato"/>
                <a:sym typeface="Lato"/>
              </a:rPr>
              <a:t>Values for GDP, Health, Social Support, Freedom, etc = LOW </a:t>
            </a:r>
            <a:endParaRPr sz="12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729450" y="639400"/>
            <a:ext cx="7688700" cy="60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Scatter Plot (GDP)</a:t>
            </a:r>
            <a:endParaRPr/>
          </a:p>
        </p:txBody>
      </p:sp>
      <p:pic>
        <p:nvPicPr>
          <p:cNvPr id="138" name="Google Shape;138;p20"/>
          <p:cNvPicPr preferRelativeResize="0"/>
          <p:nvPr/>
        </p:nvPicPr>
        <p:blipFill>
          <a:blip r:embed="rId3">
            <a:alphaModFix/>
          </a:blip>
          <a:stretch>
            <a:fillRect/>
          </a:stretch>
        </p:blipFill>
        <p:spPr>
          <a:xfrm>
            <a:off x="6049875" y="744500"/>
            <a:ext cx="2886750" cy="2886750"/>
          </a:xfrm>
          <a:prstGeom prst="rect">
            <a:avLst/>
          </a:prstGeom>
          <a:noFill/>
          <a:ln>
            <a:noFill/>
          </a:ln>
        </p:spPr>
      </p:pic>
      <p:pic>
        <p:nvPicPr>
          <p:cNvPr id="139" name="Google Shape;139;p20"/>
          <p:cNvPicPr preferRelativeResize="0"/>
          <p:nvPr/>
        </p:nvPicPr>
        <p:blipFill rotWithShape="1">
          <a:blip r:embed="rId4">
            <a:alphaModFix/>
          </a:blip>
          <a:srcRect b="0" l="0" r="704" t="3250"/>
          <a:stretch/>
        </p:blipFill>
        <p:spPr>
          <a:xfrm>
            <a:off x="114775" y="1512250"/>
            <a:ext cx="5747026" cy="2118999"/>
          </a:xfrm>
          <a:prstGeom prst="rect">
            <a:avLst/>
          </a:prstGeom>
          <a:noFill/>
          <a:ln>
            <a:noFill/>
          </a:ln>
        </p:spPr>
      </p:pic>
      <p:sp>
        <p:nvSpPr>
          <p:cNvPr id="140" name="Google Shape;140;p20"/>
          <p:cNvSpPr txBox="1"/>
          <p:nvPr/>
        </p:nvSpPr>
        <p:spPr>
          <a:xfrm>
            <a:off x="535975" y="3789450"/>
            <a:ext cx="5288100" cy="11082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Lato"/>
              <a:buChar char="●"/>
            </a:pPr>
            <a:r>
              <a:rPr b="1" lang="en" sz="1200">
                <a:latin typeface="Lato"/>
                <a:ea typeface="Lato"/>
                <a:cs typeface="Lato"/>
                <a:sym typeface="Lato"/>
              </a:rPr>
              <a:t>Scatter Plot:  </a:t>
            </a:r>
            <a:r>
              <a:rPr lang="en" sz="1200">
                <a:latin typeface="Lato"/>
                <a:ea typeface="Lato"/>
                <a:cs typeface="Lato"/>
                <a:sym typeface="Lato"/>
              </a:rPr>
              <a:t>shows the relationship between different variables </a:t>
            </a:r>
            <a:endParaRPr sz="1200">
              <a:latin typeface="Lato"/>
              <a:ea typeface="Lato"/>
              <a:cs typeface="Lato"/>
              <a:sym typeface="Lato"/>
            </a:endParaRPr>
          </a:p>
          <a:p>
            <a:pPr indent="-304800" lvl="1" marL="914400" rtl="0" algn="l">
              <a:spcBef>
                <a:spcPts val="0"/>
              </a:spcBef>
              <a:spcAft>
                <a:spcPts val="0"/>
              </a:spcAft>
              <a:buSzPts val="1200"/>
              <a:buFont typeface="Lato"/>
              <a:buChar char="○"/>
            </a:pPr>
            <a:r>
              <a:rPr i="1" lang="en" sz="1200">
                <a:latin typeface="Lato"/>
                <a:ea typeface="Lato"/>
                <a:cs typeface="Lato"/>
                <a:sym typeface="Lato"/>
              </a:rPr>
              <a:t>Happiness Score ~ Economy (GDP)</a:t>
            </a:r>
            <a:endParaRPr i="1" sz="1200">
              <a:latin typeface="Lato"/>
              <a:ea typeface="Lato"/>
              <a:cs typeface="Lato"/>
              <a:sym typeface="Lato"/>
            </a:endParaRPr>
          </a:p>
          <a:p>
            <a:pPr indent="0" lvl="0" marL="0" rtl="0" algn="l">
              <a:spcBef>
                <a:spcPts val="0"/>
              </a:spcBef>
              <a:spcAft>
                <a:spcPts val="0"/>
              </a:spcAft>
              <a:buNone/>
            </a:pPr>
            <a:r>
              <a:t/>
            </a:r>
            <a:endParaRPr i="1" sz="1200">
              <a:latin typeface="Lato"/>
              <a:ea typeface="Lato"/>
              <a:cs typeface="Lato"/>
              <a:sym typeface="Lato"/>
            </a:endParaRPr>
          </a:p>
          <a:p>
            <a:pPr indent="-304800" lvl="0" marL="457200" rtl="0" algn="l">
              <a:spcBef>
                <a:spcPts val="0"/>
              </a:spcBef>
              <a:spcAft>
                <a:spcPts val="0"/>
              </a:spcAft>
              <a:buSzPts val="1200"/>
              <a:buFont typeface="Lato"/>
              <a:buChar char="●"/>
            </a:pPr>
            <a:r>
              <a:rPr b="1" lang="en" sz="1200">
                <a:latin typeface="Lato"/>
                <a:ea typeface="Lato"/>
                <a:cs typeface="Lato"/>
                <a:sym typeface="Lato"/>
              </a:rPr>
              <a:t>Positive Correlation</a:t>
            </a:r>
            <a:r>
              <a:rPr lang="en" sz="1200">
                <a:latin typeface="Lato"/>
                <a:ea typeface="Lato"/>
                <a:cs typeface="Lato"/>
                <a:sym typeface="Lato"/>
              </a:rPr>
              <a:t> </a:t>
            </a:r>
            <a:endParaRPr sz="1200">
              <a:latin typeface="Lato"/>
              <a:ea typeface="Lato"/>
              <a:cs typeface="Lato"/>
              <a:sym typeface="Lato"/>
            </a:endParaRPr>
          </a:p>
          <a:p>
            <a:pPr indent="-304800" lvl="1" marL="914400" rtl="0" algn="l">
              <a:spcBef>
                <a:spcPts val="0"/>
              </a:spcBef>
              <a:spcAft>
                <a:spcPts val="0"/>
              </a:spcAft>
              <a:buSzPts val="1200"/>
              <a:buFont typeface="Lato"/>
              <a:buChar char="○"/>
            </a:pPr>
            <a:r>
              <a:rPr lang="en" sz="1200">
                <a:latin typeface="Lato"/>
                <a:ea typeface="Lato"/>
                <a:cs typeface="Lato"/>
                <a:sym typeface="Lato"/>
              </a:rPr>
              <a:t>Increase in income = </a:t>
            </a:r>
            <a:r>
              <a:rPr lang="en" sz="1200">
                <a:latin typeface="Lato"/>
                <a:ea typeface="Lato"/>
                <a:cs typeface="Lato"/>
                <a:sym typeface="Lato"/>
              </a:rPr>
              <a:t>increase</a:t>
            </a:r>
            <a:r>
              <a:rPr lang="en" sz="1200">
                <a:latin typeface="Lato"/>
                <a:ea typeface="Lato"/>
                <a:cs typeface="Lato"/>
                <a:sym typeface="Lato"/>
              </a:rPr>
              <a:t> in standard of living = happiness</a:t>
            </a:r>
            <a:endParaRPr sz="12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727650" y="6401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Cumulative</a:t>
            </a:r>
            <a:r>
              <a:rPr lang="en"/>
              <a:t> Plot</a:t>
            </a:r>
            <a:endParaRPr/>
          </a:p>
        </p:txBody>
      </p:sp>
      <p:sp>
        <p:nvSpPr>
          <p:cNvPr id="146" name="Google Shape;146;p21"/>
          <p:cNvSpPr txBox="1"/>
          <p:nvPr>
            <p:ph idx="1" type="body"/>
          </p:nvPr>
        </p:nvSpPr>
        <p:spPr>
          <a:xfrm>
            <a:off x="727650" y="3524250"/>
            <a:ext cx="4989000" cy="1340700"/>
          </a:xfrm>
          <a:prstGeom prst="rect">
            <a:avLst/>
          </a:prstGeom>
        </p:spPr>
        <p:txBody>
          <a:bodyPr anchorCtr="0" anchor="t" bIns="91425" lIns="91425" spcFirstLastPara="1" rIns="91425" wrap="square" tIns="91425">
            <a:normAutofit/>
          </a:bodyPr>
          <a:lstStyle/>
          <a:p>
            <a:pPr indent="-304800" lvl="0" marL="457200" rtl="0" algn="l">
              <a:lnSpc>
                <a:spcPct val="100000"/>
              </a:lnSpc>
              <a:spcBef>
                <a:spcPts val="0"/>
              </a:spcBef>
              <a:spcAft>
                <a:spcPts val="0"/>
              </a:spcAft>
              <a:buClr>
                <a:srgbClr val="000000"/>
              </a:buClr>
              <a:buSzPts val="1200"/>
              <a:buChar char="●"/>
            </a:pPr>
            <a:r>
              <a:rPr b="1" lang="en" sz="1200">
                <a:solidFill>
                  <a:srgbClr val="000000"/>
                </a:solidFill>
              </a:rPr>
              <a:t>Cumulative</a:t>
            </a:r>
            <a:r>
              <a:rPr b="1" lang="en" sz="1200">
                <a:solidFill>
                  <a:srgbClr val="000000"/>
                </a:solidFill>
              </a:rPr>
              <a:t> Plot</a:t>
            </a:r>
            <a:r>
              <a:rPr b="1" lang="en" sz="1200">
                <a:solidFill>
                  <a:srgbClr val="000000"/>
                </a:solidFill>
              </a:rPr>
              <a:t>:  </a:t>
            </a:r>
            <a:r>
              <a:rPr lang="en" sz="1200">
                <a:solidFill>
                  <a:srgbClr val="000000"/>
                </a:solidFill>
              </a:rPr>
              <a:t>shows the average scores of the variables per regions</a:t>
            </a:r>
            <a:endParaRPr/>
          </a:p>
          <a:p>
            <a:pPr indent="-304800" lvl="1" marL="914400" rtl="0" algn="l">
              <a:spcBef>
                <a:spcPts val="0"/>
              </a:spcBef>
              <a:spcAft>
                <a:spcPts val="0"/>
              </a:spcAft>
              <a:buClr>
                <a:srgbClr val="000000"/>
              </a:buClr>
              <a:buSzPts val="1200"/>
              <a:buChar char="○"/>
            </a:pPr>
            <a:r>
              <a:rPr lang="en" sz="1200">
                <a:solidFill>
                  <a:srgbClr val="000000"/>
                </a:solidFill>
              </a:rPr>
              <a:t>10 total regions</a:t>
            </a:r>
            <a:r>
              <a:rPr lang="en" sz="1200">
                <a:solidFill>
                  <a:srgbClr val="000000"/>
                </a:solidFill>
              </a:rPr>
              <a:t> </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6 variables</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Sub-Saharan African: lowest overall average scores </a:t>
            </a:r>
            <a:endParaRPr sz="1200">
              <a:solidFill>
                <a:srgbClr val="000000"/>
              </a:solidFill>
            </a:endParaRPr>
          </a:p>
        </p:txBody>
      </p:sp>
      <p:pic>
        <p:nvPicPr>
          <p:cNvPr id="147" name="Google Shape;147;p21"/>
          <p:cNvPicPr preferRelativeResize="0"/>
          <p:nvPr/>
        </p:nvPicPr>
        <p:blipFill>
          <a:blip r:embed="rId3">
            <a:alphaModFix/>
          </a:blip>
          <a:stretch>
            <a:fillRect/>
          </a:stretch>
        </p:blipFill>
        <p:spPr>
          <a:xfrm>
            <a:off x="653250" y="1323588"/>
            <a:ext cx="4988999" cy="2200650"/>
          </a:xfrm>
          <a:prstGeom prst="rect">
            <a:avLst/>
          </a:prstGeom>
          <a:noFill/>
          <a:ln>
            <a:noFill/>
          </a:ln>
        </p:spPr>
      </p:pic>
      <p:pic>
        <p:nvPicPr>
          <p:cNvPr id="148" name="Google Shape;148;p21"/>
          <p:cNvPicPr preferRelativeResize="0"/>
          <p:nvPr/>
        </p:nvPicPr>
        <p:blipFill>
          <a:blip r:embed="rId4">
            <a:alphaModFix/>
          </a:blip>
          <a:stretch>
            <a:fillRect/>
          </a:stretch>
        </p:blipFill>
        <p:spPr>
          <a:xfrm>
            <a:off x="5929025" y="687227"/>
            <a:ext cx="2790550" cy="3126575"/>
          </a:xfrm>
          <a:prstGeom prst="rect">
            <a:avLst/>
          </a:prstGeom>
          <a:noFill/>
          <a:ln>
            <a:noFill/>
          </a:ln>
        </p:spPr>
      </p:pic>
      <p:sp>
        <p:nvSpPr>
          <p:cNvPr id="149" name="Google Shape;149;p21"/>
          <p:cNvSpPr txBox="1"/>
          <p:nvPr/>
        </p:nvSpPr>
        <p:spPr>
          <a:xfrm>
            <a:off x="-32550" y="4845225"/>
            <a:ext cx="4969500" cy="541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i="1" lang="en" sz="800">
                <a:latin typeface="Times New Roman"/>
                <a:ea typeface="Times New Roman"/>
                <a:cs typeface="Times New Roman"/>
                <a:sym typeface="Times New Roman"/>
              </a:rPr>
              <a:t>*Note: Health (Life Expectancy) values in this graph are divided by 100 to get a smaller value for graph purposes. </a:t>
            </a:r>
            <a:endParaRPr b="1" sz="800">
              <a:latin typeface="Times New Roman"/>
              <a:ea typeface="Times New Roman"/>
              <a:cs typeface="Times New Roman"/>
              <a:sym typeface="Times New Roman"/>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