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8" r:id="rId1"/>
  </p:sldMasterIdLst>
  <p:notesMasterIdLst>
    <p:notesMasterId r:id="rId61"/>
  </p:notesMasterIdLst>
  <p:sldIdLst>
    <p:sldId id="256" r:id="rId2"/>
    <p:sldId id="295" r:id="rId3"/>
    <p:sldId id="257" r:id="rId4"/>
    <p:sldId id="262" r:id="rId5"/>
    <p:sldId id="261" r:id="rId6"/>
    <p:sldId id="264" r:id="rId7"/>
    <p:sldId id="259" r:id="rId8"/>
    <p:sldId id="258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60" r:id="rId20"/>
    <p:sldId id="312" r:id="rId21"/>
    <p:sldId id="263" r:id="rId22"/>
    <p:sldId id="265" r:id="rId23"/>
    <p:sldId id="266" r:id="rId24"/>
    <p:sldId id="267" r:id="rId25"/>
    <p:sldId id="274" r:id="rId26"/>
    <p:sldId id="269" r:id="rId27"/>
    <p:sldId id="270" r:id="rId28"/>
    <p:sldId id="271" r:id="rId29"/>
    <p:sldId id="272" r:id="rId30"/>
    <p:sldId id="273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68" r:id="rId39"/>
    <p:sldId id="282" r:id="rId40"/>
    <p:sldId id="283" r:id="rId41"/>
    <p:sldId id="310" r:id="rId42"/>
    <p:sldId id="296" r:id="rId43"/>
    <p:sldId id="297" r:id="rId44"/>
    <p:sldId id="299" r:id="rId45"/>
    <p:sldId id="298" r:id="rId46"/>
    <p:sldId id="300" r:id="rId47"/>
    <p:sldId id="311" r:id="rId48"/>
    <p:sldId id="292" r:id="rId49"/>
    <p:sldId id="301" r:id="rId50"/>
    <p:sldId id="302" r:id="rId51"/>
    <p:sldId id="303" r:id="rId52"/>
    <p:sldId id="304" r:id="rId53"/>
    <p:sldId id="305" r:id="rId54"/>
    <p:sldId id="307" r:id="rId55"/>
    <p:sldId id="308" r:id="rId56"/>
    <p:sldId id="314" r:id="rId57"/>
    <p:sldId id="306" r:id="rId58"/>
    <p:sldId id="313" r:id="rId59"/>
    <p:sldId id="30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A27B-BBD6-4130-8B81-7E02400E7CC9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444B0-B3D2-4597-976F-8455CB4D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3EFA-AA1E-49EF-92ED-2CA17FBA46E3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BF0E-169E-4ACA-9126-8FAD7F3B6F5C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12EC-4C2D-4D6B-B820-EC4AA70AAD67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261"/>
            <a:ext cx="892899" cy="72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0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187A-7F0D-412E-AA30-AE425CA961E7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73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DC08-3C13-47FA-84DC-EDFC2D459266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600B-0D8D-4477-8F32-202A29781C69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64B1-E2D1-4FC8-ADEA-C77E00622051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5C9-A3EA-4C79-9147-CEF2DA4447A7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57AC-AEBC-416F-8A24-73F4CCAAD033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62CB-3465-4EC6-A6C3-8D23E2EBB42A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05E9-BE19-4330-95DD-33E8AEF4386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F215-3FCA-4889-9321-F4129EA9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towardsdatascience.com/what-is-the-difference-between-an-inner-and-an-outer-join-in-sql-5b5ec827737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125" y="1830387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b="1" dirty="0" smtClean="0">
                <a:solidFill>
                  <a:srgbClr val="00B050"/>
                </a:solidFill>
              </a:rPr>
              <a:t>Basics</a:t>
            </a:r>
            <a:endParaRPr lang="en-US" sz="13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975" y="391636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Thuong Le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75"/>
            <a:ext cx="6105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Today</a:t>
            </a:r>
          </a:p>
          <a:p>
            <a:r>
              <a:rPr lang="en-US" dirty="0" smtClean="0"/>
              <a:t>Sequence Data</a:t>
            </a:r>
          </a:p>
          <a:p>
            <a:r>
              <a:rPr lang="en-US" dirty="0" smtClean="0"/>
              <a:t>Random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6" y="1366838"/>
            <a:ext cx="4369409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488" y="365124"/>
            <a:ext cx="3376453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488" y="3824286"/>
            <a:ext cx="3374136" cy="2824858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4" idx="3"/>
            <a:endCxn id="5" idx="1"/>
          </p:cNvCxnSpPr>
          <p:nvPr/>
        </p:nvCxnSpPr>
        <p:spPr>
          <a:xfrm flipV="1">
            <a:off x="7826985" y="1965324"/>
            <a:ext cx="645503" cy="10017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7826985" y="2967038"/>
            <a:ext cx="645503" cy="22696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10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FEED-C2EA-4E9A-91F4-47B36C3AB77B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with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of this column is based on some computation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Column Properties </a:t>
            </a:r>
            <a:r>
              <a:rPr lang="en-US" b="1" dirty="0" smtClean="0">
                <a:sym typeface="Wingdings" panose="05000000000000000000" pitchFamily="2" charset="2"/>
              </a:rPr>
              <a:t> Formula  Edit Formula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0" y="2824163"/>
            <a:ext cx="288308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771" y="2824163"/>
            <a:ext cx="339967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912" y="2824163"/>
            <a:ext cx="5179868" cy="3200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94F3-F423-42A4-BC1B-5049266B6C45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6138" cy="4351338"/>
          </a:xfrm>
        </p:spPr>
        <p:txBody>
          <a:bodyPr/>
          <a:lstStyle/>
          <a:p>
            <a:r>
              <a:rPr lang="en-US" dirty="0" smtClean="0"/>
              <a:t>All available formulas are on the left panel </a:t>
            </a:r>
          </a:p>
          <a:p>
            <a:r>
              <a:rPr lang="en-US" dirty="0" smtClean="0"/>
              <a:t>Or you can search by typing in the search bar on top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8" y="1389470"/>
            <a:ext cx="7748588" cy="47874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4338" y="1830388"/>
            <a:ext cx="1266825" cy="2674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2933702" y="2538413"/>
            <a:ext cx="2138360" cy="442915"/>
          </a:xfrm>
          <a:prstGeom prst="bentConnector3">
            <a:avLst>
              <a:gd name="adj1" fmla="val 9988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12</a:t>
            </a:fld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48E4-C512-4B95-953E-AC14532AC5C0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LEFT, RIGHT, SUBSTR</a:t>
            </a:r>
          </a:p>
          <a:p>
            <a:r>
              <a:rPr lang="en-US" dirty="0" smtClean="0"/>
              <a:t>CONTAINS</a:t>
            </a:r>
          </a:p>
          <a:p>
            <a:r>
              <a:rPr lang="en-US" dirty="0" smtClean="0"/>
              <a:t>NUM</a:t>
            </a:r>
          </a:p>
          <a:p>
            <a:r>
              <a:rPr lang="en-US" dirty="0" smtClean="0"/>
              <a:t>AND, OR, IF, FOR, WHILE, FOR EACH</a:t>
            </a:r>
          </a:p>
          <a:p>
            <a:r>
              <a:rPr lang="en-US" dirty="0" smtClean="0"/>
              <a:t>SUM, MEAN</a:t>
            </a:r>
          </a:p>
          <a:p>
            <a:r>
              <a:rPr lang="en-US" dirty="0" smtClean="0"/>
              <a:t>SHORT DATE: get date only, not time</a:t>
            </a:r>
          </a:p>
          <a:p>
            <a:r>
              <a:rPr lang="en-US" dirty="0" smtClean="0"/>
              <a:t>IN HOURS, IN DAYS, IN MINUTES…</a:t>
            </a:r>
          </a:p>
          <a:p>
            <a:r>
              <a:rPr lang="en-US" dirty="0" smtClean="0"/>
              <a:t>WEEK OF YEAR, TIME OF DAY</a:t>
            </a:r>
          </a:p>
          <a:p>
            <a:r>
              <a:rPr lang="en-US" dirty="0" smtClean="0"/>
              <a:t>IS MISSING, IS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81B-44D5-4A5F-9533-90BAD0620710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4730750"/>
            <a:ext cx="2828925" cy="1203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preview the result before click 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162" y="1362075"/>
            <a:ext cx="7390660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2775" y="3457575"/>
            <a:ext cx="1571625" cy="2028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 flipV="1">
            <a:off x="3857625" y="4471988"/>
            <a:ext cx="3105150" cy="860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2E59-1A11-4AFC-B1E8-61FCCC440006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2230"/>
            <a:ext cx="8277225" cy="512675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1E5C-DF25-400A-ABE5-95AB727FDDA6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774"/>
            <a:ext cx="8467725" cy="5260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9B60-BAFF-41C8-93FA-E306F75C9379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Editing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762794"/>
            <a:ext cx="5887556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15300" y="1447006"/>
            <a:ext cx="1457325" cy="572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24787" y="2109788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Double click on this formula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78" y="5286375"/>
            <a:ext cx="3638550" cy="12001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7849153" y="4420394"/>
            <a:ext cx="0" cy="865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17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20D2-4AC8-47EA-9DA2-2D80086667C6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34175" cy="4351338"/>
          </a:xfrm>
        </p:spPr>
        <p:txBody>
          <a:bodyPr/>
          <a:lstStyle/>
          <a:p>
            <a:r>
              <a:rPr lang="en-US" dirty="0" smtClean="0"/>
              <a:t>Common properties: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Value Colors: color cells based on their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Value Order: pre-defined order for each 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Spec Limits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Control Limits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Sigma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1323975"/>
            <a:ext cx="4886325" cy="3486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1875" y="4314031"/>
            <a:ext cx="1581150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777-B838-420D-87D6-3C016A23FB73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Cols </a:t>
            </a:r>
            <a:r>
              <a:rPr lang="en-US" dirty="0" smtClean="0">
                <a:sym typeface="Wingdings" panose="05000000000000000000" pitchFamily="2" charset="2"/>
              </a:rPr>
              <a:t> New Columns… type in the # of columns you want to add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43138"/>
            <a:ext cx="4347170" cy="34528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0923" y="4638675"/>
            <a:ext cx="2319478" cy="333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194" y="2319337"/>
            <a:ext cx="4180366" cy="3456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7973" y="4972051"/>
            <a:ext cx="2319478" cy="803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57973" y="5895975"/>
            <a:ext cx="2319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can choose where new columns will be placed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19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E9E5-27CE-421B-AF24-34A14EBC1E54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10315575" cy="476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314575"/>
            <a:ext cx="1866900" cy="657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6300" y="2314574"/>
            <a:ext cx="1866900" cy="91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7675" y="3044309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Files opened in the past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19650" y="3228975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Files currently in use</a:t>
            </a:r>
            <a:endParaRPr lang="en-US" sz="20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5E1-2A1C-4C0B-938C-FA310BE303C7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Functions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means taking samples from current table</a:t>
            </a:r>
          </a:p>
          <a:p>
            <a:r>
              <a:rPr lang="en-US" dirty="0" smtClean="0"/>
              <a:t>Sample file name: Animal Subset</a:t>
            </a:r>
          </a:p>
          <a:p>
            <a:r>
              <a:rPr lang="en-US" dirty="0" smtClean="0"/>
              <a:t>This table has: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4 columns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8 rows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3 columns with Nominal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column “miles” with Continuous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7" y="196850"/>
            <a:ext cx="484822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62" y="2138363"/>
            <a:ext cx="4643438" cy="4326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7925" y="4562475"/>
            <a:ext cx="1219200" cy="180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EA77-591E-4681-BB61-68060A0DDB7D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Task</a:t>
            </a:r>
            <a:r>
              <a:rPr lang="en-US" dirty="0" smtClean="0"/>
              <a:t>: create a table (from current table) that has “Species” FOX 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Manually, select all 4 rows that has “FOX” value in “Species” column</a:t>
            </a:r>
          </a:p>
          <a:p>
            <a:pPr lvl="1"/>
            <a:r>
              <a:rPr lang="en-US" dirty="0" smtClean="0"/>
              <a:t>Click and drag mouse across 4 rows</a:t>
            </a:r>
          </a:p>
          <a:p>
            <a:pPr lvl="1"/>
            <a:r>
              <a:rPr lang="en-US" dirty="0" smtClean="0"/>
              <a:t>Or manual click on each row while pressing </a:t>
            </a:r>
            <a:r>
              <a:rPr lang="en-US" b="1" dirty="0" smtClean="0"/>
              <a:t>Ctrl</a:t>
            </a:r>
            <a:r>
              <a:rPr lang="en-US" dirty="0" smtClean="0"/>
              <a:t> key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 right click on 1 of </a:t>
            </a:r>
            <a:r>
              <a:rPr lang="en-US" b="1" dirty="0" smtClean="0"/>
              <a:t>“FOX</a:t>
            </a:r>
            <a:r>
              <a:rPr lang="en-US" dirty="0" smtClean="0"/>
              <a:t>” cells and </a:t>
            </a:r>
          </a:p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b="1" dirty="0" smtClean="0"/>
              <a:t>“Select Matching Cells”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3576638"/>
            <a:ext cx="3086100" cy="30243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6230-8677-45D6-9433-20EC984DBF04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Task</a:t>
            </a:r>
            <a:r>
              <a:rPr lang="en-US" dirty="0" smtClean="0"/>
              <a:t>: create a table (from current table) that has “Species” FOX only</a:t>
            </a:r>
          </a:p>
          <a:p>
            <a:pPr marL="0" indent="0">
              <a:buNone/>
            </a:pPr>
            <a:r>
              <a:rPr lang="en-US" dirty="0" smtClean="0"/>
              <a:t>Then, Tables </a:t>
            </a:r>
            <a:r>
              <a:rPr lang="en-US" dirty="0" smtClean="0">
                <a:sym typeface="Wingdings" panose="05000000000000000000" pitchFamily="2" charset="2"/>
              </a:rPr>
              <a:t> Subset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There are many options to choose and change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Once done, click OK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438"/>
            <a:ext cx="4914406" cy="2262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4" y="2300287"/>
            <a:ext cx="3952875" cy="42978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B467-6378-437F-BF36-81FDEE973296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Exercise: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table that has “season” summer 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duplicate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duplicate table without column “miles”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30% sample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table that has “miles” &gt;= 6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5298-D23F-4AEB-AE25-5769C996456B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b="1" dirty="0" smtClean="0"/>
              <a:t>RECALL</a:t>
            </a:r>
            <a:r>
              <a:rPr lang="en-US" dirty="0" smtClean="0"/>
              <a:t> button in every window</a:t>
            </a:r>
          </a:p>
          <a:p>
            <a:r>
              <a:rPr lang="en-US" dirty="0" smtClean="0"/>
              <a:t>Allow us to quickly use the last setup for the same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8925"/>
            <a:ext cx="4952591" cy="3752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7275" y="4286250"/>
            <a:ext cx="1019175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677C-CACB-4B8C-A04F-3AD11B041944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r>
              <a:rPr lang="en-US" dirty="0" smtClean="0">
                <a:sym typeface="Wingdings" panose="05000000000000000000" pitchFamily="2" charset="2"/>
              </a:rPr>
              <a:t>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276475"/>
            <a:ext cx="4752975" cy="339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3" y="150813"/>
            <a:ext cx="4110038" cy="263204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20025" y="904875"/>
            <a:ext cx="228600" cy="419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1175" y="1825625"/>
            <a:ext cx="1123950" cy="19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81674" y="296227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new table, if checked and close original table</a:t>
            </a:r>
            <a:endParaRPr lang="en-US" dirty="0"/>
          </a:p>
        </p:txBody>
      </p:sp>
      <p:cxnSp>
        <p:nvCxnSpPr>
          <p:cNvPr id="10" name="Elbow Connector 9"/>
          <p:cNvCxnSpPr>
            <a:stCxn id="8" idx="1"/>
            <a:endCxn id="7" idx="1"/>
          </p:cNvCxnSpPr>
          <p:nvPr/>
        </p:nvCxnSpPr>
        <p:spPr>
          <a:xfrm rot="10800000">
            <a:off x="5591176" y="1922463"/>
            <a:ext cx="190499" cy="1362978"/>
          </a:xfrm>
          <a:prstGeom prst="bentConnector3">
            <a:avLst>
              <a:gd name="adj1" fmla="val 22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</p:cNvCxnSpPr>
          <p:nvPr/>
        </p:nvCxnSpPr>
        <p:spPr>
          <a:xfrm>
            <a:off x="8015147" y="1262599"/>
            <a:ext cx="147778" cy="33760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26</a:t>
            </a:fld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0CD0-6EA5-4D51-8D52-47B91FA2FB48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318"/>
            <a:ext cx="10515600" cy="4351338"/>
          </a:xfrm>
        </p:spPr>
        <p:txBody>
          <a:bodyPr/>
          <a:lstStyle/>
          <a:p>
            <a:r>
              <a:rPr lang="en-US" dirty="0" smtClean="0"/>
              <a:t>Stack 2 or more columns into 1 column</a:t>
            </a:r>
          </a:p>
          <a:p>
            <a:r>
              <a:rPr lang="en-US" b="1" dirty="0" smtClean="0"/>
              <a:t>Tables </a:t>
            </a:r>
            <a:r>
              <a:rPr lang="en-US" b="1" dirty="0" smtClean="0">
                <a:sym typeface="Wingdings" panose="05000000000000000000" pitchFamily="2" charset="2"/>
              </a:rPr>
              <a:t> Stack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533650"/>
            <a:ext cx="4609158" cy="3957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37" y="2533650"/>
            <a:ext cx="3190875" cy="40290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429250" y="3381374"/>
            <a:ext cx="837258" cy="2381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6266508" y="3500437"/>
            <a:ext cx="1310629" cy="104775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57350" y="4267200"/>
            <a:ext cx="2209800" cy="178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4973121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 explore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27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CD36-724B-4D34-BCE6-5CE6AB41A8ED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Reverse of table stack, split 1 column into 2 or multiple columns</a:t>
            </a:r>
          </a:p>
          <a:p>
            <a:r>
              <a:rPr lang="en-US" b="1" dirty="0" smtClean="0"/>
              <a:t>Tables </a:t>
            </a:r>
            <a:r>
              <a:rPr lang="en-US" b="1" dirty="0" smtClean="0">
                <a:sym typeface="Wingdings" panose="05000000000000000000" pitchFamily="2" charset="2"/>
              </a:rPr>
              <a:t> Split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4444"/>
            <a:ext cx="8420100" cy="41685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D30F-773C-4B1E-BDBD-C926662A8597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become Columns and vice versa</a:t>
            </a:r>
          </a:p>
          <a:p>
            <a:r>
              <a:rPr lang="en-US" dirty="0" smtClean="0"/>
              <a:t>Tables </a:t>
            </a:r>
            <a:r>
              <a:rPr lang="en-US" dirty="0" smtClean="0">
                <a:sym typeface="Wingdings" panose="05000000000000000000" pitchFamily="2" charset="2"/>
              </a:rPr>
              <a:t> Transpose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2250"/>
            <a:ext cx="10177462" cy="37768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29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1CA0-E4AD-4A3F-9251-57ACFC6A7870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from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File </a:t>
            </a:r>
            <a:r>
              <a:rPr lang="en-US" b="1" dirty="0" smtClean="0">
                <a:sym typeface="Wingdings" panose="05000000000000000000" pitchFamily="2" charset="2"/>
              </a:rPr>
              <a:t> Open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Wingdings" panose="05000000000000000000" pitchFamily="2" charset="2"/>
              </a:rPr>
              <a:t>Copy and paste directly from Excel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First, create new empty data table: </a:t>
            </a:r>
            <a:r>
              <a:rPr lang="en-US" b="1" dirty="0" smtClean="0">
                <a:sym typeface="Wingdings" panose="05000000000000000000" pitchFamily="2" charset="2"/>
              </a:rPr>
              <a:t>File  New  Data Table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Paste data from Excel: </a:t>
            </a:r>
            <a:r>
              <a:rPr lang="en-US" b="1" dirty="0" smtClean="0">
                <a:sym typeface="Wingdings" panose="05000000000000000000" pitchFamily="2" charset="2"/>
              </a:rPr>
              <a:t>Edit  Paste With Column Names or Ctrl + Shift + V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0524"/>
            <a:ext cx="11194462" cy="12880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72725" y="2828924"/>
            <a:ext cx="1659937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1" y="2316957"/>
            <a:ext cx="1428750" cy="578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27EC-C6EE-4862-826B-CF1AE8362AC5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rows from multiple data tables into one</a:t>
            </a:r>
          </a:p>
          <a:p>
            <a:r>
              <a:rPr lang="en-US" b="1" dirty="0" smtClean="0"/>
              <a:t>Tables </a:t>
            </a:r>
            <a:r>
              <a:rPr lang="en-US" b="1" dirty="0" smtClean="0">
                <a:sym typeface="Wingdings" panose="05000000000000000000" pitchFamily="2" charset="2"/>
              </a:rPr>
              <a:t> Concatenate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2857500"/>
            <a:ext cx="6867897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6100" y="5372100"/>
            <a:ext cx="466725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3475" y="5372100"/>
            <a:ext cx="466725" cy="17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25" y="2857500"/>
            <a:ext cx="3881028" cy="37307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015533" y="4722876"/>
            <a:ext cx="1071192" cy="15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8464" y="2443163"/>
            <a:ext cx="543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 smtClean="0"/>
              <a:t>***First, create table Animal Subset 2 by Subset function***</a:t>
            </a:r>
            <a:endParaRPr lang="en-US" sz="1200" i="1" u="sn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30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A0AF-9328-4CE3-B13B-E8BF27636A18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data tables together</a:t>
            </a:r>
          </a:p>
          <a:p>
            <a:pPr marL="0" indent="0">
              <a:buNone/>
            </a:pPr>
            <a:r>
              <a:rPr lang="en-US" dirty="0" smtClean="0"/>
              <a:t>Based on some conditions</a:t>
            </a:r>
          </a:p>
          <a:p>
            <a:r>
              <a:rPr lang="en-US" b="1" dirty="0" smtClean="0"/>
              <a:t>Tables </a:t>
            </a:r>
            <a:r>
              <a:rPr lang="en-US" b="1" dirty="0" smtClean="0">
                <a:sym typeface="Wingdings" panose="05000000000000000000" pitchFamily="2" charset="2"/>
              </a:rPr>
              <a:t> Join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11" y="717550"/>
            <a:ext cx="5044489" cy="5811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271838"/>
            <a:ext cx="6076950" cy="3257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29675" y="3714750"/>
            <a:ext cx="1390650" cy="65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8700" y="5600700"/>
            <a:ext cx="1838325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87000" y="3816628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Very important!!!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3775" y="2743200"/>
            <a:ext cx="200025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29675" y="4719360"/>
            <a:ext cx="2266950" cy="746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31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E9B30-0BBD-4DF0-AE56-29E35221610B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how the result will be different when we check boxes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1800" dirty="0" smtClean="0"/>
              <a:t>Read more here: </a:t>
            </a:r>
            <a:r>
              <a:rPr lang="en-US" sz="1800" dirty="0" smtClean="0">
                <a:hlinkClick r:id="rId2"/>
              </a:rPr>
              <a:t>https://towardsdatascience.com/what-is-the-difference-between-an-inner-and-an-outer-join-in-sql-5b5ec8277377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390775"/>
            <a:ext cx="3248025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356"/>
          <a:stretch/>
        </p:blipFill>
        <p:spPr>
          <a:xfrm>
            <a:off x="5029199" y="2409825"/>
            <a:ext cx="355282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37" y="3638550"/>
            <a:ext cx="3514725" cy="10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199" y="3648075"/>
            <a:ext cx="3657600" cy="100012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32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57A2-60A2-43C6-8A4D-B5EE54C98BE5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4 different join to see the result</a:t>
            </a:r>
          </a:p>
          <a:p>
            <a:r>
              <a:rPr lang="en-US" dirty="0" smtClean="0"/>
              <a:t>Pro tips: </a:t>
            </a:r>
            <a:r>
              <a:rPr lang="en-US" sz="1800" i="1" u="sng" dirty="0" smtClean="0">
                <a:solidFill>
                  <a:srgbClr val="FF0000"/>
                </a:solidFill>
              </a:rPr>
              <a:t>to do it faster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Use RECALL button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Use “Keep dialog open”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86" y="542925"/>
            <a:ext cx="5319713" cy="61432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29386" y="6176963"/>
            <a:ext cx="1243014" cy="280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32293" y="2019300"/>
            <a:ext cx="1183482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FE0A-54AD-42FE-9DE0-29579793766C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</a:t>
            </a:r>
            <a:r>
              <a:rPr lang="en-US" dirty="0" smtClean="0">
                <a:sym typeface="Wingdings" panose="05000000000000000000" pitchFamily="2" charset="2"/>
              </a:rPr>
              <a:t> 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05" y="0"/>
            <a:ext cx="5182945" cy="4392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76" y="4591049"/>
            <a:ext cx="3470031" cy="1828800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4" idx="2"/>
            <a:endCxn id="5" idx="1"/>
          </p:cNvCxnSpPr>
          <p:nvPr/>
        </p:nvCxnSpPr>
        <p:spPr>
          <a:xfrm rot="16200000" flipH="1">
            <a:off x="7029663" y="4086435"/>
            <a:ext cx="1113329" cy="172469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82099" y="6357168"/>
            <a:ext cx="2171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Look similar?</a:t>
            </a:r>
            <a:endParaRPr lang="en-US" sz="28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34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1653-1D35-4973-842C-1424FA7D9635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accessed through Menu Rows</a:t>
            </a:r>
          </a:p>
          <a:p>
            <a:r>
              <a:rPr lang="en-US" dirty="0" smtClean="0"/>
              <a:t>Or right click on the left side of any row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860"/>
            <a:ext cx="3960188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687" y="365125"/>
            <a:ext cx="3797710" cy="457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2D65-B5B2-432E-853F-55BB7FCB6E57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351338"/>
          </a:xfrm>
        </p:spPr>
        <p:txBody>
          <a:bodyPr/>
          <a:lstStyle/>
          <a:p>
            <a:r>
              <a:rPr lang="en-US" dirty="0" smtClean="0"/>
              <a:t>Hide/Unhide = Hide/Display selected rows on chart or graph</a:t>
            </a:r>
          </a:p>
          <a:p>
            <a:r>
              <a:rPr lang="en-US" dirty="0" smtClean="0"/>
              <a:t>Exclude/</a:t>
            </a:r>
            <a:r>
              <a:rPr lang="en-US" dirty="0" err="1" smtClean="0"/>
              <a:t>Unexclude</a:t>
            </a:r>
            <a:r>
              <a:rPr lang="en-US" dirty="0" smtClean="0"/>
              <a:t> = Exclude/Include selected rows when perform statistical calculation</a:t>
            </a:r>
          </a:p>
          <a:p>
            <a:r>
              <a:rPr lang="en-US" dirty="0" smtClean="0"/>
              <a:t>Hide and Exclude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Colors: choose display color for selected rows on </a:t>
            </a:r>
            <a:r>
              <a:rPr lang="en-US" dirty="0" smtClean="0"/>
              <a:t>chart or graph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Markers: choose display icons for selected rows on </a:t>
            </a:r>
            <a:r>
              <a:rPr lang="en-US" dirty="0" smtClean="0"/>
              <a:t>chart or graph</a:t>
            </a:r>
          </a:p>
          <a:p>
            <a:r>
              <a:rPr lang="en-US" dirty="0" smtClean="0"/>
              <a:t>Delete Rows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12" y="4653045"/>
            <a:ext cx="2214563" cy="2204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4653045"/>
            <a:ext cx="2033460" cy="22037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EAFC-469E-4983-AECE-1EBDFD80FDCC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Invert Row Selection</a:t>
            </a:r>
            <a:r>
              <a:rPr lang="en-US" dirty="0" smtClean="0"/>
              <a:t>: very useful when combine with “</a:t>
            </a:r>
            <a:r>
              <a:rPr lang="en-US" b="1" dirty="0" smtClean="0"/>
              <a:t>Select Matching Cells</a:t>
            </a:r>
            <a:r>
              <a:rPr lang="en-US" dirty="0" smtClean="0"/>
              <a:t>” in a large data file</a:t>
            </a:r>
          </a:p>
          <a:p>
            <a:pPr marL="0" indent="0">
              <a:buNone/>
            </a:pPr>
            <a:r>
              <a:rPr lang="en-US" i="1" u="sng" dirty="0" smtClean="0"/>
              <a:t>For example</a:t>
            </a:r>
            <a:r>
              <a:rPr lang="en-US" dirty="0" smtClean="0"/>
              <a:t>, how to select rows that don’t have winter season? Select FAST, not manually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300412"/>
            <a:ext cx="3897868" cy="28051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2B3C-3FFA-4FDE-A649-EDFB8AFD9399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or multiple rows selection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050"/>
            <a:ext cx="4603684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13" y="2305050"/>
            <a:ext cx="3976688" cy="301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5448300"/>
            <a:ext cx="4371975" cy="1409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82300" y="5695950"/>
            <a:ext cx="1219200" cy="615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5" idx="3"/>
            <a:endCxn id="7" idx="0"/>
          </p:cNvCxnSpPr>
          <p:nvPr/>
        </p:nvCxnSpPr>
        <p:spPr>
          <a:xfrm>
            <a:off x="9563101" y="3811728"/>
            <a:ext cx="1828799" cy="188422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63101" y="3195778"/>
            <a:ext cx="182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done, click “Add condition”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01074" y="5478681"/>
            <a:ext cx="1990725" cy="34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38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4F96-ABAE-4BAF-AF9B-C08787F14C13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Select Duplicate Rows</a:t>
            </a:r>
            <a:r>
              <a:rPr lang="en-US" dirty="0" smtClean="0"/>
              <a:t>: first, you need to select with column to find duplicates</a:t>
            </a:r>
          </a:p>
          <a:p>
            <a:r>
              <a:rPr lang="en-US" b="1" dirty="0" smtClean="0"/>
              <a:t>Select Randomly…</a:t>
            </a:r>
          </a:p>
          <a:p>
            <a:r>
              <a:rPr lang="en-US" b="1" dirty="0" smtClean="0"/>
              <a:t>Name Selection in Column</a:t>
            </a:r>
            <a:r>
              <a:rPr lang="en-US" dirty="0" smtClean="0"/>
              <a:t>… will explain in graph </a:t>
            </a:r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2352675"/>
            <a:ext cx="2652713" cy="9526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39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03AD-C4E5-4417-8A90-1488747CE3DD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library for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 smtClean="0"/>
              <a:t>From main JMP interface, go to</a:t>
            </a:r>
          </a:p>
          <a:p>
            <a:pPr marL="0" indent="0">
              <a:buNone/>
            </a:pP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Sample Data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2778284"/>
            <a:ext cx="5086350" cy="3763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825625"/>
            <a:ext cx="5931541" cy="46289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63E8-06AB-4AE7-92B5-028EC1CB9A28}" type="datetime1">
              <a:rPr lang="en-US" smtClean="0"/>
              <a:t>3/3/2022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362" y="200353"/>
            <a:ext cx="4205288" cy="14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351338"/>
          </a:xfrm>
        </p:spPr>
        <p:txBody>
          <a:bodyPr/>
          <a:lstStyle/>
          <a:p>
            <a:r>
              <a:rPr lang="en-US" b="1" dirty="0" smtClean="0"/>
              <a:t>Recode</a:t>
            </a:r>
            <a:r>
              <a:rPr lang="en-US" dirty="0" smtClean="0"/>
              <a:t>: quick way to replace current column with new value OR create a new column based on current column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629694"/>
            <a:ext cx="3620278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629694"/>
            <a:ext cx="3467293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33837" y="2743200"/>
            <a:ext cx="804863" cy="61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64" y="2629694"/>
            <a:ext cx="3494762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47223" y="2924175"/>
            <a:ext cx="2415952" cy="61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96500" y="4001295"/>
            <a:ext cx="1112926" cy="456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90" y="4552951"/>
            <a:ext cx="3880229" cy="20978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39114" y="4933949"/>
            <a:ext cx="3162136" cy="285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9114" y="5734844"/>
            <a:ext cx="3162136" cy="285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40</a:t>
            </a:fld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2459-7507-41CC-B393-9EA5C5393D51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Analysis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62462" cy="4351338"/>
          </a:xfrm>
        </p:spPr>
        <p:txBody>
          <a:bodyPr/>
          <a:lstStyle/>
          <a:p>
            <a:r>
              <a:rPr lang="en-US" dirty="0" smtClean="0"/>
              <a:t>Analyze </a:t>
            </a:r>
            <a:r>
              <a:rPr lang="en-US" dirty="0" smtClean="0">
                <a:sym typeface="Wingdings" panose="05000000000000000000" pitchFamily="2" charset="2"/>
              </a:rPr>
              <a:t> Tabulate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Or you can choose from quick Menu bar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2" y="365125"/>
            <a:ext cx="6619875" cy="3886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3670211"/>
            <a:ext cx="4741182" cy="2506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90800" y="3990975"/>
            <a:ext cx="247650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5325" cy="4351338"/>
          </a:xfrm>
        </p:spPr>
        <p:txBody>
          <a:bodyPr/>
          <a:lstStyle/>
          <a:p>
            <a:r>
              <a:rPr lang="en-US" dirty="0" smtClean="0"/>
              <a:t>Drag and drop interface</a:t>
            </a:r>
          </a:p>
          <a:p>
            <a:r>
              <a:rPr lang="en-US" dirty="0" smtClean="0"/>
              <a:t>Multiple statistical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07" y="0"/>
            <a:ext cx="4765942" cy="4597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2829488"/>
            <a:ext cx="6748463" cy="33474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86075" y="3467100"/>
            <a:ext cx="3781425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81150" y="3600450"/>
            <a:ext cx="62865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2209800" y="3600450"/>
            <a:ext cx="676275" cy="8382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962" y="3676650"/>
            <a:ext cx="98583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83868" y="3086100"/>
            <a:ext cx="985838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endCxn id="14" idx="0"/>
          </p:cNvCxnSpPr>
          <p:nvPr/>
        </p:nvCxnSpPr>
        <p:spPr>
          <a:xfrm flipV="1">
            <a:off x="590550" y="3086100"/>
            <a:ext cx="4186237" cy="590550"/>
          </a:xfrm>
          <a:prstGeom prst="bentConnector4">
            <a:avLst>
              <a:gd name="adj1" fmla="val -28"/>
              <a:gd name="adj2" fmla="val 13871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439275" y="1133475"/>
            <a:ext cx="723900" cy="352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10800" y="365125"/>
            <a:ext cx="114300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9900"/>
            <a:ext cx="10515600" cy="4351338"/>
          </a:xfrm>
        </p:spPr>
        <p:txBody>
          <a:bodyPr/>
          <a:lstStyle/>
          <a:p>
            <a:r>
              <a:rPr lang="en-US" dirty="0" smtClean="0"/>
              <a:t>Choose which data to view/summarize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5" y="2186384"/>
            <a:ext cx="3562561" cy="2720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7" y="822477"/>
            <a:ext cx="4791075" cy="2628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01075" y="2060575"/>
            <a:ext cx="552450" cy="514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17750"/>
          <a:stretch/>
        </p:blipFill>
        <p:spPr>
          <a:xfrm>
            <a:off x="5353050" y="3943910"/>
            <a:ext cx="6753225" cy="17402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53525" y="4800600"/>
            <a:ext cx="523875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into data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done with the tabulate, we can convert this to a data table to further work on it </a:t>
            </a:r>
            <a:r>
              <a:rPr lang="en-US" dirty="0" smtClean="0">
                <a:sym typeface="Wingdings" panose="05000000000000000000" pitchFamily="2" charset="2"/>
              </a:rPr>
              <a:t> Make into data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2120"/>
          <a:stretch/>
        </p:blipFill>
        <p:spPr>
          <a:xfrm>
            <a:off x="704851" y="2705100"/>
            <a:ext cx="4835169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8" y="2705100"/>
            <a:ext cx="5957888" cy="22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en-US" dirty="0" smtClean="0"/>
              <a:t>Similar functions with Tabulate but less user-friendly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299"/>
            <a:ext cx="4858258" cy="3685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262" y="2400300"/>
            <a:ext cx="4376738" cy="36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Graphing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used, very versatile</a:t>
            </a:r>
            <a:endParaRPr lang="en-US" b="1" dirty="0" smtClean="0"/>
          </a:p>
          <a:p>
            <a:r>
              <a:rPr lang="en-US" dirty="0" smtClean="0"/>
              <a:t>Go to Graph </a:t>
            </a:r>
            <a:r>
              <a:rPr lang="en-US" dirty="0" smtClean="0">
                <a:sym typeface="Wingdings" panose="05000000000000000000" pitchFamily="2" charset="2"/>
              </a:rPr>
              <a:t> Graph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2674-DBDF-4320-9426-6147C1AA0A25}" type="datetime1">
              <a:rPr lang="en-US" smtClean="0"/>
              <a:t>3/3/2022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1870075"/>
            <a:ext cx="4879577" cy="27566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0600" y="2247900"/>
            <a:ext cx="276225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72" y="869950"/>
            <a:ext cx="8477028" cy="5486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48275" y="1495425"/>
            <a:ext cx="51816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15286" y="238125"/>
            <a:ext cx="16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Chart types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7839075" y="607457"/>
            <a:ext cx="109593" cy="887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76772" y="1762125"/>
            <a:ext cx="1171353" cy="847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7975" y="3381375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 and drop columns into this space</a:t>
            </a:r>
            <a:endParaRPr lang="en-US" dirty="0"/>
          </a:p>
        </p:txBody>
      </p:sp>
      <p:cxnSp>
        <p:nvCxnSpPr>
          <p:cNvPr id="15" name="Elbow Connector 14"/>
          <p:cNvCxnSpPr>
            <a:stCxn id="12" idx="3"/>
            <a:endCxn id="13" idx="0"/>
          </p:cNvCxnSpPr>
          <p:nvPr/>
        </p:nvCxnSpPr>
        <p:spPr>
          <a:xfrm>
            <a:off x="4048125" y="2185988"/>
            <a:ext cx="3895725" cy="11953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67068" y="1314449"/>
            <a:ext cx="528582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2475" y="990600"/>
            <a:ext cx="16383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options here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17" idx="1"/>
          </p:cNvCxnSpPr>
          <p:nvPr/>
        </p:nvCxnSpPr>
        <p:spPr>
          <a:xfrm>
            <a:off x="2390775" y="1313766"/>
            <a:ext cx="376293" cy="9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52" y="2187956"/>
            <a:ext cx="3948169" cy="4123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062" cy="4351338"/>
          </a:xfrm>
        </p:spPr>
        <p:txBody>
          <a:bodyPr/>
          <a:lstStyle/>
          <a:p>
            <a:r>
              <a:rPr lang="en-US" dirty="0" smtClean="0"/>
              <a:t>Table properties and info are on the left side panel, include:</a:t>
            </a:r>
          </a:p>
          <a:p>
            <a:pPr lvl="1"/>
            <a:r>
              <a:rPr lang="en-US" dirty="0" smtClean="0"/>
              <a:t># of rows</a:t>
            </a:r>
          </a:p>
          <a:p>
            <a:pPr lvl="1"/>
            <a:r>
              <a:rPr lang="en-US" dirty="0" smtClean="0"/>
              <a:t># of columns</a:t>
            </a:r>
          </a:p>
          <a:p>
            <a:pPr lvl="1"/>
            <a:r>
              <a:rPr lang="en-US" dirty="0" smtClean="0"/>
              <a:t>Column names list</a:t>
            </a:r>
          </a:p>
          <a:p>
            <a:pPr lvl="1"/>
            <a:r>
              <a:rPr lang="en-US" dirty="0" smtClean="0"/>
              <a:t>Other saved functions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31452" y="2695575"/>
            <a:ext cx="1307448" cy="3481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30AA-5DFB-4FB3-A42D-971B8E9A4D9A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42876"/>
            <a:ext cx="3924300" cy="1238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815004"/>
            <a:ext cx="5675736" cy="3128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25" y="1815004"/>
            <a:ext cx="5695950" cy="42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42876"/>
            <a:ext cx="3924300" cy="1238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1724"/>
            <a:ext cx="5664036" cy="4028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56" y="1395873"/>
            <a:ext cx="5507847" cy="40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572433"/>
            <a:ext cx="7505700" cy="5783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250" y="1690688"/>
            <a:ext cx="3933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variability charts show the relationships between factors and a response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3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910"/>
            <a:ext cx="10515600" cy="4351338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b="1" dirty="0" smtClean="0"/>
              <a:t>Analyze </a:t>
            </a:r>
            <a:r>
              <a:rPr lang="en-US" b="1" dirty="0" smtClean="0">
                <a:sym typeface="Wingdings" panose="05000000000000000000" pitchFamily="2" charset="2"/>
              </a:rPr>
              <a:t> Distribution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Creates a histogram for current data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075"/>
            <a:ext cx="5686425" cy="293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55" y="2331720"/>
            <a:ext cx="542544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Y by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Fit Y by X platform analyzes the pair of X and Y variables that you </a:t>
            </a:r>
            <a:r>
              <a:rPr lang="en-US" dirty="0" smtClean="0"/>
              <a:t>specify</a:t>
            </a:r>
          </a:p>
          <a:p>
            <a:pPr fontAlgn="base"/>
            <a:r>
              <a:rPr lang="en-US" dirty="0" smtClean="0"/>
              <a:t>There </a:t>
            </a:r>
            <a:r>
              <a:rPr lang="en-US" dirty="0"/>
              <a:t>are the four types of analyses: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 smtClean="0"/>
              <a:t>Bivariate </a:t>
            </a:r>
            <a:r>
              <a:rPr lang="en-US" dirty="0"/>
              <a:t>fitting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 smtClean="0"/>
              <a:t>One-way </a:t>
            </a:r>
            <a:r>
              <a:rPr lang="en-US" dirty="0"/>
              <a:t>analysis of variance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 smtClean="0"/>
              <a:t>Logistic </a:t>
            </a:r>
            <a:r>
              <a:rPr lang="en-US" dirty="0"/>
              <a:t>regression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 smtClean="0"/>
              <a:t>Contingency </a:t>
            </a:r>
            <a:r>
              <a:rPr lang="en-US" dirty="0"/>
              <a:t>table </a:t>
            </a:r>
            <a:r>
              <a:rPr lang="en-US" dirty="0" smtClean="0"/>
              <a:t>analysis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endParaRPr lang="en-US" dirty="0"/>
          </a:p>
          <a:p>
            <a:pPr fontAlgn="base"/>
            <a:r>
              <a:rPr lang="en-US" dirty="0" smtClean="0"/>
              <a:t>Go to </a:t>
            </a:r>
            <a:r>
              <a:rPr lang="en-US" b="1" dirty="0" smtClean="0"/>
              <a:t>Analyze </a:t>
            </a:r>
            <a:r>
              <a:rPr lang="en-US" b="1" dirty="0" smtClean="0">
                <a:sym typeface="Wingdings" panose="05000000000000000000" pitchFamily="2" charset="2"/>
              </a:rPr>
              <a:t> Fit Y by X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286000"/>
            <a:ext cx="3657600" cy="33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Y by 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512"/>
            <a:ext cx="4476750" cy="3407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47" y="1433512"/>
            <a:ext cx="6692853" cy="43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Selection in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6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you see something abnormal/outliers in the chart that you’d like to investigate further or mark for further analysis. </a:t>
            </a:r>
          </a:p>
          <a:p>
            <a:r>
              <a:rPr lang="en-US" sz="2400" dirty="0" smtClean="0"/>
              <a:t>You can choose those points, right click and choose Name Selection in Column </a:t>
            </a:r>
            <a:r>
              <a:rPr lang="en-US" sz="2400" dirty="0" smtClean="0">
                <a:sym typeface="Wingdings" panose="05000000000000000000" pitchFamily="2" charset="2"/>
              </a:rPr>
              <a:t> and fill in the info/name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This will create a new column with the inputted values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2757"/>
            <a:ext cx="5531567" cy="2742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2695764"/>
            <a:ext cx="4248150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5337075"/>
            <a:ext cx="5553075" cy="10782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20475" y="5353050"/>
            <a:ext cx="723900" cy="1062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charts</a:t>
            </a:r>
          </a:p>
          <a:p>
            <a:r>
              <a:rPr lang="en-US" dirty="0" smtClean="0"/>
              <a:t>Pareto plots</a:t>
            </a:r>
          </a:p>
          <a:p>
            <a:r>
              <a:rPr lang="en-US" dirty="0" smtClean="0"/>
              <a:t>Profiler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4" y="802742"/>
            <a:ext cx="5329238" cy="5736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08" y="1966912"/>
            <a:ext cx="21812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>
                <a:solidFill>
                  <a:srgbClr val="00B050"/>
                </a:solidFill>
              </a:rPr>
              <a:t>Tips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chart/analysis for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77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b="1" dirty="0" smtClean="0"/>
              <a:t>Selection</a:t>
            </a:r>
            <a:r>
              <a:rPr lang="en-US" dirty="0" smtClean="0"/>
              <a:t> tool in JMP</a:t>
            </a:r>
          </a:p>
          <a:p>
            <a:r>
              <a:rPr lang="en-US" dirty="0" smtClean="0"/>
              <a:t>Then select the chart or analysis </a:t>
            </a:r>
          </a:p>
          <a:p>
            <a:pPr marL="0" indent="0">
              <a:buNone/>
            </a:pPr>
            <a:r>
              <a:rPr lang="en-US" dirty="0" smtClean="0"/>
              <a:t>you’d like to copy</a:t>
            </a:r>
          </a:p>
          <a:p>
            <a:r>
              <a:rPr lang="en-US" b="1" dirty="0" smtClean="0"/>
              <a:t>Ctrl + C</a:t>
            </a:r>
          </a:p>
          <a:p>
            <a:r>
              <a:rPr lang="en-US" dirty="0" smtClean="0"/>
              <a:t>Go to Word/Excel/</a:t>
            </a:r>
            <a:r>
              <a:rPr lang="en-US" dirty="0" err="1" smtClean="0"/>
              <a:t>Powerpoint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Go to </a:t>
            </a:r>
            <a:r>
              <a:rPr lang="en-US" b="1" dirty="0" smtClean="0"/>
              <a:t>Paste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Paste Special </a:t>
            </a:r>
            <a:r>
              <a:rPr lang="en-US" b="1" dirty="0" smtClean="0">
                <a:sym typeface="Wingdings" panose="05000000000000000000" pitchFamily="2" charset="2"/>
              </a:rPr>
              <a:t> Picture (Enhanced Metafile)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picture will still be very clear no matter how much you scale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2CF-F4F2-4C16-A964-8A46ED01EC4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1646"/>
          <a:stretch/>
        </p:blipFill>
        <p:spPr>
          <a:xfrm>
            <a:off x="7800975" y="1426311"/>
            <a:ext cx="3181350" cy="259720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991122" y="1640678"/>
            <a:ext cx="170244" cy="327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4" y="4043362"/>
            <a:ext cx="4731731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Data/Modeling types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159"/>
            <a:ext cx="10950889" cy="37188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976C-B494-4521-924F-56B143E88C27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Directly click and type in the empty row below current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Rows </a:t>
            </a:r>
            <a:r>
              <a:rPr lang="en-US" dirty="0" smtClean="0">
                <a:sym typeface="Wingdings" panose="05000000000000000000" pitchFamily="2" charset="2"/>
              </a:rPr>
              <a:t> Add Rows…, then specify the # of rows and their locations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266950"/>
            <a:ext cx="195262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0375"/>
            <a:ext cx="2857500" cy="240820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1FFC-448F-4D35-8A83-479D2FA174EE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Once data table is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Cols </a:t>
            </a:r>
            <a:r>
              <a:rPr lang="en-US" dirty="0" smtClean="0">
                <a:sym typeface="Wingdings" panose="05000000000000000000" pitchFamily="2" charset="2"/>
              </a:rPr>
              <a:t> New Columns…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Right click on the empty columns in the data table and choose “New Columns”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Or directly, click on the empty column, it will create a new column with default name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1825625"/>
            <a:ext cx="4752975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7" y="3915569"/>
            <a:ext cx="4524375" cy="13906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4D66-AD1C-4BBF-AC77-7FEDAC14A405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the type of data, </a:t>
            </a:r>
          </a:p>
          <a:p>
            <a:pPr marL="0" indent="0">
              <a:buNone/>
            </a:pPr>
            <a:r>
              <a:rPr lang="en-US" dirty="0" smtClean="0"/>
              <a:t>you may need to select the right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1" y="505853"/>
            <a:ext cx="5224464" cy="61356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8468-F92F-4D26-8CC3-48B6537502EA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4B4E-D7A2-44D3-B25C-6D44CEE5AB7C}" type="datetime1">
              <a:rPr lang="en-US" smtClean="0"/>
              <a:t>3/3/2022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1320</Words>
  <Application>Microsoft Office PowerPoint</Application>
  <PresentationFormat>Widescreen</PresentationFormat>
  <Paragraphs>347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Wingdings</vt:lpstr>
      <vt:lpstr>Office Theme</vt:lpstr>
      <vt:lpstr>Basics</vt:lpstr>
      <vt:lpstr>Main interface</vt:lpstr>
      <vt:lpstr>Import from Excel</vt:lpstr>
      <vt:lpstr>Sample data library for practice</vt:lpstr>
      <vt:lpstr>Table Overview</vt:lpstr>
      <vt:lpstr>Data/Modeling types</vt:lpstr>
      <vt:lpstr>Add new Row</vt:lpstr>
      <vt:lpstr>Add new Column</vt:lpstr>
      <vt:lpstr>Format new Column</vt:lpstr>
      <vt:lpstr>Initialize new Column</vt:lpstr>
      <vt:lpstr>Column with formula</vt:lpstr>
      <vt:lpstr>Formula</vt:lpstr>
      <vt:lpstr>Common Formula</vt:lpstr>
      <vt:lpstr>Example</vt:lpstr>
      <vt:lpstr>Example</vt:lpstr>
      <vt:lpstr>Example</vt:lpstr>
      <vt:lpstr>Formula Editing</vt:lpstr>
      <vt:lpstr>Column Properties</vt:lpstr>
      <vt:lpstr>Add Multiple Columns</vt:lpstr>
      <vt:lpstr>Functions</vt:lpstr>
      <vt:lpstr>Tables Subset</vt:lpstr>
      <vt:lpstr>Tables Subset</vt:lpstr>
      <vt:lpstr>Tables Subset</vt:lpstr>
      <vt:lpstr>Table Subset</vt:lpstr>
      <vt:lpstr>Pro tips</vt:lpstr>
      <vt:lpstr>Tables Sort</vt:lpstr>
      <vt:lpstr>Tables Stack</vt:lpstr>
      <vt:lpstr>Tables Split</vt:lpstr>
      <vt:lpstr>Tables Transpose</vt:lpstr>
      <vt:lpstr>Tables Concatenate</vt:lpstr>
      <vt:lpstr>Tables Join</vt:lpstr>
      <vt:lpstr>Tables Join</vt:lpstr>
      <vt:lpstr>Exercise</vt:lpstr>
      <vt:lpstr>Table Update</vt:lpstr>
      <vt:lpstr>Rows Function</vt:lpstr>
      <vt:lpstr>Common row functions</vt:lpstr>
      <vt:lpstr>Common row functions</vt:lpstr>
      <vt:lpstr>Rows Selection</vt:lpstr>
      <vt:lpstr>Row Selections</vt:lpstr>
      <vt:lpstr>Columns Function</vt:lpstr>
      <vt:lpstr>Analysis</vt:lpstr>
      <vt:lpstr>Tabulate</vt:lpstr>
      <vt:lpstr>Tabulate</vt:lpstr>
      <vt:lpstr>Local Data Filter</vt:lpstr>
      <vt:lpstr>Make into data table</vt:lpstr>
      <vt:lpstr>Table Summary</vt:lpstr>
      <vt:lpstr>Graphing</vt:lpstr>
      <vt:lpstr>Graph Builder</vt:lpstr>
      <vt:lpstr>PowerPoint Presentation</vt:lpstr>
      <vt:lpstr>Exercise</vt:lpstr>
      <vt:lpstr>Exercise</vt:lpstr>
      <vt:lpstr>Variability Chart</vt:lpstr>
      <vt:lpstr>Distribution</vt:lpstr>
      <vt:lpstr>Fit Y by X</vt:lpstr>
      <vt:lpstr>Fit Y by X</vt:lpstr>
      <vt:lpstr>Name Selection in Column</vt:lpstr>
      <vt:lpstr>Other graphs</vt:lpstr>
      <vt:lpstr>Tips</vt:lpstr>
      <vt:lpstr>Copying chart/analysis for sharing</vt:lpstr>
    </vt:vector>
  </TitlesOfParts>
  <Company>First Solar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JMP Basics</dc:title>
  <dc:creator>Hoang Thuong Le</dc:creator>
  <cp:lastModifiedBy>Hoang Thuong Le</cp:lastModifiedBy>
  <cp:revision>245</cp:revision>
  <dcterms:created xsi:type="dcterms:W3CDTF">2022-03-01T03:07:06Z</dcterms:created>
  <dcterms:modified xsi:type="dcterms:W3CDTF">2022-03-03T03:55:10Z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a930b2-b230-48a1-bdf0-27f5817f859c_Enabled">
    <vt:lpwstr>true</vt:lpwstr>
  </property>
  <property fmtid="{D5CDD505-2E9C-101B-9397-08002B2CF9AE}" pid="3" name="MSIP_Label_b7a930b2-b230-48a1-bdf0-27f5817f859c_SetDate">
    <vt:lpwstr>2022-03-01T08:24:14Z</vt:lpwstr>
  </property>
  <property fmtid="{D5CDD505-2E9C-101B-9397-08002B2CF9AE}" pid="4" name="MSIP_Label_b7a930b2-b230-48a1-bdf0-27f5817f859c_Method">
    <vt:lpwstr>Privileged</vt:lpwstr>
  </property>
  <property fmtid="{D5CDD505-2E9C-101B-9397-08002B2CF9AE}" pid="5" name="MSIP_Label_b7a930b2-b230-48a1-bdf0-27f5817f859c_Name">
    <vt:lpwstr>General_0</vt:lpwstr>
  </property>
  <property fmtid="{D5CDD505-2E9C-101B-9397-08002B2CF9AE}" pid="6" name="MSIP_Label_b7a930b2-b230-48a1-bdf0-27f5817f859c_SiteId">
    <vt:lpwstr>f9914f5c-6fc2-4043-9c04-6ccec0b819f5</vt:lpwstr>
  </property>
  <property fmtid="{D5CDD505-2E9C-101B-9397-08002B2CF9AE}" pid="7" name="MSIP_Label_b7a930b2-b230-48a1-bdf0-27f5817f859c_ActionId">
    <vt:lpwstr>4bcbedf5-8a70-44ae-8791-41673d9b7781</vt:lpwstr>
  </property>
  <property fmtid="{D5CDD505-2E9C-101B-9397-08002B2CF9AE}" pid="8" name="MSIP_Label_b7a930b2-b230-48a1-bdf0-27f5817f859c_ContentBits">
    <vt:lpwstr>0</vt:lpwstr>
  </property>
</Properties>
</file>