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1191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51D-3155-4C73-B6F8-78C12CAAA126}" type="datetimeFigureOut">
              <a:rPr lang="en-US" smtClean="0"/>
              <a:t>12-Jun-23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0611-0CBF-494A-AD0E-3B58CD46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8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51D-3155-4C73-B6F8-78C12CAAA126}" type="datetimeFigureOut">
              <a:rPr lang="en-US" smtClean="0"/>
              <a:t>12-Jun-23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0611-0CBF-494A-AD0E-3B58CD46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9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51D-3155-4C73-B6F8-78C12CAAA126}" type="datetimeFigureOut">
              <a:rPr lang="en-US" smtClean="0"/>
              <a:t>12-Jun-23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0611-0CBF-494A-AD0E-3B58CD46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9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51D-3155-4C73-B6F8-78C12CAAA126}" type="datetimeFigureOut">
              <a:rPr lang="en-US" smtClean="0"/>
              <a:t>12-Jun-23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0611-0CBF-494A-AD0E-3B58CD46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51D-3155-4C73-B6F8-78C12CAAA126}" type="datetimeFigureOut">
              <a:rPr lang="en-US" smtClean="0"/>
              <a:t>12-Jun-23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0611-0CBF-494A-AD0E-3B58CD46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5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51D-3155-4C73-B6F8-78C12CAAA126}" type="datetimeFigureOut">
              <a:rPr lang="en-US" smtClean="0"/>
              <a:t>12-Jun-23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0611-0CBF-494A-AD0E-3B58CD46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0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51D-3155-4C73-B6F8-78C12CAAA126}" type="datetimeFigureOut">
              <a:rPr lang="en-US" smtClean="0"/>
              <a:t>12-Jun-23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0611-0CBF-494A-AD0E-3B58CD46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0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51D-3155-4C73-B6F8-78C12CAAA126}" type="datetimeFigureOut">
              <a:rPr lang="en-US" smtClean="0"/>
              <a:t>12-Jun-23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0611-0CBF-494A-AD0E-3B58CD46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5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51D-3155-4C73-B6F8-78C12CAAA126}" type="datetimeFigureOut">
              <a:rPr lang="en-US" smtClean="0"/>
              <a:t>12-Jun-23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0611-0CBF-494A-AD0E-3B58CD46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51D-3155-4C73-B6F8-78C12CAAA126}" type="datetimeFigureOut">
              <a:rPr lang="en-US" smtClean="0"/>
              <a:t>12-Jun-23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0611-0CBF-494A-AD0E-3B58CD46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7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51D-3155-4C73-B6F8-78C12CAAA126}" type="datetimeFigureOut">
              <a:rPr lang="en-US" smtClean="0"/>
              <a:t>12-Jun-23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0611-0CBF-494A-AD0E-3B58CD46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2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0951D-3155-4C73-B6F8-78C12CAAA126}" type="datetimeFigureOut">
              <a:rPr lang="en-US" smtClean="0"/>
              <a:t>12-Jun-23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A0611-0CBF-494A-AD0E-3B58CD46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0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A960CBB-A4C0-486E-A88C-554AD05AFD2B}"/>
              </a:ext>
            </a:extLst>
          </p:cNvPr>
          <p:cNvSpPr/>
          <p:nvPr/>
        </p:nvSpPr>
        <p:spPr>
          <a:xfrm>
            <a:off x="6560913" y="3600107"/>
            <a:ext cx="1975467" cy="6528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/>
              <a:t>Module 1</a:t>
            </a:r>
          </a:p>
          <a:p>
            <a:pPr algn="ctr"/>
            <a:r>
              <a:rPr lang="en-US" sz="2200" b="1"/>
              <a:t>Week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8B4AB49-AEC7-4CD1-A149-9E410C2BEC5C}"/>
              </a:ext>
            </a:extLst>
          </p:cNvPr>
          <p:cNvSpPr/>
          <p:nvPr/>
        </p:nvSpPr>
        <p:spPr>
          <a:xfrm>
            <a:off x="8424104" y="2961794"/>
            <a:ext cx="971550" cy="43814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GIT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CCEB4ED-5F91-4462-A9C6-4FA1C022C76D}"/>
              </a:ext>
            </a:extLst>
          </p:cNvPr>
          <p:cNvSpPr/>
          <p:nvPr/>
        </p:nvSpPr>
        <p:spPr>
          <a:xfrm>
            <a:off x="5589364" y="2961794"/>
            <a:ext cx="1143000" cy="43814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HTML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B895598-F64B-4C0A-BB85-F4103E5F31C4}"/>
              </a:ext>
            </a:extLst>
          </p:cNvPr>
          <p:cNvSpPr/>
          <p:nvPr/>
        </p:nvSpPr>
        <p:spPr>
          <a:xfrm>
            <a:off x="5589364" y="4419323"/>
            <a:ext cx="971550" cy="43814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JS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C295B7D-2113-4468-A114-94AD5034DFB0}"/>
              </a:ext>
            </a:extLst>
          </p:cNvPr>
          <p:cNvSpPr/>
          <p:nvPr/>
        </p:nvSpPr>
        <p:spPr>
          <a:xfrm>
            <a:off x="8328854" y="4419323"/>
            <a:ext cx="1487426" cy="43814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Thuật toán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959BD71-B552-40AB-8C47-E5A362D9486E}"/>
              </a:ext>
            </a:extLst>
          </p:cNvPr>
          <p:cNvSpPr/>
          <p:nvPr/>
        </p:nvSpPr>
        <p:spPr>
          <a:xfrm>
            <a:off x="2595085" y="1980092"/>
            <a:ext cx="994969" cy="51435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Thẻ HTML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6F37E76-945A-4ADE-8D16-954255F944F3}"/>
              </a:ext>
            </a:extLst>
          </p:cNvPr>
          <p:cNvSpPr/>
          <p:nvPr/>
        </p:nvSpPr>
        <p:spPr>
          <a:xfrm>
            <a:off x="3751200" y="1980092"/>
            <a:ext cx="994969" cy="51435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Form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00DAABB-590E-4125-B58D-F8863FC55024}"/>
              </a:ext>
            </a:extLst>
          </p:cNvPr>
          <p:cNvSpPr/>
          <p:nvPr/>
        </p:nvSpPr>
        <p:spPr>
          <a:xfrm>
            <a:off x="4907315" y="1980092"/>
            <a:ext cx="994969" cy="51435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Table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30027EF-D481-418F-B3B3-4612F5948E54}"/>
              </a:ext>
            </a:extLst>
          </p:cNvPr>
          <p:cNvSpPr/>
          <p:nvPr/>
        </p:nvSpPr>
        <p:spPr>
          <a:xfrm>
            <a:off x="6063429" y="1980092"/>
            <a:ext cx="994969" cy="51435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List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76FC246-B19D-43EE-99C3-29CF281F8F11}"/>
              </a:ext>
            </a:extLst>
          </p:cNvPr>
          <p:cNvSpPr/>
          <p:nvPr/>
        </p:nvSpPr>
        <p:spPr>
          <a:xfrm>
            <a:off x="9187480" y="665266"/>
            <a:ext cx="1191819" cy="43511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Repository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0179920-BF66-4265-8A3D-721FB914434A}"/>
              </a:ext>
            </a:extLst>
          </p:cNvPr>
          <p:cNvSpPr/>
          <p:nvPr/>
        </p:nvSpPr>
        <p:spPr>
          <a:xfrm>
            <a:off x="9220370" y="1974283"/>
            <a:ext cx="1191819" cy="43511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Các lệnh GIT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CDDEF70-BDD9-4F8D-A083-3BE90BA546FA}"/>
              </a:ext>
            </a:extLst>
          </p:cNvPr>
          <p:cNvSpPr/>
          <p:nvPr/>
        </p:nvSpPr>
        <p:spPr>
          <a:xfrm>
            <a:off x="10734323" y="4018994"/>
            <a:ext cx="1191819" cy="4003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Psodue Code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D071911-00AF-4515-952B-7AF973CBA41D}"/>
              </a:ext>
            </a:extLst>
          </p:cNvPr>
          <p:cNvSpPr/>
          <p:nvPr/>
        </p:nvSpPr>
        <p:spPr>
          <a:xfrm>
            <a:off x="10734323" y="4698444"/>
            <a:ext cx="1191819" cy="4003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Flow Chart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5BBBAA1-ACC6-4FB0-B194-3E49EAF14880}"/>
              </a:ext>
            </a:extLst>
          </p:cNvPr>
          <p:cNvSpPr/>
          <p:nvPr/>
        </p:nvSpPr>
        <p:spPr>
          <a:xfrm>
            <a:off x="60505" y="2910407"/>
            <a:ext cx="3121993" cy="1304738"/>
          </a:xfrm>
          <a:prstGeom prst="roundRect">
            <a:avLst>
              <a:gd name="adj" fmla="val 8208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vi-VN" sz="1200" b="1" i="1">
                <a:latin typeface="Calibri" panose="020F0502020204030204" pitchFamily="34" charset="0"/>
                <a:cs typeface="Calibri" panose="020F0502020204030204" pitchFamily="34" charset="0"/>
              </a:rPr>
              <a:t>var a</a:t>
            </a:r>
            <a:r>
              <a:rPr lang="vi-VN" sz="1200">
                <a:latin typeface="Calibri" panose="020F0502020204030204" pitchFamily="34" charset="0"/>
                <a:cs typeface="Calibri" panose="020F0502020204030204" pitchFamily="34" charset="0"/>
              </a:rPr>
              <a:t>; đã bỏ từ 2015, có hoisting, có toàn cục, có khai báo lại được.</a:t>
            </a:r>
          </a:p>
          <a:p>
            <a:r>
              <a:rPr lang="vi-VN" sz="1200" b="1" i="1">
                <a:latin typeface="Calibri" panose="020F0502020204030204" pitchFamily="34" charset="0"/>
                <a:cs typeface="Calibri" panose="020F0502020204030204" pitchFamily="34" charset="0"/>
              </a:rPr>
              <a:t>let a</a:t>
            </a:r>
            <a:r>
              <a:rPr lang="vi-VN" sz="1200">
                <a:latin typeface="Calibri" panose="020F0502020204030204" pitchFamily="34" charset="0"/>
                <a:cs typeface="Calibri" panose="020F0502020204030204" pitchFamily="34" charset="0"/>
              </a:rPr>
              <a:t>; không có hoisting, không khai báo lại được</a:t>
            </a:r>
          </a:p>
          <a:p>
            <a:r>
              <a:rPr lang="vi-VN" sz="1200" b="1" i="1">
                <a:latin typeface="Calibri" panose="020F0502020204030204" pitchFamily="34" charset="0"/>
                <a:cs typeface="Calibri" panose="020F0502020204030204" pitchFamily="34" charset="0"/>
              </a:rPr>
              <a:t>const a=0</a:t>
            </a:r>
            <a:r>
              <a:rPr lang="vi-VN" sz="1200">
                <a:latin typeface="Calibri" panose="020F0502020204030204" pitchFamily="34" charset="0"/>
                <a:cs typeface="Calibri" panose="020F0502020204030204" pitchFamily="34" charset="0"/>
              </a:rPr>
              <a:t>; là hằng số, không thay đổi giá trị, không hoisting, không khai báo lại được</a:t>
            </a:r>
          </a:p>
          <a:p>
            <a:endParaRPr lang="vi-VN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4A51146-CCB6-4366-9805-96D2494332DE}"/>
              </a:ext>
            </a:extLst>
          </p:cNvPr>
          <p:cNvSpPr/>
          <p:nvPr/>
        </p:nvSpPr>
        <p:spPr>
          <a:xfrm>
            <a:off x="3920853" y="4508398"/>
            <a:ext cx="994969" cy="40032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Debug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7587774-3EA7-456B-8A39-176BD91BAAF0}"/>
              </a:ext>
            </a:extLst>
          </p:cNvPr>
          <p:cNvSpPr/>
          <p:nvPr/>
        </p:nvSpPr>
        <p:spPr>
          <a:xfrm>
            <a:off x="3631339" y="5383626"/>
            <a:ext cx="1386285" cy="5143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Cách nhúng JS vào HTML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20E6CBF-2135-4A51-B54F-0154E9183B1F}"/>
              </a:ext>
            </a:extLst>
          </p:cNvPr>
          <p:cNvSpPr/>
          <p:nvPr/>
        </p:nvSpPr>
        <p:spPr>
          <a:xfrm>
            <a:off x="3672622" y="6400755"/>
            <a:ext cx="1386285" cy="5143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Các câu lệnh điều khiển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F2AF6CF-1DBD-4A75-B4D9-2B5EDCC84C31}"/>
              </a:ext>
            </a:extLst>
          </p:cNvPr>
          <p:cNvSpPr/>
          <p:nvPr/>
        </p:nvSpPr>
        <p:spPr>
          <a:xfrm>
            <a:off x="236071" y="7306256"/>
            <a:ext cx="1386285" cy="40032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Các câu lệnh điều kiện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A6DDB90-D0F3-4C4D-8294-E8F960E42BD0}"/>
              </a:ext>
            </a:extLst>
          </p:cNvPr>
          <p:cNvSpPr/>
          <p:nvPr/>
        </p:nvSpPr>
        <p:spPr>
          <a:xfrm>
            <a:off x="1933704" y="7306256"/>
            <a:ext cx="1386285" cy="40032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Các câu lệnh lặp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0D91166-9BC6-4A90-B483-384C420EB379}"/>
              </a:ext>
            </a:extLst>
          </p:cNvPr>
          <p:cNvSpPr/>
          <p:nvPr/>
        </p:nvSpPr>
        <p:spPr>
          <a:xfrm>
            <a:off x="3631338" y="7306256"/>
            <a:ext cx="1386285" cy="40032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Các câu lệnh nhảy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6616D02-BCD5-45AA-82F6-09F995915C9C}"/>
              </a:ext>
            </a:extLst>
          </p:cNvPr>
          <p:cNvSpPr/>
          <p:nvPr/>
        </p:nvSpPr>
        <p:spPr>
          <a:xfrm>
            <a:off x="46967" y="87795"/>
            <a:ext cx="1749553" cy="990347"/>
          </a:xfrm>
          <a:prstGeom prst="roundRect">
            <a:avLst>
              <a:gd name="adj" fmla="val 7477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/>
              <a:t>&lt;html&gt;</a:t>
            </a:r>
          </a:p>
          <a:p>
            <a:r>
              <a:rPr lang="en-US" sz="1200"/>
              <a:t>&lt;head&gt;; &lt;body&gt;; &lt;div&gt;; &lt;table&gt;; &lt;p&gt;; &lt;span&gt;; &lt;input&gt;; &lt;a&gt;; &lt;img&gt;; &lt;br/&gt;; &lt;hr&gt;, …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E0BF38C-DC76-479A-98E7-5A0617AFA31D}"/>
              </a:ext>
            </a:extLst>
          </p:cNvPr>
          <p:cNvSpPr/>
          <p:nvPr/>
        </p:nvSpPr>
        <p:spPr>
          <a:xfrm>
            <a:off x="4036773" y="87795"/>
            <a:ext cx="1968160" cy="1125239"/>
          </a:xfrm>
          <a:prstGeom prst="roundRect">
            <a:avLst>
              <a:gd name="adj" fmla="val 7477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/>
              <a:t>&lt;table&gt;</a:t>
            </a:r>
          </a:p>
          <a:p>
            <a:r>
              <a:rPr lang="en-US" sz="1200"/>
              <a:t>&lt;tr&gt;; &lt;th&gt;; &lt;td&gt;;</a:t>
            </a:r>
          </a:p>
          <a:p>
            <a:r>
              <a:rPr lang="en-US" sz="1200"/>
              <a:t>Trong &lt;td cospan =‘số cột cần merge’ , rowspan =‘số dòng cần merge’ &gt;</a:t>
            </a:r>
          </a:p>
          <a:p>
            <a:endParaRPr lang="en-US" sz="120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C062B78-22E6-4AE7-A474-9935204D0C87}"/>
              </a:ext>
            </a:extLst>
          </p:cNvPr>
          <p:cNvSpPr/>
          <p:nvPr/>
        </p:nvSpPr>
        <p:spPr>
          <a:xfrm>
            <a:off x="1935298" y="87795"/>
            <a:ext cx="1985961" cy="1454117"/>
          </a:xfrm>
          <a:prstGeom prst="roundRect">
            <a:avLst>
              <a:gd name="adj" fmla="val 7477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/>
              <a:t>C</a:t>
            </a:r>
            <a:r>
              <a:rPr lang="vi-VN" sz="1200"/>
              <a:t>ơ chế cho</a:t>
            </a:r>
            <a:r>
              <a:rPr lang="en-US" sz="1200"/>
              <a:t> </a:t>
            </a:r>
            <a:r>
              <a:rPr lang="vi-VN" sz="1200"/>
              <a:t>phép người dùng nhập dữ liệu và</a:t>
            </a:r>
          </a:p>
          <a:p>
            <a:r>
              <a:rPr lang="vi-VN" sz="1200"/>
              <a:t>gửi về server</a:t>
            </a:r>
            <a:endParaRPr lang="en-US" sz="1200"/>
          </a:p>
          <a:p>
            <a:r>
              <a:rPr lang="en-US" sz="1200"/>
              <a:t>Thuộc tính:</a:t>
            </a:r>
          </a:p>
          <a:p>
            <a:r>
              <a:rPr lang="en-US" sz="1200" b="1" i="1"/>
              <a:t>action</a:t>
            </a:r>
            <a:r>
              <a:rPr lang="en-US" sz="1200"/>
              <a:t>: link dữ liệu được gửi đi</a:t>
            </a:r>
          </a:p>
          <a:p>
            <a:r>
              <a:rPr lang="en-US" sz="1200" b="1" i="1"/>
              <a:t>method</a:t>
            </a:r>
            <a:r>
              <a:rPr lang="en-US" sz="1200"/>
              <a:t>: GET , POST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447EF36-DDB7-4EDD-8309-13E2352C8AF6}"/>
              </a:ext>
            </a:extLst>
          </p:cNvPr>
          <p:cNvSpPr/>
          <p:nvPr/>
        </p:nvSpPr>
        <p:spPr>
          <a:xfrm>
            <a:off x="6122197" y="87795"/>
            <a:ext cx="2447491" cy="990348"/>
          </a:xfrm>
          <a:prstGeom prst="roundRect">
            <a:avLst>
              <a:gd name="adj" fmla="val 7477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i="1"/>
              <a:t>&lt;ul&gt; </a:t>
            </a:r>
            <a:r>
              <a:rPr lang="en-US" sz="1200"/>
              <a:t>: Ds không xếp thứ tự (dùng các symbol chấm đen, vuông đen, …)</a:t>
            </a:r>
          </a:p>
          <a:p>
            <a:r>
              <a:rPr lang="en-US" sz="1200" b="1" i="1"/>
              <a:t>&lt;ol&gt; </a:t>
            </a:r>
            <a:r>
              <a:rPr lang="en-US" sz="1200"/>
              <a:t>: Ds xếp thứ tự (tương tự numbering của Word)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6FAB827-A14D-433F-B88A-B6DDD18D89E2}"/>
              </a:ext>
            </a:extLst>
          </p:cNvPr>
          <p:cNvSpPr/>
          <p:nvPr/>
        </p:nvSpPr>
        <p:spPr>
          <a:xfrm>
            <a:off x="10734323" y="5393769"/>
            <a:ext cx="1386285" cy="46580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Programing Languages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6F3BA37-4C1C-4072-85AF-951A94C8600C}"/>
              </a:ext>
            </a:extLst>
          </p:cNvPr>
          <p:cNvSpPr/>
          <p:nvPr/>
        </p:nvSpPr>
        <p:spPr>
          <a:xfrm>
            <a:off x="10656901" y="87795"/>
            <a:ext cx="2010686" cy="1259555"/>
          </a:xfrm>
          <a:prstGeom prst="roundRect">
            <a:avLst>
              <a:gd name="adj" fmla="val 6721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/>
              <a:t>Là nơi chứa tất cả mã nguồn. Gồm: Local và Remote</a:t>
            </a:r>
          </a:p>
          <a:p>
            <a:r>
              <a:rPr lang="en-US" sz="1200"/>
              <a:t>- Local ở máy lập trình viên</a:t>
            </a:r>
          </a:p>
          <a:p>
            <a:r>
              <a:rPr lang="en-US" sz="1200"/>
              <a:t>- Remote là ở máy chủ GITHUB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2E4F9C2-DC88-471C-8C43-2B412702F3CB}"/>
              </a:ext>
            </a:extLst>
          </p:cNvPr>
          <p:cNvSpPr/>
          <p:nvPr/>
        </p:nvSpPr>
        <p:spPr>
          <a:xfrm>
            <a:off x="10656901" y="1470485"/>
            <a:ext cx="2070100" cy="1576155"/>
          </a:xfrm>
          <a:prstGeom prst="roundRect">
            <a:avLst>
              <a:gd name="adj" fmla="val 8513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/>
              <a:t>git clone </a:t>
            </a:r>
            <a:r>
              <a:rPr lang="en-US" sz="1200"/>
              <a:t>: sao chép repo về máy</a:t>
            </a:r>
          </a:p>
          <a:p>
            <a:r>
              <a:rPr lang="en-US" sz="1200" b="1"/>
              <a:t>git add </a:t>
            </a:r>
            <a:r>
              <a:rPr lang="en-US" sz="1200"/>
              <a:t>. : Đưa các thay đổi lên Staged</a:t>
            </a:r>
          </a:p>
          <a:p>
            <a:r>
              <a:rPr lang="en-US" sz="1200" b="1"/>
              <a:t>git commit </a:t>
            </a:r>
            <a:r>
              <a:rPr lang="en-US" sz="1200"/>
              <a:t>–m”vie j do” : ghi nhận các thay đổi</a:t>
            </a:r>
          </a:p>
          <a:p>
            <a:r>
              <a:rPr lang="en-US" sz="1200" b="1"/>
              <a:t>git push</a:t>
            </a:r>
            <a:r>
              <a:rPr lang="en-US" sz="1200"/>
              <a:t>: đẩy lên remote Repo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79D2701-FA83-41F4-88E0-2CAA14EF7395}"/>
              </a:ext>
            </a:extLst>
          </p:cNvPr>
          <p:cNvSpPr/>
          <p:nvPr/>
        </p:nvSpPr>
        <p:spPr>
          <a:xfrm>
            <a:off x="3920853" y="3785398"/>
            <a:ext cx="994969" cy="40032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Biến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D4E863E-5DEA-4696-BD8C-AC2E24306783}"/>
              </a:ext>
            </a:extLst>
          </p:cNvPr>
          <p:cNvSpPr/>
          <p:nvPr/>
        </p:nvSpPr>
        <p:spPr>
          <a:xfrm>
            <a:off x="71300" y="4367658"/>
            <a:ext cx="3111198" cy="927623"/>
          </a:xfrm>
          <a:prstGeom prst="roundRect">
            <a:avLst>
              <a:gd name="adj" fmla="val 8208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là quá trình tìm lỗi và sửa lỗi.</a:t>
            </a:r>
          </a:p>
          <a:p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- đọc code</a:t>
            </a:r>
          </a:p>
          <a:p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200" b="1" i="1">
                <a:latin typeface="Calibri" panose="020F0502020204030204" pitchFamily="34" charset="0"/>
                <a:cs typeface="Calibri" panose="020F0502020204030204" pitchFamily="34" charset="0"/>
              </a:rPr>
              <a:t>console.log(?) </a:t>
            </a: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: in ra các kết quả để check</a:t>
            </a:r>
          </a:p>
          <a:p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200" b="1" i="1">
                <a:latin typeface="Calibri" panose="020F0502020204030204" pitchFamily="34" charset="0"/>
                <a:cs typeface="Calibri" panose="020F0502020204030204" pitchFamily="34" charset="0"/>
              </a:rPr>
              <a:t>debugger</a:t>
            </a: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: giúp thực thi từng đoạn code </a:t>
            </a:r>
            <a:endParaRPr lang="vi-VN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CA45CA9-A27A-4B80-95F2-6EE5E93380FA}"/>
              </a:ext>
            </a:extLst>
          </p:cNvPr>
          <p:cNvSpPr/>
          <p:nvPr/>
        </p:nvSpPr>
        <p:spPr>
          <a:xfrm>
            <a:off x="71300" y="5471703"/>
            <a:ext cx="3111198" cy="852546"/>
          </a:xfrm>
          <a:prstGeom prst="roundRect">
            <a:avLst>
              <a:gd name="adj" fmla="val 8208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i="1">
                <a:latin typeface="Calibri" panose="020F0502020204030204" pitchFamily="34" charset="0"/>
                <a:cs typeface="Calibri" panose="020F0502020204030204" pitchFamily="34" charset="0"/>
              </a:rPr>
              <a:t>inline</a:t>
            </a: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: chèn code js vào trực tiếp các thẻ</a:t>
            </a:r>
          </a:p>
          <a:p>
            <a:r>
              <a:rPr lang="en-US" sz="1200" b="1" i="1">
                <a:latin typeface="Calibri" panose="020F0502020204030204" pitchFamily="34" charset="0"/>
                <a:cs typeface="Calibri" panose="020F0502020204030204" pitchFamily="34" charset="0"/>
              </a:rPr>
              <a:t>internal:</a:t>
            </a: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 chèn code js vào cặp thẻ &lt;script&gt; code js&lt;/script&gt;</a:t>
            </a:r>
          </a:p>
          <a:p>
            <a:r>
              <a:rPr lang="en-US" sz="1200" b="1" i="1">
                <a:latin typeface="Calibri" panose="020F0502020204030204" pitchFamily="34" charset="0"/>
                <a:cs typeface="Calibri" panose="020F0502020204030204" pitchFamily="34" charset="0"/>
              </a:rPr>
              <a:t>external: </a:t>
            </a: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&lt;script src=‘*.js’&gt;&lt;/script&gt;</a:t>
            </a:r>
            <a:endParaRPr lang="vi-VN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3F0F6BC-EC74-429E-8C84-02B3A74DBE1A}"/>
              </a:ext>
            </a:extLst>
          </p:cNvPr>
          <p:cNvSpPr/>
          <p:nvPr/>
        </p:nvSpPr>
        <p:spPr>
          <a:xfrm>
            <a:off x="577605" y="8319236"/>
            <a:ext cx="1442471" cy="852546"/>
          </a:xfrm>
          <a:prstGeom prst="roundRect">
            <a:avLst>
              <a:gd name="adj" fmla="val 8208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>
                <a:latin typeface="Calibri" panose="020F0502020204030204" pitchFamily="34" charset="0"/>
                <a:cs typeface="Calibri" panose="020F0502020204030204" pitchFamily="34" charset="0"/>
              </a:rPr>
              <a:t>if – else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>
                <a:latin typeface="Calibri" panose="020F0502020204030204" pitchFamily="34" charset="0"/>
                <a:cs typeface="Calibri" panose="020F0502020204030204" pitchFamily="34" charset="0"/>
              </a:rPr>
              <a:t>if – else if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>
                <a:latin typeface="Calibri" panose="020F0502020204030204" pitchFamily="34" charset="0"/>
                <a:cs typeface="Calibri" panose="020F0502020204030204" pitchFamily="34" charset="0"/>
              </a:rPr>
              <a:t>switch – case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E72D864-D8B0-413D-85B3-E676074A62F3}"/>
              </a:ext>
            </a:extLst>
          </p:cNvPr>
          <p:cNvSpPr/>
          <p:nvPr/>
        </p:nvSpPr>
        <p:spPr>
          <a:xfrm>
            <a:off x="2756339" y="8319236"/>
            <a:ext cx="861444" cy="956426"/>
          </a:xfrm>
          <a:prstGeom prst="roundRect">
            <a:avLst>
              <a:gd name="adj" fmla="val 8208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>
                <a:latin typeface="Calibri" panose="020F0502020204030204" pitchFamily="34" charset="0"/>
                <a:cs typeface="Calibri" panose="020F0502020204030204" pitchFamily="34" charset="0"/>
              </a:rPr>
              <a:t>do while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vi-VN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0A8AF3E-B103-4EE6-BD37-8C2E7536F5D2}"/>
              </a:ext>
            </a:extLst>
          </p:cNvPr>
          <p:cNvSpPr/>
          <p:nvPr/>
        </p:nvSpPr>
        <p:spPr>
          <a:xfrm>
            <a:off x="4561192" y="8319236"/>
            <a:ext cx="1498256" cy="738711"/>
          </a:xfrm>
          <a:prstGeom prst="roundRect">
            <a:avLst>
              <a:gd name="adj" fmla="val 8208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>
                <a:latin typeface="Calibri" panose="020F0502020204030204" pitchFamily="34" charset="0"/>
                <a:cs typeface="Calibri" panose="020F0502020204030204" pitchFamily="34" charset="0"/>
              </a:rPr>
              <a:t>Break; (trong Switch case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>
                <a:latin typeface="Calibri" panose="020F0502020204030204" pitchFamily="34" charset="0"/>
                <a:cs typeface="Calibri" panose="020F0502020204030204" pitchFamily="34" charset="0"/>
              </a:rPr>
              <a:t>Continue;</a:t>
            </a:r>
            <a:endParaRPr lang="vi-VN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6429591A-5A44-4E59-9D0B-7E9B87063C93}"/>
              </a:ext>
            </a:extLst>
          </p:cNvPr>
          <p:cNvCxnSpPr>
            <a:cxnSpLocks/>
            <a:endCxn id="19" idx="3"/>
          </p:cNvCxnSpPr>
          <p:nvPr/>
        </p:nvCxnSpPr>
        <p:spPr>
          <a:xfrm rot="16200000" flipV="1">
            <a:off x="6914022" y="2999211"/>
            <a:ext cx="412578" cy="775894"/>
          </a:xfrm>
          <a:prstGeom prst="curvedConnector2">
            <a:avLst/>
          </a:prstGeom>
          <a:ln w="127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4E60BFBD-5DD0-44ED-8C56-70FA72088C4D}"/>
              </a:ext>
            </a:extLst>
          </p:cNvPr>
          <p:cNvCxnSpPr>
            <a:cxnSpLocks/>
            <a:endCxn id="18" idx="1"/>
          </p:cNvCxnSpPr>
          <p:nvPr/>
        </p:nvCxnSpPr>
        <p:spPr>
          <a:xfrm rot="5400000" flipH="1" flipV="1">
            <a:off x="7759892" y="2929235"/>
            <a:ext cx="412578" cy="915846"/>
          </a:xfrm>
          <a:prstGeom prst="curvedConnector2">
            <a:avLst/>
          </a:prstGeom>
          <a:ln w="127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B3DCF485-F566-462B-B33F-3035E9DB5D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44095" y="4010444"/>
            <a:ext cx="348922" cy="820597"/>
          </a:xfrm>
          <a:prstGeom prst="curvedConnector2">
            <a:avLst/>
          </a:prstGeom>
          <a:ln w="127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3E2AC5CC-A708-4A22-B4AB-800A70F71000}"/>
              </a:ext>
            </a:extLst>
          </p:cNvPr>
          <p:cNvCxnSpPr>
            <a:cxnSpLocks/>
          </p:cNvCxnSpPr>
          <p:nvPr/>
        </p:nvCxnSpPr>
        <p:spPr>
          <a:xfrm rot="5400000">
            <a:off x="6860126" y="3947072"/>
            <a:ext cx="348922" cy="947343"/>
          </a:xfrm>
          <a:prstGeom prst="curvedConnector2">
            <a:avLst/>
          </a:prstGeom>
          <a:ln w="127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291663D9-4CE1-49EF-8A37-5E0345EDCF8E}"/>
              </a:ext>
            </a:extLst>
          </p:cNvPr>
          <p:cNvCxnSpPr>
            <a:cxnSpLocks/>
            <a:stCxn id="19" idx="0"/>
            <a:endCxn id="38" idx="2"/>
          </p:cNvCxnSpPr>
          <p:nvPr/>
        </p:nvCxnSpPr>
        <p:spPr>
          <a:xfrm rot="5400000" flipH="1" flipV="1">
            <a:off x="6127213" y="2528093"/>
            <a:ext cx="467352" cy="4000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E2C20E5D-1E36-47F1-B945-CC9DBAFA0349}"/>
              </a:ext>
            </a:extLst>
          </p:cNvPr>
          <p:cNvCxnSpPr>
            <a:cxnSpLocks/>
            <a:stCxn id="19" idx="0"/>
            <a:endCxn id="37" idx="2"/>
          </p:cNvCxnSpPr>
          <p:nvPr/>
        </p:nvCxnSpPr>
        <p:spPr>
          <a:xfrm rot="16200000" flipV="1">
            <a:off x="5549156" y="2350086"/>
            <a:ext cx="467352" cy="75606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7622FA40-2FEC-4DB9-954D-A81C72EAECA7}"/>
              </a:ext>
            </a:extLst>
          </p:cNvPr>
          <p:cNvCxnSpPr>
            <a:cxnSpLocks/>
            <a:stCxn id="19" idx="0"/>
            <a:endCxn id="36" idx="2"/>
          </p:cNvCxnSpPr>
          <p:nvPr/>
        </p:nvCxnSpPr>
        <p:spPr>
          <a:xfrm rot="16200000" flipV="1">
            <a:off x="4971099" y="1772028"/>
            <a:ext cx="467352" cy="19121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B22575BE-593B-4CE8-A0BA-A77E4E400AFC}"/>
              </a:ext>
            </a:extLst>
          </p:cNvPr>
          <p:cNvCxnSpPr>
            <a:cxnSpLocks/>
            <a:stCxn id="19" idx="0"/>
            <a:endCxn id="35" idx="2"/>
          </p:cNvCxnSpPr>
          <p:nvPr/>
        </p:nvCxnSpPr>
        <p:spPr>
          <a:xfrm rot="16200000" flipV="1">
            <a:off x="4393041" y="1193971"/>
            <a:ext cx="467352" cy="306829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D829A272-827D-4AD5-95F2-75387EDC257D}"/>
              </a:ext>
            </a:extLst>
          </p:cNvPr>
          <p:cNvCxnSpPr>
            <a:cxnSpLocks/>
            <a:stCxn id="18" idx="0"/>
            <a:endCxn id="43" idx="1"/>
          </p:cNvCxnSpPr>
          <p:nvPr/>
        </p:nvCxnSpPr>
        <p:spPr>
          <a:xfrm rot="5400000" flipH="1" flipV="1">
            <a:off x="8680148" y="2421573"/>
            <a:ext cx="769953" cy="310491"/>
          </a:xfrm>
          <a:prstGeom prst="curvedConnector2">
            <a:avLst/>
          </a:prstGeom>
          <a:ln w="12700">
            <a:solidFill>
              <a:srgbClr val="00B0F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5B86E4BB-3C0F-4644-9C50-A264B46D620E}"/>
              </a:ext>
            </a:extLst>
          </p:cNvPr>
          <p:cNvCxnSpPr>
            <a:cxnSpLocks/>
            <a:stCxn id="18" idx="0"/>
            <a:endCxn id="39" idx="1"/>
          </p:cNvCxnSpPr>
          <p:nvPr/>
        </p:nvCxnSpPr>
        <p:spPr>
          <a:xfrm rot="5400000" flipH="1" flipV="1">
            <a:off x="8009194" y="1783509"/>
            <a:ext cx="2078970" cy="277601"/>
          </a:xfrm>
          <a:prstGeom prst="curvedConnector2">
            <a:avLst/>
          </a:prstGeom>
          <a:ln w="12700">
            <a:solidFill>
              <a:srgbClr val="00B0F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A96259AF-5254-4245-BE9E-60B8438452A1}"/>
              </a:ext>
            </a:extLst>
          </p:cNvPr>
          <p:cNvCxnSpPr>
            <a:cxnSpLocks/>
            <a:stCxn id="43" idx="3"/>
            <a:endCxn id="59" idx="1"/>
          </p:cNvCxnSpPr>
          <p:nvPr/>
        </p:nvCxnSpPr>
        <p:spPr>
          <a:xfrm>
            <a:off x="10412189" y="2191841"/>
            <a:ext cx="244712" cy="66722"/>
          </a:xfrm>
          <a:prstGeom prst="curvedConnector3">
            <a:avLst>
              <a:gd name="adj1" fmla="val 50000"/>
            </a:avLst>
          </a:prstGeom>
          <a:ln w="12700">
            <a:solidFill>
              <a:srgbClr val="00B0F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E8B8BDF0-B83E-4713-AF2D-F72B23F32EEC}"/>
              </a:ext>
            </a:extLst>
          </p:cNvPr>
          <p:cNvCxnSpPr>
            <a:cxnSpLocks/>
            <a:stCxn id="39" idx="3"/>
            <a:endCxn id="58" idx="1"/>
          </p:cNvCxnSpPr>
          <p:nvPr/>
        </p:nvCxnSpPr>
        <p:spPr>
          <a:xfrm flipV="1">
            <a:off x="10379299" y="717573"/>
            <a:ext cx="277602" cy="165251"/>
          </a:xfrm>
          <a:prstGeom prst="curvedConnector3">
            <a:avLst>
              <a:gd name="adj1" fmla="val 50000"/>
            </a:avLst>
          </a:prstGeom>
          <a:ln w="12700">
            <a:solidFill>
              <a:srgbClr val="00B0F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8B86E781-2F4E-444B-8851-6557E020445A}"/>
              </a:ext>
            </a:extLst>
          </p:cNvPr>
          <p:cNvCxnSpPr>
            <a:cxnSpLocks/>
            <a:stCxn id="33" idx="3"/>
            <a:endCxn id="44" idx="1"/>
          </p:cNvCxnSpPr>
          <p:nvPr/>
        </p:nvCxnSpPr>
        <p:spPr>
          <a:xfrm flipV="1">
            <a:off x="9816280" y="4219159"/>
            <a:ext cx="918043" cy="41923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BB18B502-3D77-491D-9F47-DDD9E428340A}"/>
              </a:ext>
            </a:extLst>
          </p:cNvPr>
          <p:cNvCxnSpPr>
            <a:cxnSpLocks/>
            <a:stCxn id="33" idx="3"/>
            <a:endCxn id="45" idx="1"/>
          </p:cNvCxnSpPr>
          <p:nvPr/>
        </p:nvCxnSpPr>
        <p:spPr>
          <a:xfrm>
            <a:off x="9816280" y="4638398"/>
            <a:ext cx="918043" cy="26021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ADED2523-C421-4AE2-B286-5B83E418BBE3}"/>
              </a:ext>
            </a:extLst>
          </p:cNvPr>
          <p:cNvCxnSpPr>
            <a:cxnSpLocks/>
            <a:stCxn id="33" idx="3"/>
            <a:endCxn id="57" idx="1"/>
          </p:cNvCxnSpPr>
          <p:nvPr/>
        </p:nvCxnSpPr>
        <p:spPr>
          <a:xfrm>
            <a:off x="9816280" y="4638398"/>
            <a:ext cx="918043" cy="9882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92135898-1235-42E5-908D-B36CC95DEDA5}"/>
              </a:ext>
            </a:extLst>
          </p:cNvPr>
          <p:cNvCxnSpPr>
            <a:cxnSpLocks/>
            <a:stCxn id="38" idx="0"/>
            <a:endCxn id="56" idx="2"/>
          </p:cNvCxnSpPr>
          <p:nvPr/>
        </p:nvCxnSpPr>
        <p:spPr>
          <a:xfrm rot="5400000" flipH="1" flipV="1">
            <a:off x="6502454" y="1136604"/>
            <a:ext cx="901949" cy="7850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A12630B2-226C-4A19-AFFA-FE98ED09D5E8}"/>
              </a:ext>
            </a:extLst>
          </p:cNvPr>
          <p:cNvCxnSpPr>
            <a:cxnSpLocks/>
            <a:stCxn id="37" idx="0"/>
            <a:endCxn id="54" idx="2"/>
          </p:cNvCxnSpPr>
          <p:nvPr/>
        </p:nvCxnSpPr>
        <p:spPr>
          <a:xfrm rot="16200000" flipV="1">
            <a:off x="4829298" y="1404589"/>
            <a:ext cx="767058" cy="3839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A11D7732-3E00-4A28-939A-3B47A4E3212B}"/>
              </a:ext>
            </a:extLst>
          </p:cNvPr>
          <p:cNvCxnSpPr>
            <a:cxnSpLocks/>
            <a:stCxn id="36" idx="0"/>
            <a:endCxn id="55" idx="2"/>
          </p:cNvCxnSpPr>
          <p:nvPr/>
        </p:nvCxnSpPr>
        <p:spPr>
          <a:xfrm rot="16200000" flipV="1">
            <a:off x="3369392" y="1100799"/>
            <a:ext cx="438180" cy="13204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8B5831B6-DE02-489D-9DD5-EDC6FC9E22F2}"/>
              </a:ext>
            </a:extLst>
          </p:cNvPr>
          <p:cNvCxnSpPr>
            <a:cxnSpLocks/>
            <a:stCxn id="35" idx="1"/>
            <a:endCxn id="53" idx="2"/>
          </p:cNvCxnSpPr>
          <p:nvPr/>
        </p:nvCxnSpPr>
        <p:spPr>
          <a:xfrm rot="10800000">
            <a:off x="921745" y="1078143"/>
            <a:ext cx="1673341" cy="1159125"/>
          </a:xfrm>
          <a:prstGeom prst="curved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3EC22CA3-DD39-44C7-8678-4D25DAFCF748}"/>
              </a:ext>
            </a:extLst>
          </p:cNvPr>
          <p:cNvCxnSpPr>
            <a:cxnSpLocks/>
            <a:stCxn id="32" idx="1"/>
            <a:endCxn id="60" idx="3"/>
          </p:cNvCxnSpPr>
          <p:nvPr/>
        </p:nvCxnSpPr>
        <p:spPr>
          <a:xfrm rot="10800000">
            <a:off x="4915822" y="3985564"/>
            <a:ext cx="673542" cy="652835"/>
          </a:xfrm>
          <a:prstGeom prst="curvedConnector3">
            <a:avLst>
              <a:gd name="adj1" fmla="val 50000"/>
            </a:avLst>
          </a:prstGeom>
          <a:ln w="12700">
            <a:solidFill>
              <a:srgbClr val="FFC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ED6312CE-0BBA-42DD-9B5D-7BDDEF567AE5}"/>
              </a:ext>
            </a:extLst>
          </p:cNvPr>
          <p:cNvCxnSpPr>
            <a:cxnSpLocks/>
            <a:stCxn id="32" idx="1"/>
            <a:endCxn id="47" idx="3"/>
          </p:cNvCxnSpPr>
          <p:nvPr/>
        </p:nvCxnSpPr>
        <p:spPr>
          <a:xfrm rot="10800000" flipV="1">
            <a:off x="4915822" y="4638397"/>
            <a:ext cx="673542" cy="70165"/>
          </a:xfrm>
          <a:prstGeom prst="curvedConnector3">
            <a:avLst>
              <a:gd name="adj1" fmla="val 50000"/>
            </a:avLst>
          </a:prstGeom>
          <a:ln w="12700">
            <a:solidFill>
              <a:srgbClr val="FFC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3127B774-8A32-4639-AF5F-54FF3288E321}"/>
              </a:ext>
            </a:extLst>
          </p:cNvPr>
          <p:cNvCxnSpPr>
            <a:cxnSpLocks/>
            <a:stCxn id="32" idx="1"/>
            <a:endCxn id="48" idx="3"/>
          </p:cNvCxnSpPr>
          <p:nvPr/>
        </p:nvCxnSpPr>
        <p:spPr>
          <a:xfrm rot="10800000" flipV="1">
            <a:off x="5017624" y="4638397"/>
            <a:ext cx="571740" cy="1002403"/>
          </a:xfrm>
          <a:prstGeom prst="curvedConnector3">
            <a:avLst>
              <a:gd name="adj1" fmla="val 50000"/>
            </a:avLst>
          </a:prstGeom>
          <a:ln w="12700">
            <a:solidFill>
              <a:srgbClr val="FFC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Curved 152">
            <a:extLst>
              <a:ext uri="{FF2B5EF4-FFF2-40B4-BE49-F238E27FC236}">
                <a16:creationId xmlns:a16="http://schemas.microsoft.com/office/drawing/2014/main" id="{CD8FCF7B-F27A-490E-9AB1-BCCD7D4EAB43}"/>
              </a:ext>
            </a:extLst>
          </p:cNvPr>
          <p:cNvCxnSpPr>
            <a:cxnSpLocks/>
            <a:stCxn id="32" idx="1"/>
            <a:endCxn id="49" idx="3"/>
          </p:cNvCxnSpPr>
          <p:nvPr/>
        </p:nvCxnSpPr>
        <p:spPr>
          <a:xfrm rot="10800000" flipV="1">
            <a:off x="5058908" y="4638398"/>
            <a:ext cx="530457" cy="2019532"/>
          </a:xfrm>
          <a:prstGeom prst="curvedConnector3">
            <a:avLst>
              <a:gd name="adj1" fmla="val 50000"/>
            </a:avLst>
          </a:prstGeom>
          <a:ln w="12700">
            <a:solidFill>
              <a:srgbClr val="FFC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FCBF1729-2F53-4B57-919A-7DC4B9380474}"/>
              </a:ext>
            </a:extLst>
          </p:cNvPr>
          <p:cNvCxnSpPr>
            <a:cxnSpLocks/>
            <a:stCxn id="60" idx="1"/>
            <a:endCxn id="46" idx="3"/>
          </p:cNvCxnSpPr>
          <p:nvPr/>
        </p:nvCxnSpPr>
        <p:spPr>
          <a:xfrm rot="10800000">
            <a:off x="3182499" y="3562777"/>
            <a:ext cx="738355" cy="422787"/>
          </a:xfrm>
          <a:prstGeom prst="curvedConnector3">
            <a:avLst>
              <a:gd name="adj1" fmla="val 50000"/>
            </a:avLst>
          </a:prstGeom>
          <a:ln w="12700">
            <a:solidFill>
              <a:srgbClr val="FFC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8E94A1B9-86ED-46A4-A832-D86D5AF53647}"/>
              </a:ext>
            </a:extLst>
          </p:cNvPr>
          <p:cNvCxnSpPr>
            <a:cxnSpLocks/>
            <a:stCxn id="47" idx="1"/>
            <a:endCxn id="61" idx="3"/>
          </p:cNvCxnSpPr>
          <p:nvPr/>
        </p:nvCxnSpPr>
        <p:spPr>
          <a:xfrm rot="10800000" flipV="1">
            <a:off x="3182499" y="4708562"/>
            <a:ext cx="738355" cy="122907"/>
          </a:xfrm>
          <a:prstGeom prst="curvedConnector3">
            <a:avLst>
              <a:gd name="adj1" fmla="val 50000"/>
            </a:avLst>
          </a:prstGeom>
          <a:ln w="12700">
            <a:solidFill>
              <a:srgbClr val="FFC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EBA63B96-2F26-489B-ADF1-3ACD5C966A13}"/>
              </a:ext>
            </a:extLst>
          </p:cNvPr>
          <p:cNvCxnSpPr>
            <a:cxnSpLocks/>
            <a:stCxn id="48" idx="1"/>
            <a:endCxn id="62" idx="3"/>
          </p:cNvCxnSpPr>
          <p:nvPr/>
        </p:nvCxnSpPr>
        <p:spPr>
          <a:xfrm rot="10800000" flipV="1">
            <a:off x="3182499" y="5640800"/>
            <a:ext cx="448841" cy="257175"/>
          </a:xfrm>
          <a:prstGeom prst="curvedConnector3">
            <a:avLst>
              <a:gd name="adj1" fmla="val 50000"/>
            </a:avLst>
          </a:prstGeom>
          <a:ln w="12700">
            <a:solidFill>
              <a:srgbClr val="FFC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Curved 164">
            <a:extLst>
              <a:ext uri="{FF2B5EF4-FFF2-40B4-BE49-F238E27FC236}">
                <a16:creationId xmlns:a16="http://schemas.microsoft.com/office/drawing/2014/main" id="{65C09C2D-BDAA-4F40-9A10-8BB4A1D667E6}"/>
              </a:ext>
            </a:extLst>
          </p:cNvPr>
          <p:cNvCxnSpPr>
            <a:cxnSpLocks/>
            <a:stCxn id="49" idx="1"/>
            <a:endCxn id="50" idx="0"/>
          </p:cNvCxnSpPr>
          <p:nvPr/>
        </p:nvCxnSpPr>
        <p:spPr>
          <a:xfrm rot="10800000" flipV="1">
            <a:off x="929214" y="6657930"/>
            <a:ext cx="2743408" cy="648326"/>
          </a:xfrm>
          <a:prstGeom prst="curvedConnector2">
            <a:avLst/>
          </a:prstGeom>
          <a:ln w="12700">
            <a:solidFill>
              <a:srgbClr val="FFC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Curved 167">
            <a:extLst>
              <a:ext uri="{FF2B5EF4-FFF2-40B4-BE49-F238E27FC236}">
                <a16:creationId xmlns:a16="http://schemas.microsoft.com/office/drawing/2014/main" id="{C0130238-2002-4753-961F-87CF7BDFE060}"/>
              </a:ext>
            </a:extLst>
          </p:cNvPr>
          <p:cNvCxnSpPr>
            <a:cxnSpLocks/>
            <a:stCxn id="49" idx="1"/>
            <a:endCxn id="51" idx="0"/>
          </p:cNvCxnSpPr>
          <p:nvPr/>
        </p:nvCxnSpPr>
        <p:spPr>
          <a:xfrm rot="10800000" flipV="1">
            <a:off x="2626848" y="6657930"/>
            <a:ext cx="1045775" cy="648326"/>
          </a:xfrm>
          <a:prstGeom prst="curvedConnector2">
            <a:avLst/>
          </a:prstGeom>
          <a:ln w="12700">
            <a:solidFill>
              <a:srgbClr val="FFC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475B8D7E-96F5-44CC-8D7A-447794577382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 rot="5400000">
            <a:off x="4149548" y="7090038"/>
            <a:ext cx="391151" cy="41284"/>
          </a:xfrm>
          <a:prstGeom prst="curvedConnector3">
            <a:avLst>
              <a:gd name="adj1" fmla="val 50000"/>
            </a:avLst>
          </a:prstGeom>
          <a:ln w="12700">
            <a:solidFill>
              <a:srgbClr val="FFC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9E8C38A5-045D-4229-A19A-2D1A6CF85514}"/>
              </a:ext>
            </a:extLst>
          </p:cNvPr>
          <p:cNvCxnSpPr>
            <a:cxnSpLocks/>
            <a:stCxn id="50" idx="2"/>
            <a:endCxn id="63" idx="0"/>
          </p:cNvCxnSpPr>
          <p:nvPr/>
        </p:nvCxnSpPr>
        <p:spPr>
          <a:xfrm rot="16200000" flipH="1">
            <a:off x="807702" y="7828096"/>
            <a:ext cx="612651" cy="369627"/>
          </a:xfrm>
          <a:prstGeom prst="curvedConnector3">
            <a:avLst>
              <a:gd name="adj1" fmla="val 50000"/>
            </a:avLst>
          </a:prstGeom>
          <a:ln w="12700">
            <a:solidFill>
              <a:srgbClr val="FFC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58E2E7E6-0459-4E37-A47D-E8D8A2656D76}"/>
              </a:ext>
            </a:extLst>
          </p:cNvPr>
          <p:cNvCxnSpPr>
            <a:cxnSpLocks/>
            <a:stCxn id="51" idx="2"/>
            <a:endCxn id="64" idx="0"/>
          </p:cNvCxnSpPr>
          <p:nvPr/>
        </p:nvCxnSpPr>
        <p:spPr>
          <a:xfrm rot="16200000" flipH="1">
            <a:off x="2600629" y="7732803"/>
            <a:ext cx="612651" cy="560214"/>
          </a:xfrm>
          <a:prstGeom prst="curvedConnector3">
            <a:avLst>
              <a:gd name="adj1" fmla="val 50000"/>
            </a:avLst>
          </a:prstGeom>
          <a:ln w="12700">
            <a:solidFill>
              <a:srgbClr val="FFC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01E48E70-E8F1-4F57-984B-0E6EC2B76EEC}"/>
              </a:ext>
            </a:extLst>
          </p:cNvPr>
          <p:cNvCxnSpPr>
            <a:cxnSpLocks/>
            <a:stCxn id="52" idx="2"/>
            <a:endCxn id="65" idx="0"/>
          </p:cNvCxnSpPr>
          <p:nvPr/>
        </p:nvCxnSpPr>
        <p:spPr>
          <a:xfrm rot="16200000" flipH="1">
            <a:off x="4511075" y="7519990"/>
            <a:ext cx="612651" cy="985839"/>
          </a:xfrm>
          <a:prstGeom prst="curvedConnector3">
            <a:avLst>
              <a:gd name="adj1" fmla="val 50000"/>
            </a:avLst>
          </a:prstGeom>
          <a:ln w="12700">
            <a:solidFill>
              <a:srgbClr val="FFC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rollface - Wikipedia">
            <a:extLst>
              <a:ext uri="{FF2B5EF4-FFF2-40B4-BE49-F238E27FC236}">
                <a16:creationId xmlns:a16="http://schemas.microsoft.com/office/drawing/2014/main" id="{2CE4C312-772C-4484-BB2D-8CF6A9A3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265" y="8137413"/>
            <a:ext cx="1399958" cy="1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Thought Bubble: Cloud 1023">
            <a:extLst>
              <a:ext uri="{FF2B5EF4-FFF2-40B4-BE49-F238E27FC236}">
                <a16:creationId xmlns:a16="http://schemas.microsoft.com/office/drawing/2014/main" id="{A6459BCA-48B6-46D8-96B2-7EE0A980D295}"/>
              </a:ext>
            </a:extLst>
          </p:cNvPr>
          <p:cNvSpPr/>
          <p:nvPr/>
        </p:nvSpPr>
        <p:spPr>
          <a:xfrm>
            <a:off x="8616711" y="7185354"/>
            <a:ext cx="2317272" cy="1132135"/>
          </a:xfrm>
          <a:prstGeom prst="cloudCallout">
            <a:avLst>
              <a:gd name="adj1" fmla="val 52572"/>
              <a:gd name="adj2" fmla="val 48399"/>
            </a:avLst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Patrick Hand" panose="00000500000000000000" pitchFamily="2" charset="0"/>
              </a:rPr>
              <a:t>Việt ! Mi đang vẽ cqq j thế?</a:t>
            </a:r>
          </a:p>
        </p:txBody>
      </p:sp>
    </p:spTree>
    <p:extLst>
      <p:ext uri="{BB962C8B-B14F-4D97-AF65-F5344CB8AC3E}">
        <p14:creationId xmlns:p14="http://schemas.microsoft.com/office/powerpoint/2010/main" val="304577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407</Words>
  <Application>Microsoft Office PowerPoint</Application>
  <PresentationFormat>A3 Paper (297x420 mm)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Patrick Hand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Thanh Việt</dc:creator>
  <cp:lastModifiedBy>Nguyễn Thanh Việt</cp:lastModifiedBy>
  <cp:revision>8</cp:revision>
  <dcterms:created xsi:type="dcterms:W3CDTF">2023-06-12T00:45:37Z</dcterms:created>
  <dcterms:modified xsi:type="dcterms:W3CDTF">2023-06-12T03:07:01Z</dcterms:modified>
</cp:coreProperties>
</file>