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7.jpeg" ContentType="image/jpeg"/>
  <Override PartName="/ppt/media/image4.png" ContentType="image/png"/>
  <Override PartName="/ppt/media/image6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28600" y="57240"/>
            <a:ext cx="8686440" cy="536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28600" y="743040"/>
            <a:ext cx="8686440" cy="196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28600" y="2896920"/>
            <a:ext cx="8686440" cy="196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28600" y="57240"/>
            <a:ext cx="8686440" cy="536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28600" y="743040"/>
            <a:ext cx="4238640" cy="196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9640" y="743040"/>
            <a:ext cx="4238640" cy="196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9640" y="2896920"/>
            <a:ext cx="4238640" cy="196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228600" y="2896920"/>
            <a:ext cx="4238640" cy="196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28600" y="57240"/>
            <a:ext cx="8686440" cy="536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28600" y="743040"/>
            <a:ext cx="8686440" cy="4123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28600" y="743040"/>
            <a:ext cx="8686440" cy="4123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1987920" y="742680"/>
            <a:ext cx="5167440" cy="41230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1987920" y="742680"/>
            <a:ext cx="5167440" cy="4123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8600" y="57240"/>
            <a:ext cx="8686440" cy="536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28600" y="743040"/>
            <a:ext cx="8686440" cy="412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8600" y="57240"/>
            <a:ext cx="8686440" cy="536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28600" y="743040"/>
            <a:ext cx="8686440" cy="4123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8600" y="57240"/>
            <a:ext cx="8686440" cy="536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28600" y="743040"/>
            <a:ext cx="4238640" cy="4123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9640" y="743040"/>
            <a:ext cx="4238640" cy="4123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8600" y="57240"/>
            <a:ext cx="8686440" cy="536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28600" y="57240"/>
            <a:ext cx="8686440" cy="2489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8600" y="57240"/>
            <a:ext cx="8686440" cy="536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28600" y="743040"/>
            <a:ext cx="4238640" cy="196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28600" y="2896920"/>
            <a:ext cx="4238640" cy="196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9640" y="743040"/>
            <a:ext cx="4238640" cy="4123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28600" y="57240"/>
            <a:ext cx="8686440" cy="536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28600" y="743040"/>
            <a:ext cx="8686440" cy="412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8600" y="57240"/>
            <a:ext cx="8686440" cy="536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28600" y="743040"/>
            <a:ext cx="4238640" cy="4123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9640" y="743040"/>
            <a:ext cx="4238640" cy="196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9640" y="2896920"/>
            <a:ext cx="4238640" cy="196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8600" y="57240"/>
            <a:ext cx="8686440" cy="536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28600" y="743040"/>
            <a:ext cx="4238640" cy="196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9640" y="743040"/>
            <a:ext cx="4238640" cy="196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28600" y="2896920"/>
            <a:ext cx="8686440" cy="196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8600" y="57240"/>
            <a:ext cx="8686440" cy="536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28600" y="743040"/>
            <a:ext cx="8686440" cy="196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28600" y="2896920"/>
            <a:ext cx="8686440" cy="196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8600" y="57240"/>
            <a:ext cx="8686440" cy="536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28600" y="743040"/>
            <a:ext cx="4238640" cy="196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9640" y="743040"/>
            <a:ext cx="4238640" cy="196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9640" y="2896920"/>
            <a:ext cx="4238640" cy="196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228600" y="2896920"/>
            <a:ext cx="4238640" cy="196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8600" y="57240"/>
            <a:ext cx="8686440" cy="536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28600" y="743040"/>
            <a:ext cx="8686440" cy="4123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28600" y="743040"/>
            <a:ext cx="8686440" cy="4123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1987920" y="742680"/>
            <a:ext cx="5167440" cy="41230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1987920" y="742680"/>
            <a:ext cx="5167440" cy="4123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28600" y="57240"/>
            <a:ext cx="8686440" cy="536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28600" y="743040"/>
            <a:ext cx="8686440" cy="4123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28600" y="57240"/>
            <a:ext cx="8686440" cy="536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28600" y="743040"/>
            <a:ext cx="4238640" cy="4123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9640" y="743040"/>
            <a:ext cx="4238640" cy="4123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8600" y="57240"/>
            <a:ext cx="8686440" cy="536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28600" y="57240"/>
            <a:ext cx="8686440" cy="2489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28600" y="57240"/>
            <a:ext cx="8686440" cy="536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28600" y="743040"/>
            <a:ext cx="4238640" cy="196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28600" y="2896920"/>
            <a:ext cx="4238640" cy="196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9640" y="743040"/>
            <a:ext cx="4238640" cy="4123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28600" y="57240"/>
            <a:ext cx="8686440" cy="536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28600" y="743040"/>
            <a:ext cx="4238640" cy="4123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9640" y="743040"/>
            <a:ext cx="4238640" cy="196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9640" y="2896920"/>
            <a:ext cx="4238640" cy="196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28600" y="57240"/>
            <a:ext cx="8686440" cy="536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28600" y="743040"/>
            <a:ext cx="4238640" cy="196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9640" y="743040"/>
            <a:ext cx="4238640" cy="196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28600" y="2896920"/>
            <a:ext cx="8686440" cy="1966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315200" y="4866480"/>
            <a:ext cx="18284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200" strike="noStrike">
                <a:solidFill>
                  <a:srgbClr val="ffffff"/>
                </a:solidFill>
                <a:latin typeface="Segoe UI"/>
                <a:ea typeface="Segoe UI"/>
              </a:rPr>
              <a:t>http://techmaster.vn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trike="noStrike">
                <a:solidFill>
                  <a:srgbClr val="ffffff"/>
                </a:solidFill>
                <a:latin typeface="Segoe UI"/>
                <a:ea typeface="Segoe UI"/>
              </a:rPr>
              <a:t>CLICK TO EDIT MASTER 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ubTitle"/>
          </p:nvPr>
        </p:nvSpPr>
        <p:spPr>
          <a:xfrm>
            <a:off x="1371600" y="3429000"/>
            <a:ext cx="6400440" cy="8568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ffffff"/>
                </a:solidFill>
                <a:latin typeface="Segoe UI"/>
                <a:ea typeface="Segoe UI"/>
              </a:rPr>
              <a:t>Click to edit Master subtitle style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ndar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ndar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ndar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ndar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ndar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ndar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ndara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315200" y="4866480"/>
            <a:ext cx="18284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200" strike="noStrike">
                <a:solidFill>
                  <a:srgbClr val="ffffff"/>
                </a:solidFill>
                <a:latin typeface="Segoe UI"/>
                <a:ea typeface="Segoe UI"/>
              </a:rPr>
              <a:t>http://techmaster.vn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228600" y="57240"/>
            <a:ext cx="8686440" cy="5367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ffffff"/>
                </a:solidFill>
                <a:latin typeface="Segoe UI"/>
                <a:ea typeface="Segoe UI"/>
              </a:rPr>
              <a:t>Click to edit Master title style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228600" y="743040"/>
            <a:ext cx="8686440" cy="41230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ffff"/>
                </a:solidFill>
                <a:latin typeface="Candara"/>
                <a:ea typeface="Segoe U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ffffff"/>
                </a:solidFill>
                <a:latin typeface="Candara"/>
                <a:ea typeface="Segoe U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ffff"/>
                </a:solidFill>
                <a:latin typeface="Candara"/>
                <a:ea typeface="Segoe U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 strike="noStrike">
                <a:solidFill>
                  <a:srgbClr val="ffffff"/>
                </a:solidFill>
                <a:latin typeface="Candara"/>
                <a:ea typeface="Segoe U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ffff"/>
                </a:solidFill>
                <a:latin typeface="Candara"/>
                <a:ea typeface="Segoe U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 strike="noStrike">
                <a:solidFill>
                  <a:srgbClr val="ffffff"/>
                </a:solidFill>
                <a:latin typeface="Candara"/>
                <a:ea typeface="Segoe U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>
                <a:solidFill>
                  <a:srgbClr val="ffffff"/>
                </a:solidFill>
                <a:latin typeface="Candara"/>
                <a:ea typeface="Segoe U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strike="noStrike">
                <a:solidFill>
                  <a:srgbClr val="ffffff"/>
                </a:solidFill>
                <a:latin typeface="Candara"/>
                <a:ea typeface="Segoe U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ffffff"/>
                </a:solidFill>
                <a:latin typeface="Candara"/>
                <a:ea typeface="Segoe U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 strike="noStrike">
                <a:solidFill>
                  <a:srgbClr val="ffffff"/>
                </a:solidFill>
                <a:latin typeface="Candara"/>
                <a:ea typeface="Segoe U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 strike="noStrike">
                <a:solidFill>
                  <a:srgbClr val="ffffff"/>
                </a:solidFill>
                <a:latin typeface="Candara"/>
                <a:ea typeface="Segoe UI"/>
              </a:rPr>
              <a:t>Fifth level</a:t>
            </a:r>
            <a:endParaRPr/>
          </a:p>
        </p:txBody>
      </p:sp>
      <p:sp>
        <p:nvSpPr>
          <p:cNvPr id="41" name="CustomShape 4"/>
          <p:cNvSpPr/>
          <p:nvPr/>
        </p:nvSpPr>
        <p:spPr>
          <a:xfrm>
            <a:off x="0" y="651600"/>
            <a:ext cx="1828440" cy="3384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1828800" y="651600"/>
            <a:ext cx="1828440" cy="3384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>
            <a:off x="3657600" y="651600"/>
            <a:ext cx="1828440" cy="3384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5486400" y="651600"/>
            <a:ext cx="1828440" cy="3384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7315200" y="651600"/>
            <a:ext cx="1828440" cy="3384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85800" y="361800"/>
            <a:ext cx="7772040" cy="4038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6000" strike="noStrike">
                <a:solidFill>
                  <a:srgbClr val="ffffff"/>
                </a:solidFill>
                <a:latin typeface="Segoe UI"/>
                <a:ea typeface="Segoe UI"/>
              </a:rPr>
              <a:t>Algorithm</a:t>
            </a:r>
            <a:r>
              <a:rPr b="1" lang="en-US" sz="6000" strike="noStrike">
                <a:solidFill>
                  <a:srgbClr val="ffffff"/>
                </a:solidFill>
                <a:latin typeface="Segoe UI"/>
                <a:ea typeface="Segoe UI"/>
              </a:rPr>
              <a:t>
</a:t>
            </a:r>
            <a:r>
              <a:rPr b="1" lang="en-US" sz="6000" strike="noStrike">
                <a:solidFill>
                  <a:srgbClr val="ffffff"/>
                </a:solidFill>
                <a:latin typeface="Segoe UI"/>
                <a:ea typeface="Segoe UI"/>
              </a:rPr>
              <a:t>Data Structure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2666880" y="3943440"/>
            <a:ext cx="3809520" cy="60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ffffff"/>
                </a:solidFill>
                <a:latin typeface="Segoe UI"/>
                <a:ea typeface="Segoe UI"/>
              </a:rPr>
              <a:t>danhit187@gmail.com</a:t>
            </a:r>
            <a:r>
              <a:rPr lang="en-US" sz="1600" strike="noStrike">
                <a:solidFill>
                  <a:srgbClr val="ffffff"/>
                </a:solidFill>
                <a:latin typeface="Segoe UI"/>
                <a:ea typeface="Segoe UI"/>
              </a:rPr>
              <a:t>
</a:t>
            </a:r>
            <a:r>
              <a:rPr lang="en-US" sz="1600" strike="noStrike">
                <a:solidFill>
                  <a:srgbClr val="ffffff"/>
                </a:solidFill>
                <a:latin typeface="Segoe UI"/>
                <a:ea typeface="Segoe UI"/>
              </a:rPr>
              <a:t>Nguyễn Đức Anh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28600" y="57240"/>
            <a:ext cx="8686440" cy="536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ffffff"/>
                </a:solidFill>
                <a:latin typeface="Segoe UI"/>
                <a:ea typeface="Segoe UI"/>
              </a:rPr>
              <a:t>Array ( mảng )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228600" y="743040"/>
            <a:ext cx="8686440" cy="4123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lang="en-US" sz="2800" strike="noStrike">
                <a:solidFill>
                  <a:srgbClr val="ffffff"/>
                </a:solidFill>
                <a:latin typeface="Candara"/>
                <a:ea typeface="Segoe UI"/>
              </a:rPr>
              <a:t>Là 1 tập hợp các phần tử cùng kiểu ( int,char,bool,...)</a:t>
            </a:r>
            <a:endParaRPr/>
          </a:p>
          <a:p>
            <a:r>
              <a:rPr lang="en-US" sz="2800" strike="noStrike">
                <a:solidFill>
                  <a:srgbClr val="ffffff"/>
                </a:solidFill>
                <a:latin typeface="Candara"/>
                <a:ea typeface="Segoe UI"/>
              </a:rPr>
              <a:t>Khai báo :</a:t>
            </a:r>
            <a:endParaRPr/>
          </a:p>
          <a:p>
            <a:r>
              <a:rPr lang="en-US" sz="2800" strike="noStrike">
                <a:solidFill>
                  <a:srgbClr val="00b0f0"/>
                </a:solidFill>
                <a:latin typeface="Candara"/>
                <a:ea typeface="Segoe UI"/>
              </a:rPr>
              <a:t>&lt;kiểu&gt; </a:t>
            </a:r>
            <a:r>
              <a:rPr lang="en-US" sz="2800" strike="noStrike">
                <a:solidFill>
                  <a:srgbClr val="ffffff"/>
                </a:solidFill>
                <a:latin typeface="Candara"/>
                <a:ea typeface="Segoe UI"/>
              </a:rPr>
              <a:t>&lt;tên&gt; [&lt;số phần tử&gt;];</a:t>
            </a:r>
            <a:endParaRPr/>
          </a:p>
          <a:p>
            <a:r>
              <a:rPr lang="en-US" sz="2800" strike="noStrike">
                <a:solidFill>
                  <a:srgbClr val="ffffff"/>
                </a:solidFill>
                <a:latin typeface="Candara"/>
                <a:ea typeface="Segoe UI"/>
              </a:rPr>
              <a:t>Ex : int s[100] là 1 mảng số nguyên từ a[0] </a:t>
            </a:r>
            <a:r>
              <a:rPr lang="en-US" sz="2800" strike="noStrike">
                <a:solidFill>
                  <a:srgbClr val="ffffff"/>
                </a:solidFill>
                <a:latin typeface="Wingdings"/>
                <a:ea typeface="Segoe UI"/>
              </a:rPr>
              <a:t></a:t>
            </a:r>
            <a:r>
              <a:rPr lang="en-US" sz="2800" strike="noStrike">
                <a:solidFill>
                  <a:srgbClr val="ffffff"/>
                </a:solidFill>
                <a:latin typeface="Candara"/>
                <a:ea typeface="Segoe UI"/>
              </a:rPr>
              <a:t> a[99];</a:t>
            </a:r>
            <a:endParaRPr/>
          </a:p>
          <a:p>
            <a:r>
              <a:rPr lang="en-US" sz="2800" strike="noStrike">
                <a:solidFill>
                  <a:srgbClr val="ffffff"/>
                </a:solidFill>
                <a:latin typeface="Candara"/>
                <a:ea typeface="Segoe UI"/>
              </a:rPr>
              <a:t>	</a:t>
            </a:r>
            <a:r>
              <a:rPr lang="en-US" sz="2800" strike="noStrike">
                <a:solidFill>
                  <a:srgbClr val="ffffff"/>
                </a:solidFill>
                <a:latin typeface="Candara"/>
                <a:ea typeface="Segoe UI"/>
              </a:rPr>
              <a:t>	</a:t>
            </a:r>
            <a:r>
              <a:rPr lang="en-US" sz="2800" strike="noStrike">
                <a:solidFill>
                  <a:srgbClr val="ffffff"/>
                </a:solidFill>
                <a:latin typeface="Candara"/>
                <a:ea typeface="Segoe UI"/>
              </a:rPr>
              <a:t>  </a:t>
            </a:r>
            <a:r>
              <a:rPr lang="en-US" sz="2800" strike="noStrike">
                <a:solidFill>
                  <a:srgbClr val="ffffff"/>
                </a:solidFill>
                <a:latin typeface="Candara"/>
                <a:ea typeface="Segoe UI"/>
              </a:rPr>
              <a:t>char s[100]  1 string dài 100 kí tự</a:t>
            </a:r>
            <a:endParaRPr/>
          </a:p>
          <a:p>
            <a:r>
              <a:rPr lang="en-US" sz="2800" strike="noStrike">
                <a:solidFill>
                  <a:srgbClr val="ffffff"/>
                </a:solidFill>
                <a:latin typeface="Candara"/>
                <a:ea typeface="Segoe UI"/>
              </a:rPr>
              <a:t>	</a:t>
            </a:r>
            <a:r>
              <a:rPr lang="en-US" sz="2800" strike="noStrike">
                <a:solidFill>
                  <a:srgbClr val="ffffff"/>
                </a:solidFill>
                <a:latin typeface="Candara"/>
                <a:ea typeface="Segoe UI"/>
              </a:rPr>
              <a:t>	</a:t>
            </a:r>
            <a:r>
              <a:rPr lang="en-US" sz="2800" strike="noStrike">
                <a:solidFill>
                  <a:srgbClr val="ffffff"/>
                </a:solidFill>
                <a:latin typeface="Candara"/>
                <a:ea typeface="Segoe UI"/>
              </a:rPr>
              <a:t>int a[100][100] là 1 ma trận gồm 100 x 100 phần tử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28600" y="57240"/>
            <a:ext cx="8686440" cy="536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ffffff"/>
                </a:solidFill>
                <a:latin typeface="Segoe UI"/>
                <a:ea typeface="Segoe UI"/>
              </a:rPr>
              <a:t>Visualize</a:t>
            </a:r>
            <a:endParaRPr/>
          </a:p>
        </p:txBody>
      </p:sp>
      <p:graphicFrame>
        <p:nvGraphicFramePr>
          <p:cNvPr id="85" name="Table 2"/>
          <p:cNvGraphicFramePr/>
          <p:nvPr/>
        </p:nvGraphicFramePr>
        <p:xfrm>
          <a:off x="228600" y="971640"/>
          <a:ext cx="8686440" cy="370440"/>
        </p:xfrm>
        <a:graphic>
          <a:graphicData uri="http://schemas.openxmlformats.org/drawingml/2006/table">
            <a:tbl>
              <a:tblPr/>
              <a:tblGrid>
                <a:gridCol w="868680"/>
                <a:gridCol w="868680"/>
                <a:gridCol w="868680"/>
                <a:gridCol w="868680"/>
                <a:gridCol w="868680"/>
                <a:gridCol w="868680"/>
                <a:gridCol w="868680"/>
                <a:gridCol w="868680"/>
                <a:gridCol w="868680"/>
                <a:gridCol w="868680"/>
              </a:tblGrid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a[0]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a[1]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a[2]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a[3]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a[4]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a[5]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a[6]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a[7]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a[8]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a[9]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6" name="Table 3"/>
          <p:cNvGraphicFramePr/>
          <p:nvPr/>
        </p:nvGraphicFramePr>
        <p:xfrm>
          <a:off x="228600" y="2038320"/>
          <a:ext cx="8686440" cy="370440"/>
        </p:xfrm>
        <a:graphic>
          <a:graphicData uri="http://schemas.openxmlformats.org/drawingml/2006/table">
            <a:tbl>
              <a:tblPr/>
              <a:tblGrid>
                <a:gridCol w="868680"/>
                <a:gridCol w="868680"/>
                <a:gridCol w="868680"/>
                <a:gridCol w="868680"/>
                <a:gridCol w="868680"/>
                <a:gridCol w="868680"/>
                <a:gridCol w="868680"/>
                <a:gridCol w="868680"/>
                <a:gridCol w="868680"/>
                <a:gridCol w="868680"/>
              </a:tblGrid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21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564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564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654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-25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-198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14564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154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-123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7" name="CustomShape 4"/>
          <p:cNvSpPr/>
          <p:nvPr/>
        </p:nvSpPr>
        <p:spPr>
          <a:xfrm>
            <a:off x="4267080" y="1581120"/>
            <a:ext cx="304560" cy="3045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152280" y="2571840"/>
            <a:ext cx="640044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printf(“%d”,a[4]); </a:t>
            </a:r>
            <a:r>
              <a:rPr lang="en-US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lang="en-US" strike="noStrike">
                <a:solidFill>
                  <a:srgbClr val="ffffff"/>
                </a:solidFill>
                <a:latin typeface="Calibri"/>
              </a:rPr>
              <a:t>//</a:t>
            </a:r>
            <a:r>
              <a:rPr lang="en-US" strike="noStrike">
                <a:solidFill>
                  <a:srgbClr val="ffffff"/>
                </a:solidFill>
                <a:latin typeface="Wingdings"/>
              </a:rPr>
              <a:t></a:t>
            </a:r>
            <a:r>
              <a:rPr lang="en-US" strike="noStrike">
                <a:solidFill>
                  <a:srgbClr val="ffffff"/>
                </a:solidFill>
                <a:latin typeface="Calibri"/>
              </a:rPr>
              <a:t>  21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a[0] = a[5] ;</a:t>
            </a:r>
            <a:r>
              <a:rPr lang="en-US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lang="en-US" strike="noStrike">
                <a:solidFill>
                  <a:srgbClr val="ffffff"/>
                </a:solidFill>
                <a:latin typeface="Calibri"/>
              </a:rPr>
              <a:t>// </a:t>
            </a:r>
            <a:r>
              <a:rPr lang="en-US" strike="noStrike">
                <a:solidFill>
                  <a:srgbClr val="ffffff"/>
                </a:solidFill>
                <a:latin typeface="Wingdings"/>
              </a:rPr>
              <a:t></a:t>
            </a:r>
            <a:r>
              <a:rPr lang="en-US" strike="noStrike">
                <a:solidFill>
                  <a:srgbClr val="ffffff"/>
                </a:solidFill>
                <a:latin typeface="Calibri"/>
              </a:rPr>
              <a:t> a[0] = -198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printf(“%d”,a[0]);</a:t>
            </a:r>
            <a:r>
              <a:rPr lang="en-US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lang="en-US" strike="noStrike">
                <a:solidFill>
                  <a:srgbClr val="ffffff"/>
                </a:solidFill>
                <a:latin typeface="Calibri"/>
              </a:rPr>
              <a:t>// </a:t>
            </a:r>
            <a:r>
              <a:rPr lang="en-US" strike="noStrike">
                <a:solidFill>
                  <a:srgbClr val="ffffff"/>
                </a:solidFill>
                <a:latin typeface="Wingdings"/>
              </a:rPr>
              <a:t></a:t>
            </a:r>
            <a:r>
              <a:rPr lang="en-US" strike="noStrike">
                <a:solidFill>
                  <a:srgbClr val="ffffff"/>
                </a:solidFill>
                <a:latin typeface="Calibri"/>
              </a:rPr>
              <a:t> -198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89" name="Table 6"/>
          <p:cNvGraphicFramePr/>
          <p:nvPr/>
        </p:nvGraphicFramePr>
        <p:xfrm>
          <a:off x="228600" y="3420000"/>
          <a:ext cx="8686440" cy="370440"/>
        </p:xfrm>
        <a:graphic>
          <a:graphicData uri="http://schemas.openxmlformats.org/drawingml/2006/table">
            <a:tbl>
              <a:tblPr/>
              <a:tblGrid>
                <a:gridCol w="868680"/>
                <a:gridCol w="868680"/>
                <a:gridCol w="868680"/>
                <a:gridCol w="868680"/>
                <a:gridCol w="868680"/>
                <a:gridCol w="868680"/>
                <a:gridCol w="868680"/>
                <a:gridCol w="868680"/>
                <a:gridCol w="868680"/>
                <a:gridCol w="868680"/>
              </a:tblGrid>
              <a:tr h="64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0000"/>
                          </a:solidFill>
                          <a:latin typeface="Calibri"/>
                        </a:rPr>
                        <a:t>-198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564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564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654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-25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-198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14564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44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154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-123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28600" y="57240"/>
            <a:ext cx="8686440" cy="536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ffffff"/>
                </a:solidFill>
                <a:latin typeface="Segoe UI"/>
                <a:ea typeface="Segoe UI"/>
              </a:rPr>
              <a:t>Demo</a:t>
            </a:r>
            <a:endParaRPr/>
          </a:p>
        </p:txBody>
      </p:sp>
      <p:pic>
        <p:nvPicPr>
          <p:cNvPr id="91" name="Content Placeholder 3" descr=""/>
          <p:cNvPicPr/>
          <p:nvPr/>
        </p:nvPicPr>
        <p:blipFill>
          <a:blip r:embed="rId1"/>
          <a:stretch/>
        </p:blipFill>
        <p:spPr>
          <a:xfrm>
            <a:off x="2157480" y="800280"/>
            <a:ext cx="4828680" cy="400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28600" y="57240"/>
            <a:ext cx="8686440" cy="536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ffffff"/>
                </a:solidFill>
                <a:latin typeface="Segoe UI"/>
                <a:ea typeface="Segoe UI"/>
              </a:rPr>
              <a:t>Matrix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228600" y="743040"/>
            <a:ext cx="8686440" cy="4123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ffffff"/>
                </a:solidFill>
                <a:latin typeface="Candara"/>
                <a:ea typeface="Segoe UI"/>
              </a:rPr>
              <a:t>Là </a:t>
            </a:r>
            <a:r>
              <a:rPr lang="en-US" sz="3200" strike="noStrike">
                <a:solidFill>
                  <a:srgbClr val="ff0000"/>
                </a:solidFill>
                <a:latin typeface="Candara"/>
                <a:ea typeface="Segoe UI"/>
              </a:rPr>
              <a:t>mảng 1 chiều </a:t>
            </a:r>
            <a:r>
              <a:rPr lang="en-US" sz="3200" strike="noStrike">
                <a:solidFill>
                  <a:srgbClr val="ffffff"/>
                </a:solidFill>
                <a:latin typeface="Candara"/>
                <a:ea typeface="Segoe UI"/>
              </a:rPr>
              <a:t>được định nghĩa lại địa chỉ để tiện cho tính toán và logic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94" name="Table 3"/>
          <p:cNvGraphicFramePr/>
          <p:nvPr/>
        </p:nvGraphicFramePr>
        <p:xfrm>
          <a:off x="6019920" y="2038320"/>
          <a:ext cx="2514240" cy="1676160"/>
        </p:xfrm>
        <a:graphic>
          <a:graphicData uri="http://schemas.openxmlformats.org/drawingml/2006/table">
            <a:tbl>
              <a:tblPr/>
              <a:tblGrid>
                <a:gridCol w="838080"/>
                <a:gridCol w="838080"/>
                <a:gridCol w="838080"/>
              </a:tblGrid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a[0][0]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a[0][1]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a[0][2]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a[1][0]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a[1][1]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a[1][2]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a[2][0]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a[2][1]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trike="noStrike">
                          <a:solidFill>
                            <a:srgbClr val="000000"/>
                          </a:solidFill>
                          <a:latin typeface="Calibri"/>
                        </a:rPr>
                        <a:t>a[2][2]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5" name="Table 4"/>
          <p:cNvGraphicFramePr/>
          <p:nvPr/>
        </p:nvGraphicFramePr>
        <p:xfrm>
          <a:off x="609480" y="4248000"/>
          <a:ext cx="7695720" cy="370440"/>
        </p:xfrm>
        <a:graphic>
          <a:graphicData uri="http://schemas.openxmlformats.org/drawingml/2006/table">
            <a:tbl>
              <a:tblPr/>
              <a:tblGrid>
                <a:gridCol w="855000"/>
                <a:gridCol w="855000"/>
                <a:gridCol w="855000"/>
                <a:gridCol w="855000"/>
                <a:gridCol w="855000"/>
                <a:gridCol w="855000"/>
                <a:gridCol w="855000"/>
                <a:gridCol w="855000"/>
                <a:gridCol w="855720"/>
              </a:tblGrid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a[0][0]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a[0][1]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a[0][2]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a[1][0]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a[1][1]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a[1][2]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a[2][0]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a[2][1]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trike="noStrike">
                          <a:solidFill>
                            <a:srgbClr val="ffffff"/>
                          </a:solidFill>
                          <a:latin typeface="Calibri"/>
                        </a:rPr>
                        <a:t>a[2][2]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CustomShape 5"/>
          <p:cNvSpPr/>
          <p:nvPr/>
        </p:nvSpPr>
        <p:spPr>
          <a:xfrm>
            <a:off x="5013720" y="1200240"/>
            <a:ext cx="443592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 strike="noStrike">
                <a:solidFill>
                  <a:srgbClr val="d73a36"/>
                </a:solidFill>
                <a:latin typeface="Calibri"/>
              </a:rPr>
              <a:t>expectaion</a:t>
            </a:r>
            <a:endParaRPr/>
          </a:p>
        </p:txBody>
      </p:sp>
      <p:sp>
        <p:nvSpPr>
          <p:cNvPr id="97" name="CustomShape 6"/>
          <p:cNvSpPr/>
          <p:nvPr/>
        </p:nvSpPr>
        <p:spPr>
          <a:xfrm>
            <a:off x="-120960" y="2571840"/>
            <a:ext cx="515232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 strike="noStrike">
                <a:solidFill>
                  <a:srgbClr val="ffa266"/>
                </a:solidFill>
                <a:latin typeface="Calibri"/>
              </a:rPr>
              <a:t>BUT REALITY</a:t>
            </a:r>
            <a:endParaRPr/>
          </a:p>
        </p:txBody>
      </p:sp>
      <p:sp>
        <p:nvSpPr>
          <p:cNvPr id="98" name="CustomShape 7"/>
          <p:cNvSpPr/>
          <p:nvPr/>
        </p:nvSpPr>
        <p:spPr>
          <a:xfrm>
            <a:off x="2209680" y="3409920"/>
            <a:ext cx="380520" cy="6854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8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out)" transition="in">
                                      <p:cBhvr additive="repl">
                                        <p:cTn id="2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nodeType="withEffect" fill="hold" presetClass="entr" presetID="8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out)" transition="in">
                                      <p:cBhvr additive="repl">
                                        <p:cTn id="2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228600" y="57240"/>
            <a:ext cx="8686440" cy="536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ffffff"/>
                </a:solidFill>
                <a:latin typeface="Segoe UI"/>
                <a:ea typeface="Segoe UI"/>
              </a:rPr>
              <a:t>Demo</a:t>
            </a:r>
            <a:endParaRPr/>
          </a:p>
        </p:txBody>
      </p:sp>
      <p:pic>
        <p:nvPicPr>
          <p:cNvPr id="100" name="Content Placeholder 3" descr=""/>
          <p:cNvPicPr/>
          <p:nvPr/>
        </p:nvPicPr>
        <p:blipFill>
          <a:blip r:embed="rId1"/>
          <a:stretch/>
        </p:blipFill>
        <p:spPr>
          <a:xfrm>
            <a:off x="2315160" y="743040"/>
            <a:ext cx="4512960" cy="412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4" dur="indefinite" restart="never" nodeType="tmRoot">
          <p:childTnLst>
            <p:seq>
              <p:cTn id="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228600" y="57240"/>
            <a:ext cx="8686440" cy="536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ffffff"/>
                </a:solidFill>
                <a:latin typeface="Segoe UI"/>
                <a:ea typeface="Segoe UI"/>
              </a:rPr>
              <a:t>String ( mảng kí tự )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228600" y="743040"/>
            <a:ext cx="8686440" cy="4123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ffffff"/>
                </a:solidFill>
                <a:latin typeface="Candara"/>
                <a:ea typeface="Segoe UI"/>
              </a:rPr>
              <a:t>là 1 array kiểu char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ffffff"/>
                </a:solidFill>
                <a:latin typeface="Candara"/>
                <a:ea typeface="Segoe UI"/>
              </a:rPr>
              <a:t>Khai báo :</a:t>
            </a:r>
            <a:r>
              <a:rPr lang="en-US" sz="3200" strike="noStrike">
                <a:solidFill>
                  <a:srgbClr val="0070c0"/>
                </a:solidFill>
                <a:latin typeface="Candara"/>
                <a:ea typeface="Segoe UI"/>
              </a:rPr>
              <a:t>	</a:t>
            </a:r>
            <a:r>
              <a:rPr lang="en-US" sz="3200" strike="noStrike">
                <a:solidFill>
                  <a:srgbClr val="0070c0"/>
                </a:solidFill>
                <a:latin typeface="Candara"/>
                <a:ea typeface="Segoe UI"/>
              </a:rPr>
              <a:t>char</a:t>
            </a:r>
            <a:r>
              <a:rPr lang="en-US" sz="3200" strike="noStrike">
                <a:solidFill>
                  <a:srgbClr val="ffffff"/>
                </a:solidFill>
                <a:latin typeface="Candara"/>
                <a:ea typeface="Segoe UI"/>
              </a:rPr>
              <a:t> name[100];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ffffff"/>
                </a:solidFill>
                <a:latin typeface="Candara"/>
                <a:ea typeface="Segoe UI"/>
              </a:rPr>
              <a:t>Nhập :</a:t>
            </a:r>
            <a:r>
              <a:rPr lang="en-US" sz="3200" strike="noStrike">
                <a:solidFill>
                  <a:srgbClr val="ffffff"/>
                </a:solidFill>
                <a:latin typeface="Candara"/>
                <a:ea typeface="Segoe UI"/>
              </a:rPr>
              <a:t>	</a:t>
            </a:r>
            <a:r>
              <a:rPr lang="en-US" sz="3200" strike="noStrike">
                <a:solidFill>
                  <a:srgbClr val="ffffff"/>
                </a:solidFill>
                <a:latin typeface="Candara"/>
                <a:ea typeface="Segoe UI"/>
              </a:rPr>
              <a:t>scanf(“%s”,&amp;name);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ffffff"/>
                </a:solidFill>
                <a:latin typeface="Candara"/>
                <a:ea typeface="Segoe UI"/>
              </a:rPr>
              <a:t>	</a:t>
            </a:r>
            <a:r>
              <a:rPr lang="en-US" sz="3200" strike="noStrike">
                <a:solidFill>
                  <a:srgbClr val="ffffff"/>
                </a:solidFill>
                <a:latin typeface="Candara"/>
                <a:ea typeface="Segoe UI"/>
              </a:rPr>
              <a:t>	</a:t>
            </a:r>
            <a:r>
              <a:rPr lang="en-US" sz="3200" strike="noStrike">
                <a:solidFill>
                  <a:srgbClr val="ffffff"/>
                </a:solidFill>
                <a:latin typeface="Candara"/>
                <a:ea typeface="Segoe UI"/>
              </a:rPr>
              <a:t>	</a:t>
            </a:r>
            <a:r>
              <a:rPr lang="en-US" sz="3200" strike="noStrike">
                <a:solidFill>
                  <a:srgbClr val="ffffff"/>
                </a:solidFill>
                <a:latin typeface="Candara"/>
                <a:ea typeface="Segoe UI"/>
              </a:rPr>
              <a:t>gets(name);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ffffff"/>
                </a:solidFill>
                <a:latin typeface="Candara"/>
                <a:ea typeface="Segoe UI"/>
              </a:rPr>
              <a:t>Xuất </a:t>
            </a:r>
            <a:r>
              <a:rPr lang="en-US" sz="3200" strike="noStrike">
                <a:solidFill>
                  <a:srgbClr val="ffffff"/>
                </a:solidFill>
                <a:latin typeface="Candara"/>
                <a:ea typeface="Segoe UI"/>
              </a:rPr>
              <a:t>	</a:t>
            </a:r>
            <a:r>
              <a:rPr lang="en-US" sz="3200" strike="noStrike">
                <a:solidFill>
                  <a:srgbClr val="ffffff"/>
                </a:solidFill>
                <a:latin typeface="Candara"/>
                <a:ea typeface="Segoe UI"/>
              </a:rPr>
              <a:t> :</a:t>
            </a:r>
            <a:r>
              <a:rPr lang="en-US" sz="3200" strike="noStrike">
                <a:solidFill>
                  <a:srgbClr val="ffffff"/>
                </a:solidFill>
                <a:latin typeface="Candara"/>
                <a:ea typeface="Segoe UI"/>
              </a:rPr>
              <a:t>	</a:t>
            </a:r>
            <a:r>
              <a:rPr lang="en-US" sz="3200" strike="noStrike">
                <a:solidFill>
                  <a:srgbClr val="ffffff"/>
                </a:solidFill>
                <a:latin typeface="Candara"/>
                <a:ea typeface="Segoe UI"/>
              </a:rPr>
              <a:t>printf(“%s”,name);</a:t>
            </a:r>
            <a:endParaRPr/>
          </a:p>
        </p:txBody>
      </p:sp>
    </p:spTree>
  </p:cSld>
  <p:timing>
    <p:tnLst>
      <p:par>
        <p:cTn id="36" dur="indefinite" restart="never" nodeType="tmRoot">
          <p:childTnLst>
            <p:seq>
              <p:cTn id="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228600" y="57240"/>
            <a:ext cx="8686440" cy="536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ffffff"/>
                </a:solidFill>
                <a:latin typeface="Segoe UI"/>
                <a:ea typeface="Segoe UI"/>
              </a:rPr>
              <a:t>Demo</a:t>
            </a:r>
            <a:endParaRPr/>
          </a:p>
        </p:txBody>
      </p:sp>
      <p:pic>
        <p:nvPicPr>
          <p:cNvPr id="104" name="Content Placeholder 3" descr=""/>
          <p:cNvPicPr/>
          <p:nvPr/>
        </p:nvPicPr>
        <p:blipFill>
          <a:blip r:embed="rId1"/>
          <a:stretch/>
        </p:blipFill>
        <p:spPr>
          <a:xfrm>
            <a:off x="1005840" y="1168200"/>
            <a:ext cx="5390640" cy="349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8" dur="indefinite" restart="never" nodeType="tmRoot">
          <p:childTnLst>
            <p:seq>
              <p:cTn id="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lession2</Template>
  <TotalTime>179</TotalTime>
  <Application>LibreOffice/4.4.3.2$Linux_X86_64 LibreOffice_project/40m0$Build-2</Application>
  <Paragraphs>77</Paragraphs>
  <Company>hubt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2016-03-21T13:50:02Z</dcterms:created>
  <dc:creator>DucAnh</dc:creator>
  <dc:language>en-US</dc:language>
  <cp:lastModifiedBy>thanhvk </cp:lastModifiedBy>
  <dcterms:modified xsi:type="dcterms:W3CDTF">2016-03-22T21:32:03Z</dcterms:modified>
  <cp:revision>10</cp:revision>
  <dc:title>Algorithm Data Structure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hubt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