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57" r:id="rId3"/>
    <p:sldId id="258" r:id="rId4"/>
    <p:sldId id="259" r:id="rId5"/>
    <p:sldId id="274" r:id="rId6"/>
    <p:sldId id="261" r:id="rId7"/>
    <p:sldId id="262" r:id="rId8"/>
    <p:sldId id="263" r:id="rId9"/>
    <p:sldId id="264" r:id="rId10"/>
    <p:sldId id="265" r:id="rId11"/>
    <p:sldId id="277" r:id="rId12"/>
    <p:sldId id="266" r:id="rId13"/>
    <p:sldId id="273" r:id="rId14"/>
    <p:sldId id="276" r:id="rId15"/>
    <p:sldId id="267" r:id="rId16"/>
    <p:sldId id="275" r:id="rId17"/>
    <p:sldId id="268" r:id="rId18"/>
    <p:sldId id="269"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3" d="100"/>
          <a:sy n="113" d="100"/>
        </p:scale>
        <p:origin x="34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026B78-2648-4B9F-83F5-DFFF490A7A0F}" type="datetimeFigureOut">
              <a:rPr lang="vi-VN" smtClean="0"/>
              <a:t>11/12/2024</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84268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48801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55511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995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1281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11/12/2024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3191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11/12/2024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720583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11/12/2024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82560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11/12/2024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96147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11/12/2024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05042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26B78-2648-4B9F-83F5-DFFF490A7A0F}" type="datetimeFigureOut">
              <a:rPr lang="vi-VN" smtClean="0"/>
              <a:t>11/12/2024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58820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249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26B78-2648-4B9F-83F5-DFFF490A7A0F}" type="datetimeFigureOut">
              <a:rPr lang="vi-VN" smtClean="0"/>
              <a:t>11/12/2024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2134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26B78-2648-4B9F-83F5-DFFF490A7A0F}" type="datetimeFigureOut">
              <a:rPr lang="vi-VN" smtClean="0"/>
              <a:t>11/12/2024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05663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26B78-2648-4B9F-83F5-DFFF490A7A0F}" type="datetimeFigureOut">
              <a:rPr lang="vi-VN" smtClean="0"/>
              <a:t>11/12/2024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5858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428501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11/12/2024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96740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026B78-2648-4B9F-83F5-DFFF490A7A0F}" type="datetimeFigureOut">
              <a:rPr lang="vi-VN" smtClean="0"/>
              <a:t>11/12/2024</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4EAFCB-EF1E-47B7-87EB-4BC0297C703C}" type="slidenum">
              <a:rPr lang="vi-VN" smtClean="0"/>
              <a:t>‹#›</a:t>
            </a:fld>
            <a:endParaRPr lang="vi-VN"/>
          </a:p>
        </p:txBody>
      </p:sp>
    </p:spTree>
    <p:extLst>
      <p:ext uri="{BB962C8B-B14F-4D97-AF65-F5344CB8AC3E}">
        <p14:creationId xmlns:p14="http://schemas.microsoft.com/office/powerpoint/2010/main" val="99255424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28A-5445-03C7-B911-A40BFDEC840D}"/>
              </a:ext>
            </a:extLst>
          </p:cNvPr>
          <p:cNvSpPr>
            <a:spLocks noGrp="1"/>
          </p:cNvSpPr>
          <p:nvPr>
            <p:ph type="ctrTitle"/>
          </p:nvPr>
        </p:nvSpPr>
        <p:spPr>
          <a:xfrm>
            <a:off x="1524000" y="2516777"/>
            <a:ext cx="9144000" cy="993186"/>
          </a:xfrm>
        </p:spPr>
        <p:txBody>
          <a:bodyPr>
            <a:normAutofit/>
          </a:bodyPr>
          <a:lstStyle/>
          <a:p>
            <a:r>
              <a:rPr lang="en-US" dirty="0"/>
              <a:t>Data Structure and Algorithm </a:t>
            </a:r>
          </a:p>
        </p:txBody>
      </p:sp>
      <p:sp>
        <p:nvSpPr>
          <p:cNvPr id="3" name="Subtitle 2">
            <a:extLst>
              <a:ext uri="{FF2B5EF4-FFF2-40B4-BE49-F238E27FC236}">
                <a16:creationId xmlns:a16="http://schemas.microsoft.com/office/drawing/2014/main" id="{876582F8-C9B3-79E3-57F6-582E276ED622}"/>
              </a:ext>
            </a:extLst>
          </p:cNvPr>
          <p:cNvSpPr>
            <a:spLocks noGrp="1"/>
          </p:cNvSpPr>
          <p:nvPr>
            <p:ph type="subTitle" idx="1"/>
          </p:nvPr>
        </p:nvSpPr>
        <p:spPr>
          <a:xfrm>
            <a:off x="8011886" y="4836478"/>
            <a:ext cx="4180114" cy="1655762"/>
          </a:xfrm>
        </p:spPr>
        <p:txBody>
          <a:bodyPr/>
          <a:lstStyle/>
          <a:p>
            <a:r>
              <a:rPr lang="en-US" dirty="0"/>
              <a:t>Created by TRAN VAN THANH</a:t>
            </a:r>
            <a:br>
              <a:rPr lang="en-US" dirty="0"/>
            </a:br>
            <a:r>
              <a:rPr lang="en-US" dirty="0"/>
              <a:t>Class: SE07102</a:t>
            </a:r>
            <a:br>
              <a:rPr lang="en-US" dirty="0"/>
            </a:br>
            <a:r>
              <a:rPr lang="en-US" dirty="0"/>
              <a:t>Assessor: Dinh Van Dong</a:t>
            </a:r>
          </a:p>
        </p:txBody>
      </p:sp>
    </p:spTree>
    <p:extLst>
      <p:ext uri="{BB962C8B-B14F-4D97-AF65-F5344CB8AC3E}">
        <p14:creationId xmlns:p14="http://schemas.microsoft.com/office/powerpoint/2010/main" val="208792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46AA-734F-468F-B4E9-4F00C22ED211}"/>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5CD92270-DBE9-4B1A-BBD7-219F0E1C95D4}"/>
              </a:ext>
            </a:extLst>
          </p:cNvPr>
          <p:cNvSpPr>
            <a:spLocks noGrp="1"/>
          </p:cNvSpPr>
          <p:nvPr>
            <p:ph idx="1"/>
          </p:nvPr>
        </p:nvSpPr>
        <p:spPr>
          <a:xfrm>
            <a:off x="998076" y="649145"/>
            <a:ext cx="10049335" cy="5590336"/>
          </a:xfrm>
        </p:spPr>
        <p:txBody>
          <a:bodyPr>
            <a:normAutofit/>
          </a:bodyPr>
          <a:lstStyle/>
          <a:p>
            <a:pPr marL="0" indent="0" algn="ctr">
              <a:buNone/>
            </a:pPr>
            <a:r>
              <a:rPr lang="en-US" sz="3200" b="1" dirty="0"/>
              <a:t>2. </a:t>
            </a:r>
            <a:r>
              <a:rPr lang="vi-VN" sz="2800" b="1" dirty="0"/>
              <a:t>Selection Sort</a:t>
            </a:r>
          </a:p>
          <a:p>
            <a:pPr marL="0" indent="0" algn="ctr">
              <a:buNone/>
            </a:pPr>
            <a:endParaRPr lang="vi-VN" sz="2800" b="1" dirty="0"/>
          </a:p>
          <a:p>
            <a:r>
              <a:rPr lang="en-US" b="1" dirty="0">
                <a:latin typeface="Times New Roman" panose="02020603050405020304" pitchFamily="18" charset="0"/>
                <a:cs typeface="Times New Roman" panose="02020603050405020304" pitchFamily="18" charset="0"/>
              </a:rPr>
              <a:t>Selection Sort</a:t>
            </a:r>
            <a:r>
              <a:rPr lang="en-US" dirty="0">
                <a:latin typeface="Times New Roman" panose="02020603050405020304" pitchFamily="18" charset="0"/>
                <a:cs typeface="Times New Roman" panose="02020603050405020304" pitchFamily="18" charset="0"/>
              </a:rPr>
              <a:t> is a comparison-based sorting algorithm. It sorts an array by repeatedly selecting the </a:t>
            </a:r>
            <a:r>
              <a:rPr lang="en-US" b="1" dirty="0">
                <a:latin typeface="Times New Roman" panose="02020603050405020304" pitchFamily="18" charset="0"/>
                <a:cs typeface="Times New Roman" panose="02020603050405020304" pitchFamily="18" charset="0"/>
              </a:rPr>
              <a:t>smallest (or largest)</a:t>
            </a:r>
            <a:r>
              <a:rPr lang="en-US" dirty="0">
                <a:latin typeface="Times New Roman" panose="02020603050405020304" pitchFamily="18" charset="0"/>
                <a:cs typeface="Times New Roman" panose="02020603050405020304" pitchFamily="18" charset="0"/>
              </a:rPr>
              <a:t> element from the unsorted portion and swapping it with the first unsorted element. This process continues until the entire array is sorted.</a:t>
            </a:r>
            <a:endParaRPr lang="vi-VN"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Time Complexity: O(n</a:t>
            </a:r>
            <a:r>
              <a:rPr lang="vi-VN" b="1" baseline="30000" dirty="0">
                <a:latin typeface="Times New Roman" panose="02020603050405020304" pitchFamily="18" charset="0"/>
                <a:cs typeface="Times New Roman" panose="02020603050405020304" pitchFamily="18" charset="0"/>
              </a:rPr>
              <a:t>2</a:t>
            </a:r>
            <a:r>
              <a:rPr lang="vi-VN" b="1"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a:t>
            </a:r>
          </a:p>
          <a:p>
            <a:endParaRPr lang="vi-VN" sz="3200" b="1" dirty="0"/>
          </a:p>
        </p:txBody>
      </p:sp>
    </p:spTree>
    <p:extLst>
      <p:ext uri="{BB962C8B-B14F-4D97-AF65-F5344CB8AC3E}">
        <p14:creationId xmlns:p14="http://schemas.microsoft.com/office/powerpoint/2010/main" val="81301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CE36-722F-4AD7-95BA-513B8F3A80B7}"/>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AB28E988-3EAB-453E-8F88-EE0C86C39F4C}"/>
              </a:ext>
            </a:extLst>
          </p:cNvPr>
          <p:cNvSpPr>
            <a:spLocks noGrp="1"/>
          </p:cNvSpPr>
          <p:nvPr>
            <p:ph idx="1"/>
          </p:nvPr>
        </p:nvSpPr>
        <p:spPr/>
        <p:txBody>
          <a:bodyPr>
            <a:normAutofit/>
          </a:bodyPr>
          <a:lstStyle/>
          <a:p>
            <a:r>
              <a:rPr lang="en-US" b="1" dirty="0"/>
              <a:t>Steps:</a:t>
            </a:r>
            <a:endParaRPr lang="en-US" dirty="0"/>
          </a:p>
          <a:p>
            <a:pPr lvl="1" fontAlgn="base"/>
            <a:r>
              <a:rPr lang="en-US" sz="2400" dirty="0"/>
              <a:t>First we find the smallest element and swap it with the first element. This way we get the smallest element at its correct position.</a:t>
            </a:r>
          </a:p>
          <a:p>
            <a:pPr lvl="1" fontAlgn="base"/>
            <a:r>
              <a:rPr lang="en-US" sz="2400" dirty="0"/>
              <a:t>Then we find the smallest among remaining elements (or second smallest) and swap it with the second element.</a:t>
            </a:r>
          </a:p>
          <a:p>
            <a:pPr lvl="1" fontAlgn="base"/>
            <a:r>
              <a:rPr lang="en-US" sz="2400" dirty="0"/>
              <a:t>We keep doing this until we get all elements moved to correct position.</a:t>
            </a:r>
          </a:p>
          <a:p>
            <a:endParaRPr lang="vi-VN" dirty="0"/>
          </a:p>
        </p:txBody>
      </p:sp>
    </p:spTree>
    <p:extLst>
      <p:ext uri="{BB962C8B-B14F-4D97-AF65-F5344CB8AC3E}">
        <p14:creationId xmlns:p14="http://schemas.microsoft.com/office/powerpoint/2010/main" val="131862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AFDC-97B3-452D-BE2B-6940B0E3AE7C}"/>
              </a:ext>
            </a:extLst>
          </p:cNvPr>
          <p:cNvSpPr>
            <a:spLocks noGrp="1"/>
          </p:cNvSpPr>
          <p:nvPr>
            <p:ph type="title"/>
          </p:nvPr>
        </p:nvSpPr>
        <p:spPr>
          <a:xfrm>
            <a:off x="931206" y="934487"/>
            <a:ext cx="10972030" cy="1478570"/>
          </a:xfrm>
        </p:spPr>
        <p:txBody>
          <a:bodyPr/>
          <a:lstStyle/>
          <a:p>
            <a:r>
              <a:rPr lang="en-US" dirty="0"/>
              <a:t>III.   Two network shortest path algorithms.</a:t>
            </a:r>
            <a:endParaRPr lang="vi-VN" dirty="0"/>
          </a:p>
        </p:txBody>
      </p:sp>
      <p:sp>
        <p:nvSpPr>
          <p:cNvPr id="3" name="Content Placeholder 2">
            <a:extLst>
              <a:ext uri="{FF2B5EF4-FFF2-40B4-BE49-F238E27FC236}">
                <a16:creationId xmlns:a16="http://schemas.microsoft.com/office/drawing/2014/main" id="{FBC27013-792E-447B-8EF8-18A3FCD8AD0E}"/>
              </a:ext>
            </a:extLst>
          </p:cNvPr>
          <p:cNvSpPr>
            <a:spLocks noGrp="1"/>
          </p:cNvSpPr>
          <p:nvPr>
            <p:ph idx="1"/>
          </p:nvPr>
        </p:nvSpPr>
        <p:spPr>
          <a:xfrm>
            <a:off x="1141412" y="2249487"/>
            <a:ext cx="5853277" cy="3541714"/>
          </a:xfrm>
        </p:spPr>
        <p:txBody>
          <a:bodyPr>
            <a:normAutofit/>
          </a:bodyPr>
          <a:lstStyle/>
          <a:p>
            <a:pPr marL="0" indent="0">
              <a:buNone/>
            </a:pPr>
            <a:endParaRPr lang="en-US" b="1" dirty="0"/>
          </a:p>
        </p:txBody>
      </p:sp>
    </p:spTree>
    <p:extLst>
      <p:ext uri="{BB962C8B-B14F-4D97-AF65-F5344CB8AC3E}">
        <p14:creationId xmlns:p14="http://schemas.microsoft.com/office/powerpoint/2010/main" val="134268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BA0E-F902-49D3-A40F-E2C86E91DA6A}"/>
              </a:ext>
            </a:extLst>
          </p:cNvPr>
          <p:cNvSpPr>
            <a:spLocks noGrp="1"/>
          </p:cNvSpPr>
          <p:nvPr>
            <p:ph type="title"/>
          </p:nvPr>
        </p:nvSpPr>
        <p:spPr>
          <a:xfrm>
            <a:off x="1338637" y="6169334"/>
            <a:ext cx="9905998" cy="1478570"/>
          </a:xfrm>
        </p:spPr>
        <p:txBody>
          <a:bodyPr/>
          <a:lstStyle/>
          <a:p>
            <a:endParaRPr lang="vi-VN"/>
          </a:p>
        </p:txBody>
      </p:sp>
      <p:sp>
        <p:nvSpPr>
          <p:cNvPr id="3" name="Content Placeholder 2">
            <a:extLst>
              <a:ext uri="{FF2B5EF4-FFF2-40B4-BE49-F238E27FC236}">
                <a16:creationId xmlns:a16="http://schemas.microsoft.com/office/drawing/2014/main" id="{D0284048-FA9A-432D-8465-408B3D9631EC}"/>
              </a:ext>
            </a:extLst>
          </p:cNvPr>
          <p:cNvSpPr>
            <a:spLocks noGrp="1"/>
          </p:cNvSpPr>
          <p:nvPr>
            <p:ph idx="1"/>
          </p:nvPr>
        </p:nvSpPr>
        <p:spPr>
          <a:xfrm>
            <a:off x="1141412" y="697584"/>
            <a:ext cx="9905999" cy="5093617"/>
          </a:xfrm>
        </p:spPr>
        <p:txBody>
          <a:bodyPr>
            <a:normAutofit/>
          </a:bodyPr>
          <a:lstStyle/>
          <a:p>
            <a:pPr marL="0" indent="0" algn="ctr">
              <a:buNone/>
            </a:pPr>
            <a:r>
              <a:rPr lang="en-US" sz="3200" b="1" dirty="0"/>
              <a:t>1. Dijkstra's Algorithm</a:t>
            </a:r>
          </a:p>
        </p:txBody>
      </p:sp>
      <p:pic>
        <p:nvPicPr>
          <p:cNvPr id="1026" name="Picture 2" descr="Understanding Dijkstra's Algorithm - Shiksha Online">
            <a:extLst>
              <a:ext uri="{FF2B5EF4-FFF2-40B4-BE49-F238E27FC236}">
                <a16:creationId xmlns:a16="http://schemas.microsoft.com/office/drawing/2014/main" id="{245B09AC-270D-42CE-8807-6F59237A2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921679"/>
            <a:ext cx="5945136" cy="33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35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558-49EC-45A6-A7AC-20F5E68B3D59}"/>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639D6F2A-397E-4B37-916C-5D79238A9AA8}"/>
              </a:ext>
            </a:extLst>
          </p:cNvPr>
          <p:cNvSpPr>
            <a:spLocks noGrp="1"/>
          </p:cNvSpPr>
          <p:nvPr>
            <p:ph idx="1"/>
          </p:nvPr>
        </p:nvSpPr>
        <p:spPr>
          <a:xfrm>
            <a:off x="1141412" y="1513490"/>
            <a:ext cx="9905999" cy="4277711"/>
          </a:xfrm>
        </p:spPr>
        <p:txBody>
          <a:bodyPr>
            <a:normAutofit/>
          </a:bodyPr>
          <a:lstStyle/>
          <a:p>
            <a:r>
              <a:rPr lang="en-US" sz="2800" i="1" u="sng" dirty="0">
                <a:hlinkClick r:id="rId2"/>
              </a:rPr>
              <a:t>Dijkstra’s algorithm</a:t>
            </a:r>
            <a:r>
              <a:rPr lang="en-US" sz="2800" i="1" dirty="0"/>
              <a:t> is a popular algorithm for solving many single-source shortest path problems having non-negative edge weight in the graphs i.e.,</a:t>
            </a:r>
          </a:p>
          <a:p>
            <a:r>
              <a:rPr lang="en-US" sz="2800" dirty="0"/>
              <a:t>For each neighboring node, calculate the tentative distance through the current node and update it if it's smaller than the previously recorded distance.</a:t>
            </a:r>
          </a:p>
          <a:p>
            <a:r>
              <a:rPr lang="en-US" sz="2800" dirty="0"/>
              <a:t>Repeat until all nodes have been processed.</a:t>
            </a:r>
          </a:p>
          <a:p>
            <a:endParaRPr lang="vi-VN" dirty="0"/>
          </a:p>
        </p:txBody>
      </p:sp>
    </p:spTree>
    <p:extLst>
      <p:ext uri="{BB962C8B-B14F-4D97-AF65-F5344CB8AC3E}">
        <p14:creationId xmlns:p14="http://schemas.microsoft.com/office/powerpoint/2010/main" val="121635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3B66-3E62-4618-B239-58D58DC21F9F}"/>
              </a:ext>
            </a:extLst>
          </p:cNvPr>
          <p:cNvSpPr>
            <a:spLocks noGrp="1"/>
          </p:cNvSpPr>
          <p:nvPr>
            <p:ph type="title"/>
          </p:nvPr>
        </p:nvSpPr>
        <p:spPr>
          <a:xfrm>
            <a:off x="1141413" y="618518"/>
            <a:ext cx="9905998" cy="870917"/>
          </a:xfrm>
        </p:spPr>
        <p:txBody>
          <a:bodyPr>
            <a:normAutofit/>
          </a:bodyPr>
          <a:lstStyle/>
          <a:p>
            <a:r>
              <a:rPr lang="en-US" sz="3200" dirty="0"/>
              <a:t>2.  Prim-</a:t>
            </a:r>
            <a:r>
              <a:rPr lang="en-US" sz="3200" dirty="0" err="1"/>
              <a:t>Jarnik</a:t>
            </a:r>
            <a:r>
              <a:rPr lang="en-US" sz="3200" dirty="0"/>
              <a:t> Algorithm </a:t>
            </a:r>
            <a:endParaRPr lang="vi-VN" sz="3200" dirty="0"/>
          </a:p>
        </p:txBody>
      </p:sp>
      <p:sp>
        <p:nvSpPr>
          <p:cNvPr id="3" name="Content Placeholder 2">
            <a:extLst>
              <a:ext uri="{FF2B5EF4-FFF2-40B4-BE49-F238E27FC236}">
                <a16:creationId xmlns:a16="http://schemas.microsoft.com/office/drawing/2014/main" id="{2C9AC740-9950-4FA6-BCD1-966EECC7B4D9}"/>
              </a:ext>
            </a:extLst>
          </p:cNvPr>
          <p:cNvSpPr>
            <a:spLocks noGrp="1"/>
          </p:cNvSpPr>
          <p:nvPr>
            <p:ph idx="1"/>
          </p:nvPr>
        </p:nvSpPr>
        <p:spPr>
          <a:xfrm>
            <a:off x="836612" y="1327091"/>
            <a:ext cx="5164776" cy="3069148"/>
          </a:xfrm>
        </p:spPr>
        <p:txBody>
          <a:bodyPr>
            <a:normAutofit fontScale="92500" lnSpcReduction="10000"/>
          </a:bodyPr>
          <a:lstStyle/>
          <a:p>
            <a:r>
              <a:rPr lang="en-US" dirty="0"/>
              <a:t>The </a:t>
            </a:r>
            <a:r>
              <a:rPr lang="en-US" b="1" dirty="0"/>
              <a:t>Prim-</a:t>
            </a:r>
            <a:r>
              <a:rPr lang="en-US" b="1" dirty="0" err="1"/>
              <a:t>Jarnik</a:t>
            </a:r>
            <a:r>
              <a:rPr lang="en-US" b="1" dirty="0"/>
              <a:t> algorithm</a:t>
            </a:r>
            <a:r>
              <a:rPr lang="en-US" dirty="0"/>
              <a:t> (or Prim's algorithm) is a greedy algorithm used to find the </a:t>
            </a:r>
            <a:r>
              <a:rPr lang="en-US" b="1" dirty="0"/>
              <a:t>Minimum Spanning Tree (MST)</a:t>
            </a:r>
            <a:r>
              <a:rPr lang="en-US" dirty="0"/>
              <a:t> of a weighted undirected graph,.</a:t>
            </a:r>
          </a:p>
          <a:p>
            <a:r>
              <a:rPr lang="en-US" b="1" dirty="0"/>
              <a:t>How It Works</a:t>
            </a:r>
          </a:p>
          <a:p>
            <a:r>
              <a:rPr lang="en-US" b="1" dirty="0"/>
              <a:t>Initialization</a:t>
            </a:r>
            <a:r>
              <a:rPr lang="en-US" dirty="0"/>
              <a:t>: Start from an arbitrary vertex and mark it as part of the MST.</a:t>
            </a:r>
          </a:p>
          <a:p>
            <a:endParaRPr lang="vi-VN" dirty="0"/>
          </a:p>
        </p:txBody>
      </p:sp>
      <p:pic>
        <p:nvPicPr>
          <p:cNvPr id="1026" name="Picture 2" descr="Prim-Jarnik algorithm - YouTube">
            <a:extLst>
              <a:ext uri="{FF2B5EF4-FFF2-40B4-BE49-F238E27FC236}">
                <a16:creationId xmlns:a16="http://schemas.microsoft.com/office/drawing/2014/main" id="{79585A2A-AE8B-43D7-8B82-B6BC7178B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725" y="1489435"/>
            <a:ext cx="4631763" cy="254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1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E10-8682-40ED-9264-B710B3B88FE9}"/>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6FE282F1-BA3C-40C5-A845-1032C434097C}"/>
              </a:ext>
            </a:extLst>
          </p:cNvPr>
          <p:cNvSpPr>
            <a:spLocks noGrp="1"/>
          </p:cNvSpPr>
          <p:nvPr>
            <p:ph idx="1"/>
          </p:nvPr>
        </p:nvSpPr>
        <p:spPr/>
        <p:txBody>
          <a:bodyPr/>
          <a:lstStyle/>
          <a:p>
            <a:r>
              <a:rPr lang="en-US" b="1" dirty="0"/>
              <a:t>Edge Selection</a:t>
            </a:r>
            <a:r>
              <a:rPr lang="en-US" dirty="0"/>
              <a:t>: Repeatedly choose the smallest edge that connects a vertex in the MST to a vertex outside of it.</a:t>
            </a:r>
          </a:p>
          <a:p>
            <a:r>
              <a:rPr lang="en-US" b="1" dirty="0"/>
              <a:t>Repeat</a:t>
            </a:r>
            <a:r>
              <a:rPr lang="en-US" dirty="0"/>
              <a:t>: Continue until all vertices are included.</a:t>
            </a:r>
          </a:p>
          <a:p>
            <a:r>
              <a:rPr lang="en-US" b="1" dirty="0"/>
              <a:t>Applications</a:t>
            </a:r>
            <a:r>
              <a:rPr lang="en-US" dirty="0"/>
              <a:t>: Commonly used in network design and optimization problems requiring a minimum spanning tree.</a:t>
            </a:r>
          </a:p>
          <a:p>
            <a:endParaRPr lang="vi-VN" dirty="0"/>
          </a:p>
        </p:txBody>
      </p:sp>
    </p:spTree>
    <p:extLst>
      <p:ext uri="{BB962C8B-B14F-4D97-AF65-F5344CB8AC3E}">
        <p14:creationId xmlns:p14="http://schemas.microsoft.com/office/powerpoint/2010/main" val="230063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824-D429-4E3A-A43C-DBAC6F801FDC}"/>
              </a:ext>
            </a:extLst>
          </p:cNvPr>
          <p:cNvSpPr>
            <a:spLocks noGrp="1"/>
          </p:cNvSpPr>
          <p:nvPr>
            <p:ph type="title"/>
          </p:nvPr>
        </p:nvSpPr>
        <p:spPr/>
        <p:txBody>
          <a:bodyPr/>
          <a:lstStyle/>
          <a:p>
            <a:r>
              <a:rPr lang="vi-VN" dirty="0"/>
              <a:t>ConClusion</a:t>
            </a:r>
          </a:p>
        </p:txBody>
      </p:sp>
      <p:sp>
        <p:nvSpPr>
          <p:cNvPr id="3" name="Content Placeholder 2">
            <a:extLst>
              <a:ext uri="{FF2B5EF4-FFF2-40B4-BE49-F238E27FC236}">
                <a16:creationId xmlns:a16="http://schemas.microsoft.com/office/drawing/2014/main" id="{40872D7E-6C29-4D2D-9A70-C74263AF0BB6}"/>
              </a:ext>
            </a:extLst>
          </p:cNvPr>
          <p:cNvSpPr>
            <a:spLocks noGrp="1"/>
          </p:cNvSpPr>
          <p:nvPr>
            <p:ph idx="1"/>
          </p:nvPr>
        </p:nvSpPr>
        <p:spPr/>
        <p:txBody>
          <a:bodyPr/>
          <a:lstStyle/>
          <a:p>
            <a:r>
              <a:rPr lang="en-US" dirty="0"/>
              <a:t>In summary, understanding data structures like stacks and queues, along with sorting algorithms such as Quick Sort and Merge Sort, is fundamental in computer science. Additionally, algorithms for finding the shortest paths, like Dijkstra's and Bellman-Ford, are crucial for efficient network routing and optimization. Mastering these concepts equips developers and computer scientists with the tools necessary to solve complex problems effectively.</a:t>
            </a:r>
            <a:endParaRPr lang="vi-VN" dirty="0"/>
          </a:p>
        </p:txBody>
      </p:sp>
    </p:spTree>
    <p:extLst>
      <p:ext uri="{BB962C8B-B14F-4D97-AF65-F5344CB8AC3E}">
        <p14:creationId xmlns:p14="http://schemas.microsoft.com/office/powerpoint/2010/main" val="231580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179C-950E-4D83-86BA-A702DA51B605}"/>
              </a:ext>
            </a:extLst>
          </p:cNvPr>
          <p:cNvSpPr>
            <a:spLocks noGrp="1"/>
          </p:cNvSpPr>
          <p:nvPr>
            <p:ph type="title"/>
          </p:nvPr>
        </p:nvSpPr>
        <p:spPr/>
        <p:txBody>
          <a:bodyPr/>
          <a:lstStyle/>
          <a:p>
            <a:endParaRPr lang="vi-VN" dirty="0"/>
          </a:p>
        </p:txBody>
      </p:sp>
      <p:pic>
        <p:nvPicPr>
          <p:cNvPr id="5" name="Picture 4">
            <a:extLst>
              <a:ext uri="{FF2B5EF4-FFF2-40B4-BE49-F238E27FC236}">
                <a16:creationId xmlns:a16="http://schemas.microsoft.com/office/drawing/2014/main" id="{9C7A675C-29EF-47DF-B8FF-A94B651E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279" y="1277144"/>
            <a:ext cx="7315200" cy="5486400"/>
          </a:xfrm>
          <a:prstGeom prst="rect">
            <a:avLst/>
          </a:prstGeom>
        </p:spPr>
      </p:pic>
      <p:sp>
        <p:nvSpPr>
          <p:cNvPr id="7" name="Content Placeholder 6">
            <a:extLst>
              <a:ext uri="{FF2B5EF4-FFF2-40B4-BE49-F238E27FC236}">
                <a16:creationId xmlns:a16="http://schemas.microsoft.com/office/drawing/2014/main" id="{14CA06AE-6DAA-48C2-9A49-E481A17D1C8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264066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0A8-A5AF-4B68-90F2-ABAECCD874A9}"/>
              </a:ext>
            </a:extLst>
          </p:cNvPr>
          <p:cNvSpPr>
            <a:spLocks noGrp="1"/>
          </p:cNvSpPr>
          <p:nvPr>
            <p:ph type="title"/>
          </p:nvPr>
        </p:nvSpPr>
        <p:spPr>
          <a:xfrm>
            <a:off x="1468996" y="-2658534"/>
            <a:ext cx="9905998" cy="1673755"/>
          </a:xfrm>
        </p:spPr>
        <p:txBody>
          <a:bodyPr/>
          <a:lstStyle/>
          <a:p>
            <a:endParaRPr lang="vi-VN" dirty="0"/>
          </a:p>
        </p:txBody>
      </p:sp>
      <p:sp>
        <p:nvSpPr>
          <p:cNvPr id="3" name="Content Placeholder 2">
            <a:extLst>
              <a:ext uri="{FF2B5EF4-FFF2-40B4-BE49-F238E27FC236}">
                <a16:creationId xmlns:a16="http://schemas.microsoft.com/office/drawing/2014/main" id="{6E0F7ECF-6F68-4911-83FA-A55F2EB4FE5C}"/>
              </a:ext>
            </a:extLst>
          </p:cNvPr>
          <p:cNvSpPr>
            <a:spLocks noGrp="1"/>
          </p:cNvSpPr>
          <p:nvPr>
            <p:ph idx="1"/>
          </p:nvPr>
        </p:nvSpPr>
        <p:spPr>
          <a:xfrm>
            <a:off x="1143000" y="6330420"/>
            <a:ext cx="9905999" cy="3541714"/>
          </a:xfrm>
        </p:spPr>
        <p:txBody>
          <a:bodyPr/>
          <a:lstStyle/>
          <a:p>
            <a:endParaRPr lang="vi-VN" dirty="0"/>
          </a:p>
        </p:txBody>
      </p:sp>
      <p:sp>
        <p:nvSpPr>
          <p:cNvPr id="4" name="Title 1">
            <a:extLst>
              <a:ext uri="{FF2B5EF4-FFF2-40B4-BE49-F238E27FC236}">
                <a16:creationId xmlns:a16="http://schemas.microsoft.com/office/drawing/2014/main" id="{3BF9DC4F-EB3F-4650-9CF3-0A90B556ACE2}"/>
              </a:ext>
            </a:extLst>
          </p:cNvPr>
          <p:cNvSpPr txBox="1">
            <a:spLocks/>
          </p:cNvSpPr>
          <p:nvPr/>
        </p:nvSpPr>
        <p:spPr>
          <a:xfrm>
            <a:off x="1468996" y="1527772"/>
            <a:ext cx="9712810" cy="3253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300"/>
              </a:spcBef>
              <a:spcAft>
                <a:spcPts val="300"/>
              </a:spcAft>
            </a:pPr>
            <a:r>
              <a:rPr lang="en-US" dirty="0"/>
              <a:t>I. A stack ADT, a concrete data structure for a First In First out (FIFO) queue. </a:t>
            </a:r>
            <a:r>
              <a:rPr lang="en-US" sz="4000" b="1" u="sng" dirty="0">
                <a:solidFill>
                  <a:srgbClr val="000000"/>
                </a:solidFill>
                <a:latin typeface="Calibri" panose="020F0502020204030204" pitchFamily="34" charset="0"/>
              </a:rPr>
              <a:t> </a:t>
            </a:r>
            <a:br>
              <a:rPr lang="en-US" sz="4000" u="sng" dirty="0"/>
            </a:br>
            <a:br>
              <a:rPr lang="en-US" u="sng" dirty="0"/>
            </a:br>
            <a:endParaRPr lang="en-US" u="sng" dirty="0"/>
          </a:p>
        </p:txBody>
      </p:sp>
    </p:spTree>
    <p:extLst>
      <p:ext uri="{BB962C8B-B14F-4D97-AF65-F5344CB8AC3E}">
        <p14:creationId xmlns:p14="http://schemas.microsoft.com/office/powerpoint/2010/main" val="253411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2E2B-C48E-4FE6-A37D-0C05B52EBB33}"/>
              </a:ext>
            </a:extLst>
          </p:cNvPr>
          <p:cNvSpPr>
            <a:spLocks noGrp="1"/>
          </p:cNvSpPr>
          <p:nvPr>
            <p:ph type="title"/>
          </p:nvPr>
        </p:nvSpPr>
        <p:spPr/>
        <p:txBody>
          <a:bodyPr/>
          <a:lstStyle/>
          <a:p>
            <a:pPr marL="857250" indent="-857250">
              <a:buFont typeface="+mj-lt"/>
              <a:buAutoNum type="alphaUcPeriod"/>
            </a:pPr>
            <a:r>
              <a:rPr lang="en-US" dirty="0"/>
              <a:t>Stack ADT for a FIFO Queue</a:t>
            </a:r>
          </a:p>
        </p:txBody>
      </p:sp>
      <p:sp>
        <p:nvSpPr>
          <p:cNvPr id="3" name="Content Placeholder 2">
            <a:extLst>
              <a:ext uri="{FF2B5EF4-FFF2-40B4-BE49-F238E27FC236}">
                <a16:creationId xmlns:a16="http://schemas.microsoft.com/office/drawing/2014/main" id="{3A98DF30-1629-436B-9A99-1AA1BE23F86A}"/>
              </a:ext>
            </a:extLst>
          </p:cNvPr>
          <p:cNvSpPr>
            <a:spLocks noGrp="1"/>
          </p:cNvSpPr>
          <p:nvPr>
            <p:ph idx="1"/>
          </p:nvPr>
        </p:nvSpPr>
        <p:spPr/>
        <p:txBody>
          <a:bodyPr>
            <a:normAutofit/>
          </a:bodyPr>
          <a:lstStyle/>
          <a:p>
            <a:r>
              <a:rPr lang="en-US" sz="2800" dirty="0"/>
              <a:t>A stack is inherently a Last In First Out (LIFO) data structure, while a queue operates on a First In First Out (FIFO) principle. However, you can simulate a FIFO queue using two stacks. Here’s how you can implement a FIFO queue using stack ADTs.</a:t>
            </a:r>
            <a:endParaRPr lang="vi-VN" sz="2800" dirty="0"/>
          </a:p>
        </p:txBody>
      </p:sp>
    </p:spTree>
    <p:extLst>
      <p:ext uri="{BB962C8B-B14F-4D97-AF65-F5344CB8AC3E}">
        <p14:creationId xmlns:p14="http://schemas.microsoft.com/office/powerpoint/2010/main" val="9691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3BE4-A1CB-4F5D-9FAD-57A065F58A3E}"/>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A99846C8-CA8F-4566-9529-9A913878CDA7}"/>
              </a:ext>
            </a:extLst>
          </p:cNvPr>
          <p:cNvSpPr>
            <a:spLocks noGrp="1"/>
          </p:cNvSpPr>
          <p:nvPr>
            <p:ph idx="1"/>
          </p:nvPr>
        </p:nvSpPr>
        <p:spPr>
          <a:xfrm>
            <a:off x="1141412" y="367644"/>
            <a:ext cx="10151899" cy="5871837"/>
          </a:xfrm>
        </p:spPr>
        <p:txBody>
          <a:bodyPr>
            <a:normAutofit/>
          </a:bodyPr>
          <a:lstStyle/>
          <a:p>
            <a:r>
              <a:rPr lang="en-US" b="1" dirty="0"/>
              <a:t>Overview</a:t>
            </a:r>
          </a:p>
          <a:p>
            <a:r>
              <a:rPr lang="en-US" dirty="0"/>
              <a:t>To implement a queue using two stacks, we can </a:t>
            </a:r>
            <a:r>
              <a:rPr lang="en-US" dirty="0" err="1"/>
              <a:t>use:</a:t>
            </a:r>
            <a:r>
              <a:rPr lang="en-US" b="1" dirty="0" err="1"/>
              <a:t>Stack</a:t>
            </a:r>
            <a:r>
              <a:rPr lang="en-US" b="1" dirty="0"/>
              <a:t> A</a:t>
            </a:r>
            <a:r>
              <a:rPr lang="en-US" dirty="0"/>
              <a:t>: Used for enqueue operations (adding elements).</a:t>
            </a:r>
          </a:p>
          <a:p>
            <a:r>
              <a:rPr lang="en-US" b="1" dirty="0"/>
              <a:t>Stack B</a:t>
            </a:r>
            <a:r>
              <a:rPr lang="en-US" dirty="0"/>
              <a:t>: Used for dequeue operations (removing elements).</a:t>
            </a:r>
          </a:p>
          <a:p>
            <a:r>
              <a:rPr lang="en-US" b="1" dirty="0"/>
              <a:t>Operations</a:t>
            </a:r>
          </a:p>
          <a:p>
            <a:r>
              <a:rPr lang="en-US" b="1" dirty="0"/>
              <a:t>Enqueue (Adding an element)</a:t>
            </a:r>
            <a:r>
              <a:rPr lang="en-US" dirty="0"/>
              <a:t>:</a:t>
            </a:r>
          </a:p>
          <a:p>
            <a:pPr lvl="1"/>
            <a:r>
              <a:rPr lang="en-US" sz="2400" dirty="0"/>
              <a:t>Push the element onto Stack A.</a:t>
            </a:r>
          </a:p>
          <a:p>
            <a:r>
              <a:rPr lang="en-US" b="1" dirty="0"/>
              <a:t>Dequeue (Removing an element)</a:t>
            </a:r>
            <a:r>
              <a:rPr lang="en-US" dirty="0"/>
              <a:t>:</a:t>
            </a:r>
          </a:p>
          <a:p>
            <a:pPr lvl="1"/>
            <a:r>
              <a:rPr lang="en-US" sz="2400" dirty="0"/>
              <a:t>If Stack B is empty, pop all elements from Stack A and push them onto Stack B (this reverses the order, simulating </a:t>
            </a:r>
            <a:r>
              <a:rPr lang="en-US" sz="2400"/>
              <a:t>FIFO).</a:t>
            </a:r>
            <a:endParaRPr lang="en-US" sz="2400" dirty="0"/>
          </a:p>
        </p:txBody>
      </p:sp>
    </p:spTree>
    <p:extLst>
      <p:ext uri="{BB962C8B-B14F-4D97-AF65-F5344CB8AC3E}">
        <p14:creationId xmlns:p14="http://schemas.microsoft.com/office/powerpoint/2010/main" val="330973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AFFE-3363-4036-A562-DFF9E5C72527}"/>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D71AB268-7B13-4800-AD11-3F3346175899}"/>
              </a:ext>
            </a:extLst>
          </p:cNvPr>
          <p:cNvSpPr>
            <a:spLocks noGrp="1"/>
          </p:cNvSpPr>
          <p:nvPr>
            <p:ph idx="1"/>
          </p:nvPr>
        </p:nvSpPr>
        <p:spPr/>
        <p:txBody>
          <a:bodyPr>
            <a:normAutofit fontScale="92500" lnSpcReduction="10000"/>
          </a:bodyPr>
          <a:lstStyle/>
          <a:p>
            <a:pPr fontAlgn="base"/>
            <a:r>
              <a:rPr lang="en-US" dirty="0"/>
              <a:t>There are mainly three steps in the algorithm:</a:t>
            </a:r>
          </a:p>
          <a:p>
            <a:pPr fontAlgn="base"/>
            <a:r>
              <a:rPr lang="en-US" b="1" dirty="0"/>
              <a:t>Choose a Pivot: </a:t>
            </a:r>
            <a:r>
              <a:rPr lang="en-US" dirty="0"/>
              <a:t>Select an element from the array as the pivot. The choice of pivot can vary</a:t>
            </a:r>
          </a:p>
          <a:p>
            <a:pPr fontAlgn="base"/>
            <a:r>
              <a:rPr lang="en-US" b="1" dirty="0"/>
              <a:t>Partition the Array:</a:t>
            </a:r>
            <a:r>
              <a:rPr lang="en-US" dirty="0"/>
              <a:t> Rearrange the array around the pivot. After partitioning, all elements smaller than the pivot will be on its left, and all elements greater than the pivot will be on its right. </a:t>
            </a:r>
          </a:p>
          <a:p>
            <a:pPr fontAlgn="base"/>
            <a:r>
              <a:rPr lang="en-US" b="1" dirty="0"/>
              <a:t>Recursively Call:</a:t>
            </a:r>
            <a:r>
              <a:rPr lang="en-US" dirty="0"/>
              <a:t> Recursively apply the same process to the two partitioned sub-arrays (left and right of the pivot).</a:t>
            </a:r>
          </a:p>
          <a:p>
            <a:endParaRPr lang="vi-VN" dirty="0"/>
          </a:p>
        </p:txBody>
      </p:sp>
    </p:spTree>
    <p:extLst>
      <p:ext uri="{BB962C8B-B14F-4D97-AF65-F5344CB8AC3E}">
        <p14:creationId xmlns:p14="http://schemas.microsoft.com/office/powerpoint/2010/main" val="311369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C5B7-4E23-4790-A214-6A19ECFBC659}"/>
              </a:ext>
            </a:extLst>
          </p:cNvPr>
          <p:cNvSpPr>
            <a:spLocks noGrp="1"/>
          </p:cNvSpPr>
          <p:nvPr>
            <p:ph type="title"/>
          </p:nvPr>
        </p:nvSpPr>
        <p:spPr/>
        <p:txBody>
          <a:bodyPr/>
          <a:lstStyle/>
          <a:p>
            <a:r>
              <a:rPr lang="en-US" dirty="0"/>
              <a:t>B.   a concrete data structure for a First In First out (FIFO) queue</a:t>
            </a:r>
            <a:endParaRPr lang="vi-VN" dirty="0"/>
          </a:p>
        </p:txBody>
      </p:sp>
      <p:sp>
        <p:nvSpPr>
          <p:cNvPr id="3" name="Content Placeholder 2">
            <a:extLst>
              <a:ext uri="{FF2B5EF4-FFF2-40B4-BE49-F238E27FC236}">
                <a16:creationId xmlns:a16="http://schemas.microsoft.com/office/drawing/2014/main" id="{0456A456-D3DF-4EDA-8542-16E267B9A8A8}"/>
              </a:ext>
            </a:extLst>
          </p:cNvPr>
          <p:cNvSpPr>
            <a:spLocks noGrp="1"/>
          </p:cNvSpPr>
          <p:nvPr>
            <p:ph idx="1"/>
          </p:nvPr>
        </p:nvSpPr>
        <p:spPr>
          <a:xfrm>
            <a:off x="1141412" y="2249486"/>
            <a:ext cx="9905999" cy="4434118"/>
          </a:xfrm>
        </p:spPr>
        <p:txBody>
          <a:bodyPr>
            <a:normAutofit fontScale="62500" lnSpcReduction="20000"/>
          </a:bodyPr>
          <a:lstStyle/>
          <a:p>
            <a:r>
              <a:rPr lang="en-US" sz="4200" dirty="0"/>
              <a:t>A </a:t>
            </a:r>
            <a:r>
              <a:rPr lang="en-US" sz="4200" b="1" dirty="0"/>
              <a:t>queue</a:t>
            </a:r>
            <a:r>
              <a:rPr lang="en-US" sz="4200" dirty="0"/>
              <a:t> is a linear data structure that follows the </a:t>
            </a:r>
            <a:r>
              <a:rPr lang="en-US" sz="4200" b="1" dirty="0"/>
              <a:t>First In First Out (FIFO)</a:t>
            </a:r>
            <a:r>
              <a:rPr lang="en-US" sz="4200" dirty="0"/>
              <a:t> principle, meaning that the first element added to the queue will be the first one to be removed. </a:t>
            </a:r>
          </a:p>
          <a:p>
            <a:r>
              <a:rPr lang="en-US" sz="4200" b="1" dirty="0"/>
              <a:t>Key Operations</a:t>
            </a:r>
            <a:r>
              <a:rPr lang="en-US" sz="4200" dirty="0"/>
              <a:t>:</a:t>
            </a:r>
          </a:p>
          <a:p>
            <a:r>
              <a:rPr lang="en-US" sz="4200" b="1" dirty="0"/>
              <a:t>Enqueue</a:t>
            </a:r>
            <a:r>
              <a:rPr lang="en-US" sz="4200" dirty="0"/>
              <a:t>: Add an element to the rear of the queue.</a:t>
            </a:r>
          </a:p>
          <a:p>
            <a:r>
              <a:rPr lang="en-US" sz="4200" b="1" dirty="0"/>
              <a:t>Dequeue</a:t>
            </a:r>
            <a:r>
              <a:rPr lang="en-US" sz="4200" dirty="0"/>
              <a:t>: Remove an element from the front of the queue.</a:t>
            </a:r>
          </a:p>
          <a:p>
            <a:r>
              <a:rPr lang="en-US" sz="4200" b="1" dirty="0"/>
              <a:t>Peek</a:t>
            </a:r>
            <a:r>
              <a:rPr lang="en-US" sz="4200" dirty="0"/>
              <a:t>: View the front element without removing it.</a:t>
            </a:r>
          </a:p>
          <a:p>
            <a:r>
              <a:rPr lang="en-US" sz="4200" b="1" dirty="0" err="1"/>
              <a:t>isEmpty</a:t>
            </a:r>
            <a:r>
              <a:rPr lang="en-US" sz="4200" dirty="0"/>
              <a:t>: Check if the queue is empty.</a:t>
            </a:r>
          </a:p>
          <a:p>
            <a:r>
              <a:rPr lang="en-US" sz="4200" b="1" dirty="0"/>
              <a:t>size</a:t>
            </a:r>
            <a:r>
              <a:rPr lang="en-US" sz="4200" dirty="0"/>
              <a:t>: Get the number of elements in the queue.</a:t>
            </a:r>
          </a:p>
          <a:p>
            <a:endParaRPr lang="vi-VN" dirty="0"/>
          </a:p>
        </p:txBody>
      </p:sp>
    </p:spTree>
    <p:extLst>
      <p:ext uri="{BB962C8B-B14F-4D97-AF65-F5344CB8AC3E}">
        <p14:creationId xmlns:p14="http://schemas.microsoft.com/office/powerpoint/2010/main" val="55516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BFB-C52B-49FA-AE17-F33D1E75F14B}"/>
              </a:ext>
            </a:extLst>
          </p:cNvPr>
          <p:cNvSpPr>
            <a:spLocks noGrp="1"/>
          </p:cNvSpPr>
          <p:nvPr>
            <p:ph type="title"/>
          </p:nvPr>
        </p:nvSpPr>
        <p:spPr>
          <a:xfrm>
            <a:off x="717207" y="6118715"/>
            <a:ext cx="9905998" cy="1478570"/>
          </a:xfrm>
        </p:spPr>
        <p:txBody>
          <a:bodyPr/>
          <a:lstStyle/>
          <a:p>
            <a:endParaRPr lang="vi-VN" dirty="0"/>
          </a:p>
        </p:txBody>
      </p:sp>
      <p:sp>
        <p:nvSpPr>
          <p:cNvPr id="3" name="Content Placeholder 2">
            <a:extLst>
              <a:ext uri="{FF2B5EF4-FFF2-40B4-BE49-F238E27FC236}">
                <a16:creationId xmlns:a16="http://schemas.microsoft.com/office/drawing/2014/main" id="{6C7A8637-C0B0-4C86-89E7-DEE94CF3AF4D}"/>
              </a:ext>
            </a:extLst>
          </p:cNvPr>
          <p:cNvSpPr>
            <a:spLocks noGrp="1"/>
          </p:cNvSpPr>
          <p:nvPr>
            <p:ph idx="1"/>
          </p:nvPr>
        </p:nvSpPr>
        <p:spPr>
          <a:xfrm>
            <a:off x="1141412" y="618518"/>
            <a:ext cx="9905999" cy="5172683"/>
          </a:xfrm>
        </p:spPr>
        <p:txBody>
          <a:bodyPr>
            <a:normAutofit/>
          </a:bodyPr>
          <a:lstStyle/>
          <a:p>
            <a:pPr marL="0" indent="0">
              <a:buNone/>
            </a:pPr>
            <a:r>
              <a:rPr lang="en-US" b="1" dirty="0"/>
              <a:t>2. Linked List-Based Implementation</a:t>
            </a:r>
          </a:p>
          <a:p>
            <a:r>
              <a:rPr lang="en-US" dirty="0"/>
              <a:t>In a linked list-based implementation, we use nodes to store the elements of the queue. Each node contains the data and a reference to the next node. This implementation allows for dynamic </a:t>
            </a:r>
            <a:r>
              <a:rPr lang="en-US" dirty="0" err="1"/>
              <a:t>sizing.</a:t>
            </a:r>
            <a:r>
              <a:rPr lang="en-US" b="1" dirty="0" err="1"/>
              <a:t>Key</a:t>
            </a:r>
            <a:r>
              <a:rPr lang="en-US" b="1" dirty="0"/>
              <a:t> </a:t>
            </a:r>
            <a:r>
              <a:rPr lang="en-US" b="1" dirty="0" err="1"/>
              <a:t>Operations</a:t>
            </a:r>
            <a:r>
              <a:rPr lang="en-US" dirty="0" err="1"/>
              <a:t>:</a:t>
            </a:r>
            <a:r>
              <a:rPr lang="en-US" b="1" dirty="0" err="1"/>
              <a:t>Enqueue</a:t>
            </a:r>
            <a:r>
              <a:rPr lang="en-US" dirty="0"/>
              <a:t>: Add an element to the end of the list.</a:t>
            </a:r>
          </a:p>
          <a:p>
            <a:r>
              <a:rPr lang="en-US" b="1" dirty="0"/>
              <a:t>Dequeue</a:t>
            </a:r>
            <a:r>
              <a:rPr lang="en-US" dirty="0"/>
              <a:t>: Remove an element from the front of the list.</a:t>
            </a:r>
          </a:p>
          <a:p>
            <a:r>
              <a:rPr lang="en-US" b="1" dirty="0"/>
              <a:t>Peek</a:t>
            </a:r>
            <a:r>
              <a:rPr lang="en-US" dirty="0"/>
              <a:t>: View the front element without removing it.</a:t>
            </a:r>
          </a:p>
          <a:p>
            <a:r>
              <a:rPr lang="en-US" b="1" dirty="0" err="1"/>
              <a:t>isEmpty</a:t>
            </a:r>
            <a:r>
              <a:rPr lang="en-US" dirty="0"/>
              <a:t>: Check if the queue is empty.</a:t>
            </a:r>
          </a:p>
          <a:p>
            <a:r>
              <a:rPr lang="en-US" b="1" dirty="0"/>
              <a:t>size</a:t>
            </a:r>
            <a:r>
              <a:rPr lang="en-US" dirty="0"/>
              <a:t>: Get the number of elements in the queue.</a:t>
            </a:r>
          </a:p>
          <a:p>
            <a:endParaRPr lang="vi-VN" dirty="0"/>
          </a:p>
        </p:txBody>
      </p:sp>
    </p:spTree>
    <p:extLst>
      <p:ext uri="{BB962C8B-B14F-4D97-AF65-F5344CB8AC3E}">
        <p14:creationId xmlns:p14="http://schemas.microsoft.com/office/powerpoint/2010/main" val="22480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92C-47C7-40F5-B586-11765033C320}"/>
              </a:ext>
            </a:extLst>
          </p:cNvPr>
          <p:cNvSpPr>
            <a:spLocks noGrp="1"/>
          </p:cNvSpPr>
          <p:nvPr>
            <p:ph type="title"/>
          </p:nvPr>
        </p:nvSpPr>
        <p:spPr>
          <a:xfrm>
            <a:off x="1367656" y="1759537"/>
            <a:ext cx="9905998" cy="1478570"/>
          </a:xfrm>
        </p:spPr>
        <p:txBody>
          <a:bodyPr/>
          <a:lstStyle/>
          <a:p>
            <a:r>
              <a:rPr lang="vi-VN" dirty="0"/>
              <a:t>II.    Two sorting algorithms.</a:t>
            </a:r>
          </a:p>
        </p:txBody>
      </p:sp>
      <p:sp>
        <p:nvSpPr>
          <p:cNvPr id="3" name="Content Placeholder 2">
            <a:extLst>
              <a:ext uri="{FF2B5EF4-FFF2-40B4-BE49-F238E27FC236}">
                <a16:creationId xmlns:a16="http://schemas.microsoft.com/office/drawing/2014/main" id="{C024820C-AD9E-401C-8657-C6E5473EEBF3}"/>
              </a:ext>
            </a:extLst>
          </p:cNvPr>
          <p:cNvSpPr>
            <a:spLocks noGrp="1"/>
          </p:cNvSpPr>
          <p:nvPr>
            <p:ph idx="1"/>
          </p:nvPr>
        </p:nvSpPr>
        <p:spPr>
          <a:xfrm>
            <a:off x="1141412" y="3619893"/>
            <a:ext cx="9905999" cy="2171308"/>
          </a:xfrm>
        </p:spPr>
        <p:txBody>
          <a:bodyPr/>
          <a:lstStyle/>
          <a:p>
            <a:r>
              <a:rPr lang="en-US" dirty="0"/>
              <a:t>Sorting algorithms are essential for organizing data in a specific order, typically ascending or descending. Here, we will discuss two popular sorting algorithms: </a:t>
            </a:r>
            <a:r>
              <a:rPr lang="en-US" b="1" dirty="0"/>
              <a:t>Merge Sort</a:t>
            </a:r>
            <a:r>
              <a:rPr lang="en-US" dirty="0"/>
              <a:t> and </a:t>
            </a:r>
            <a:r>
              <a:rPr lang="vi-VN" sz="2000" b="1" dirty="0"/>
              <a:t>Selection Sort</a:t>
            </a:r>
            <a:r>
              <a:rPr lang="en-US" dirty="0"/>
              <a:t>.</a:t>
            </a:r>
            <a:endParaRPr lang="vi-VN" dirty="0"/>
          </a:p>
          <a:p>
            <a:endParaRPr lang="vi-VN" dirty="0"/>
          </a:p>
        </p:txBody>
      </p:sp>
    </p:spTree>
    <p:extLst>
      <p:ext uri="{BB962C8B-B14F-4D97-AF65-F5344CB8AC3E}">
        <p14:creationId xmlns:p14="http://schemas.microsoft.com/office/powerpoint/2010/main" val="401412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E03-0A82-48E4-B72D-9B6E15D3345E}"/>
              </a:ext>
            </a:extLst>
          </p:cNvPr>
          <p:cNvSpPr>
            <a:spLocks noGrp="1"/>
          </p:cNvSpPr>
          <p:nvPr>
            <p:ph type="title"/>
          </p:nvPr>
        </p:nvSpPr>
        <p:spPr>
          <a:xfrm>
            <a:off x="726633" y="6858000"/>
            <a:ext cx="9905998" cy="1478570"/>
          </a:xfrm>
        </p:spPr>
        <p:txBody>
          <a:bodyPr/>
          <a:lstStyle/>
          <a:p>
            <a:endParaRPr lang="vi-VN" dirty="0"/>
          </a:p>
        </p:txBody>
      </p:sp>
      <p:sp>
        <p:nvSpPr>
          <p:cNvPr id="3" name="Content Placeholder 2">
            <a:extLst>
              <a:ext uri="{FF2B5EF4-FFF2-40B4-BE49-F238E27FC236}">
                <a16:creationId xmlns:a16="http://schemas.microsoft.com/office/drawing/2014/main" id="{74009EDD-5D2A-4D63-AE57-790F5683C035}"/>
              </a:ext>
            </a:extLst>
          </p:cNvPr>
          <p:cNvSpPr>
            <a:spLocks noGrp="1"/>
          </p:cNvSpPr>
          <p:nvPr>
            <p:ph idx="1"/>
          </p:nvPr>
        </p:nvSpPr>
        <p:spPr>
          <a:xfrm>
            <a:off x="1141412" y="1209368"/>
            <a:ext cx="9905999" cy="5483663"/>
          </a:xfrm>
        </p:spPr>
        <p:txBody>
          <a:bodyPr/>
          <a:lstStyle/>
          <a:p>
            <a:pPr marL="0" indent="0">
              <a:buNone/>
            </a:pPr>
            <a:r>
              <a:rPr lang="en-US" b="1" dirty="0"/>
              <a:t>1. Merge Sort</a:t>
            </a:r>
          </a:p>
          <a:p>
            <a:r>
              <a:rPr lang="en-US" b="1" dirty="0"/>
              <a:t>Overview:</a:t>
            </a:r>
            <a:br>
              <a:rPr lang="en-US" dirty="0"/>
            </a:br>
            <a:r>
              <a:rPr lang="en-US" dirty="0"/>
              <a:t>Merge Sort is a Divide and Conquer algorithm that recursively divides an array into single-element subarrays and then merges them in sorted order.</a:t>
            </a:r>
          </a:p>
          <a:p>
            <a:r>
              <a:rPr lang="en-US" b="1" dirty="0"/>
              <a:t>Steps:</a:t>
            </a:r>
            <a:endParaRPr lang="en-US" dirty="0"/>
          </a:p>
          <a:p>
            <a:pPr lvl="1">
              <a:buFont typeface="Courier New" panose="02070309020205020404" pitchFamily="49" charset="0"/>
              <a:buChar char="o"/>
            </a:pPr>
            <a:r>
              <a:rPr lang="en-US" b="1" dirty="0"/>
              <a:t>Divide:</a:t>
            </a:r>
            <a:r>
              <a:rPr lang="en-US" dirty="0"/>
              <a:t> Split the array into two halves.</a:t>
            </a:r>
          </a:p>
          <a:p>
            <a:pPr lvl="1">
              <a:buFont typeface="Courier New" panose="02070309020205020404" pitchFamily="49" charset="0"/>
              <a:buChar char="o"/>
            </a:pPr>
            <a:r>
              <a:rPr lang="en-US" b="1" dirty="0"/>
              <a:t>Conquer:</a:t>
            </a:r>
            <a:r>
              <a:rPr lang="en-US" dirty="0"/>
              <a:t> Recursively sort both halves.</a:t>
            </a:r>
          </a:p>
          <a:p>
            <a:pPr lvl="1">
              <a:buFont typeface="Courier New" panose="02070309020205020404" pitchFamily="49" charset="0"/>
              <a:buChar char="o"/>
            </a:pPr>
            <a:r>
              <a:rPr lang="en-US" b="1" dirty="0"/>
              <a:t>Combine:</a:t>
            </a:r>
            <a:r>
              <a:rPr lang="en-US" dirty="0"/>
              <a:t> Merge the two sorted halves.</a:t>
            </a:r>
          </a:p>
        </p:txBody>
      </p:sp>
    </p:spTree>
    <p:extLst>
      <p:ext uri="{BB962C8B-B14F-4D97-AF65-F5344CB8AC3E}">
        <p14:creationId xmlns:p14="http://schemas.microsoft.com/office/powerpoint/2010/main" val="1219740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Integral</Template>
  <TotalTime>96</TotalTime>
  <Words>548</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Times New Roman</vt:lpstr>
      <vt:lpstr>Trebuchet MS</vt:lpstr>
      <vt:lpstr>Tw Cen MT</vt:lpstr>
      <vt:lpstr>Circuit</vt:lpstr>
      <vt:lpstr>Data Structure and Algorithm </vt:lpstr>
      <vt:lpstr>PowerPoint Presentation</vt:lpstr>
      <vt:lpstr>Stack ADT for a FIFO Queue</vt:lpstr>
      <vt:lpstr>PowerPoint Presentation</vt:lpstr>
      <vt:lpstr>PowerPoint Presentation</vt:lpstr>
      <vt:lpstr>B.   a concrete data structure for a First In First out (FIFO) queue</vt:lpstr>
      <vt:lpstr>PowerPoint Presentation</vt:lpstr>
      <vt:lpstr>II.    Two sorting algorithms.</vt:lpstr>
      <vt:lpstr>PowerPoint Presentation</vt:lpstr>
      <vt:lpstr>PowerPoint Presentation</vt:lpstr>
      <vt:lpstr>PowerPoint Presentation</vt:lpstr>
      <vt:lpstr>III.   Two network shortest path algorithms.</vt:lpstr>
      <vt:lpstr>PowerPoint Presentation</vt:lpstr>
      <vt:lpstr>PowerPoint Presentation</vt:lpstr>
      <vt:lpstr>2.  Prim-Jarnik Algorithm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c:title>
  <dc:creator>trần thành</dc:creator>
  <cp:lastModifiedBy>trần thành</cp:lastModifiedBy>
  <cp:revision>12</cp:revision>
  <dcterms:created xsi:type="dcterms:W3CDTF">2024-10-27T08:27:46Z</dcterms:created>
  <dcterms:modified xsi:type="dcterms:W3CDTF">2024-12-11T05:05:04Z</dcterms:modified>
</cp:coreProperties>
</file>