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4" r:id="rId2"/>
  </p:sldMasterIdLst>
  <p:notesMasterIdLst>
    <p:notesMasterId r:id="rId41"/>
  </p:notesMasterIdLst>
  <p:sldIdLst>
    <p:sldId id="256" r:id="rId3"/>
    <p:sldId id="257" r:id="rId4"/>
    <p:sldId id="258" r:id="rId5"/>
    <p:sldId id="259" r:id="rId6"/>
    <p:sldId id="286" r:id="rId7"/>
    <p:sldId id="260" r:id="rId8"/>
    <p:sldId id="261" r:id="rId9"/>
    <p:sldId id="262" r:id="rId10"/>
    <p:sldId id="263" r:id="rId11"/>
    <p:sldId id="264" r:id="rId12"/>
    <p:sldId id="265" r:id="rId13"/>
    <p:sldId id="266" r:id="rId14"/>
    <p:sldId id="267" r:id="rId15"/>
    <p:sldId id="28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8" r:id="rId29"/>
    <p:sldId id="280" r:id="rId30"/>
    <p:sldId id="281" r:id="rId31"/>
    <p:sldId id="283" r:id="rId32"/>
    <p:sldId id="284" r:id="rId33"/>
    <p:sldId id="290" r:id="rId34"/>
    <p:sldId id="291" r:id="rId35"/>
    <p:sldId id="285" r:id="rId36"/>
    <p:sldId id="292" r:id="rId37"/>
    <p:sldId id="293" r:id="rId38"/>
    <p:sldId id="295"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ực Nguyễn" initials="LN" lastIdx="1" clrIdx="0">
    <p:extLst>
      <p:ext uri="{19B8F6BF-5375-455C-9EA6-DF929625EA0E}">
        <p15:presenceInfo xmlns:p15="http://schemas.microsoft.com/office/powerpoint/2012/main" userId="217be665421b5b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4660"/>
  </p:normalViewPr>
  <p:slideViewPr>
    <p:cSldViewPr snapToGrid="0">
      <p:cViewPr varScale="1">
        <p:scale>
          <a:sx n="81" d="100"/>
          <a:sy n="81" d="100"/>
        </p:scale>
        <p:origin x="6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47622-647E-4566-BC2A-6A84B34691B6}" type="datetimeFigureOut">
              <a:rPr lang="en-US" smtClean="0"/>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15ADC-3A9E-4CB2-806F-8E748126E5DE}" type="slidenum">
              <a:rPr lang="en-US" smtClean="0"/>
              <a:t>‹#›</a:t>
            </a:fld>
            <a:endParaRPr lang="en-US"/>
          </a:p>
        </p:txBody>
      </p:sp>
    </p:spTree>
    <p:extLst>
      <p:ext uri="{BB962C8B-B14F-4D97-AF65-F5344CB8AC3E}">
        <p14:creationId xmlns:p14="http://schemas.microsoft.com/office/powerpoint/2010/main" val="113215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365B72-98C6-4043-ACEE-25BE7280315F}" type="datetimeFigureOut">
              <a:rPr lang="en-US" smtClean="0"/>
              <a:t>10/18/2024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19E4DE5-9DEE-4EB9-8CD8-95E6AC66F3F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0547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65B72-98C6-4043-ACEE-25BE7280315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E4DE5-9DEE-4EB9-8CD8-95E6AC66F3F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8730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65B72-98C6-4043-ACEE-25BE7280315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E4DE5-9DEE-4EB9-8CD8-95E6AC66F3F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250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9365B72-98C6-4043-ACEE-25BE7280315F}" type="datetimeFigureOut">
              <a:rPr lang="en-US" smtClean="0"/>
              <a:t>10/18/2024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19E4DE5-9DEE-4EB9-8CD8-95E6AC66F3FC}" type="slidenum">
              <a:rPr lang="en-US" smtClean="0"/>
              <a:t>‹#›</a:t>
            </a:fld>
            <a:endParaRPr lang="en-US"/>
          </a:p>
        </p:txBody>
      </p:sp>
    </p:spTree>
    <p:extLst>
      <p:ext uri="{BB962C8B-B14F-4D97-AF65-F5344CB8AC3E}">
        <p14:creationId xmlns:p14="http://schemas.microsoft.com/office/powerpoint/2010/main" val="303820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65B72-98C6-4043-ACEE-25BE7280315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E4DE5-9DEE-4EB9-8CD8-95E6AC66F3FC}" type="slidenum">
              <a:rPr lang="en-US" smtClean="0"/>
              <a:t>‹#›</a:t>
            </a:fld>
            <a:endParaRPr lang="en-US"/>
          </a:p>
        </p:txBody>
      </p:sp>
    </p:spTree>
    <p:extLst>
      <p:ext uri="{BB962C8B-B14F-4D97-AF65-F5344CB8AC3E}">
        <p14:creationId xmlns:p14="http://schemas.microsoft.com/office/powerpoint/2010/main" val="2098379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365B72-98C6-4043-ACEE-25BE7280315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E4DE5-9DEE-4EB9-8CD8-95E6AC66F3FC}" type="slidenum">
              <a:rPr lang="en-US" smtClean="0"/>
              <a:t>‹#›</a:t>
            </a:fld>
            <a:endParaRPr lang="en-US"/>
          </a:p>
        </p:txBody>
      </p:sp>
    </p:spTree>
    <p:extLst>
      <p:ext uri="{BB962C8B-B14F-4D97-AF65-F5344CB8AC3E}">
        <p14:creationId xmlns:p14="http://schemas.microsoft.com/office/powerpoint/2010/main" val="2791516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365B72-98C6-4043-ACEE-25BE7280315F}"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E4DE5-9DEE-4EB9-8CD8-95E6AC66F3FC}" type="slidenum">
              <a:rPr lang="en-US" smtClean="0"/>
              <a:t>‹#›</a:t>
            </a:fld>
            <a:endParaRPr lang="en-US"/>
          </a:p>
        </p:txBody>
      </p:sp>
    </p:spTree>
    <p:extLst>
      <p:ext uri="{BB962C8B-B14F-4D97-AF65-F5344CB8AC3E}">
        <p14:creationId xmlns:p14="http://schemas.microsoft.com/office/powerpoint/2010/main" val="2130056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365B72-98C6-4043-ACEE-25BE7280315F}" type="datetimeFigureOut">
              <a:rPr lang="en-US" smtClean="0"/>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9E4DE5-9DEE-4EB9-8CD8-95E6AC66F3FC}" type="slidenum">
              <a:rPr lang="en-US" smtClean="0"/>
              <a:t>‹#›</a:t>
            </a:fld>
            <a:endParaRPr lang="en-US"/>
          </a:p>
        </p:txBody>
      </p:sp>
    </p:spTree>
    <p:extLst>
      <p:ext uri="{BB962C8B-B14F-4D97-AF65-F5344CB8AC3E}">
        <p14:creationId xmlns:p14="http://schemas.microsoft.com/office/powerpoint/2010/main" val="3829211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365B72-98C6-4043-ACEE-25BE7280315F}"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E4DE5-9DEE-4EB9-8CD8-95E6AC66F3FC}" type="slidenum">
              <a:rPr lang="en-US" smtClean="0"/>
              <a:t>‹#›</a:t>
            </a:fld>
            <a:endParaRPr lang="en-US"/>
          </a:p>
        </p:txBody>
      </p:sp>
    </p:spTree>
    <p:extLst>
      <p:ext uri="{BB962C8B-B14F-4D97-AF65-F5344CB8AC3E}">
        <p14:creationId xmlns:p14="http://schemas.microsoft.com/office/powerpoint/2010/main" val="127018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65B72-98C6-4043-ACEE-25BE7280315F}" type="datetimeFigureOut">
              <a:rPr lang="en-US" smtClean="0"/>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9E4DE5-9DEE-4EB9-8CD8-95E6AC66F3FC}" type="slidenum">
              <a:rPr lang="en-US" smtClean="0"/>
              <a:t>‹#›</a:t>
            </a:fld>
            <a:endParaRPr lang="en-US"/>
          </a:p>
        </p:txBody>
      </p:sp>
    </p:spTree>
    <p:extLst>
      <p:ext uri="{BB962C8B-B14F-4D97-AF65-F5344CB8AC3E}">
        <p14:creationId xmlns:p14="http://schemas.microsoft.com/office/powerpoint/2010/main" val="1850771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365B72-98C6-4043-ACEE-25BE7280315F}"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E4DE5-9DEE-4EB9-8CD8-95E6AC66F3FC}" type="slidenum">
              <a:rPr lang="en-US" smtClean="0"/>
              <a:t>‹#›</a:t>
            </a:fld>
            <a:endParaRPr lang="en-US"/>
          </a:p>
        </p:txBody>
      </p:sp>
    </p:spTree>
    <p:extLst>
      <p:ext uri="{BB962C8B-B14F-4D97-AF65-F5344CB8AC3E}">
        <p14:creationId xmlns:p14="http://schemas.microsoft.com/office/powerpoint/2010/main" val="300585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65B72-98C6-4043-ACEE-25BE7280315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E4DE5-9DEE-4EB9-8CD8-95E6AC66F3F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813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365B72-98C6-4043-ACEE-25BE7280315F}"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E4DE5-9DEE-4EB9-8CD8-95E6AC66F3FC}" type="slidenum">
              <a:rPr lang="en-US" smtClean="0"/>
              <a:t>‹#›</a:t>
            </a:fld>
            <a:endParaRPr lang="en-US"/>
          </a:p>
        </p:txBody>
      </p:sp>
    </p:spTree>
    <p:extLst>
      <p:ext uri="{BB962C8B-B14F-4D97-AF65-F5344CB8AC3E}">
        <p14:creationId xmlns:p14="http://schemas.microsoft.com/office/powerpoint/2010/main" val="36453125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365B72-98C6-4043-ACEE-25BE7280315F}"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E4DE5-9DEE-4EB9-8CD8-95E6AC66F3FC}" type="slidenum">
              <a:rPr lang="en-US" smtClean="0"/>
              <a:t>‹#›</a:t>
            </a:fld>
            <a:endParaRPr lang="en-US"/>
          </a:p>
        </p:txBody>
      </p:sp>
    </p:spTree>
    <p:extLst>
      <p:ext uri="{BB962C8B-B14F-4D97-AF65-F5344CB8AC3E}">
        <p14:creationId xmlns:p14="http://schemas.microsoft.com/office/powerpoint/2010/main" val="1479276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365B72-98C6-4043-ACEE-25BE7280315F}"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E4DE5-9DEE-4EB9-8CD8-95E6AC66F3FC}" type="slidenum">
              <a:rPr lang="en-US" smtClean="0"/>
              <a:t>‹#›</a:t>
            </a:fld>
            <a:endParaRPr lang="en-US"/>
          </a:p>
        </p:txBody>
      </p:sp>
    </p:spTree>
    <p:extLst>
      <p:ext uri="{BB962C8B-B14F-4D97-AF65-F5344CB8AC3E}">
        <p14:creationId xmlns:p14="http://schemas.microsoft.com/office/powerpoint/2010/main" val="531508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365B72-98C6-4043-ACEE-25BE7280315F}"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E4DE5-9DEE-4EB9-8CD8-95E6AC66F3F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578814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365B72-98C6-4043-ACEE-25BE7280315F}"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E4DE5-9DEE-4EB9-8CD8-95E6AC66F3FC}" type="slidenum">
              <a:rPr lang="en-US" smtClean="0"/>
              <a:t>‹#›</a:t>
            </a:fld>
            <a:endParaRPr lang="en-US"/>
          </a:p>
        </p:txBody>
      </p:sp>
    </p:spTree>
    <p:extLst>
      <p:ext uri="{BB962C8B-B14F-4D97-AF65-F5344CB8AC3E}">
        <p14:creationId xmlns:p14="http://schemas.microsoft.com/office/powerpoint/2010/main" val="462377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9365B72-98C6-4043-ACEE-25BE7280315F}"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E4DE5-9DEE-4EB9-8CD8-95E6AC66F3FC}" type="slidenum">
              <a:rPr lang="en-US" smtClean="0"/>
              <a:t>‹#›</a:t>
            </a:fld>
            <a:endParaRPr lang="en-US"/>
          </a:p>
        </p:txBody>
      </p:sp>
    </p:spTree>
    <p:extLst>
      <p:ext uri="{BB962C8B-B14F-4D97-AF65-F5344CB8AC3E}">
        <p14:creationId xmlns:p14="http://schemas.microsoft.com/office/powerpoint/2010/main" val="21159814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9365B72-98C6-4043-ACEE-25BE7280315F}"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E4DE5-9DEE-4EB9-8CD8-95E6AC66F3FC}" type="slidenum">
              <a:rPr lang="en-US" smtClean="0"/>
              <a:t>‹#›</a:t>
            </a:fld>
            <a:endParaRPr lang="en-US"/>
          </a:p>
        </p:txBody>
      </p:sp>
    </p:spTree>
    <p:extLst>
      <p:ext uri="{BB962C8B-B14F-4D97-AF65-F5344CB8AC3E}">
        <p14:creationId xmlns:p14="http://schemas.microsoft.com/office/powerpoint/2010/main" val="34430712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65B72-98C6-4043-ACEE-25BE7280315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E4DE5-9DEE-4EB9-8CD8-95E6AC66F3FC}" type="slidenum">
              <a:rPr lang="en-US" smtClean="0"/>
              <a:t>‹#›</a:t>
            </a:fld>
            <a:endParaRPr lang="en-US"/>
          </a:p>
        </p:txBody>
      </p:sp>
    </p:spTree>
    <p:extLst>
      <p:ext uri="{BB962C8B-B14F-4D97-AF65-F5344CB8AC3E}">
        <p14:creationId xmlns:p14="http://schemas.microsoft.com/office/powerpoint/2010/main" val="27771643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65B72-98C6-4043-ACEE-25BE7280315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E4DE5-9DEE-4EB9-8CD8-95E6AC66F3FC}" type="slidenum">
              <a:rPr lang="en-US" smtClean="0"/>
              <a:t>‹#›</a:t>
            </a:fld>
            <a:endParaRPr lang="en-US"/>
          </a:p>
        </p:txBody>
      </p:sp>
    </p:spTree>
    <p:extLst>
      <p:ext uri="{BB962C8B-B14F-4D97-AF65-F5344CB8AC3E}">
        <p14:creationId xmlns:p14="http://schemas.microsoft.com/office/powerpoint/2010/main" val="3038528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65B72-98C6-4043-ACEE-25BE7280315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E4DE5-9DEE-4EB9-8CD8-95E6AC66F3F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325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365B72-98C6-4043-ACEE-25BE7280315F}"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E4DE5-9DEE-4EB9-8CD8-95E6AC66F3F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2721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365B72-98C6-4043-ACEE-25BE7280315F}" type="datetimeFigureOut">
              <a:rPr lang="en-US" smtClean="0"/>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9E4DE5-9DEE-4EB9-8CD8-95E6AC66F3F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32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365B72-98C6-4043-ACEE-25BE7280315F}"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E4DE5-9DEE-4EB9-8CD8-95E6AC66F3F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5015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65B72-98C6-4043-ACEE-25BE7280315F}" type="datetimeFigureOut">
              <a:rPr lang="en-US" smtClean="0"/>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9E4DE5-9DEE-4EB9-8CD8-95E6AC66F3FC}" type="slidenum">
              <a:rPr lang="en-US" smtClean="0"/>
              <a:t>‹#›</a:t>
            </a:fld>
            <a:endParaRPr lang="en-US"/>
          </a:p>
        </p:txBody>
      </p:sp>
    </p:spTree>
    <p:extLst>
      <p:ext uri="{BB962C8B-B14F-4D97-AF65-F5344CB8AC3E}">
        <p14:creationId xmlns:p14="http://schemas.microsoft.com/office/powerpoint/2010/main" val="92581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365B72-98C6-4043-ACEE-25BE7280315F}"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E4DE5-9DEE-4EB9-8CD8-95E6AC66F3F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8290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9365B72-98C6-4043-ACEE-25BE7280315F}" type="datetimeFigureOut">
              <a:rPr lang="en-US" smtClean="0"/>
              <a:t>10/18/2024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19E4DE5-9DEE-4EB9-8CD8-95E6AC66F3F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6812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9365B72-98C6-4043-ACEE-25BE7280315F}" type="datetimeFigureOut">
              <a:rPr lang="en-US" smtClean="0"/>
              <a:t>10/18/2024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19E4DE5-9DEE-4EB9-8CD8-95E6AC66F3F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708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9365B72-98C6-4043-ACEE-25BE7280315F}" type="datetimeFigureOut">
              <a:rPr lang="en-US" smtClean="0"/>
              <a:t>10/18/2024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9E4DE5-9DEE-4EB9-8CD8-95E6AC66F3FC}" type="slidenum">
              <a:rPr lang="en-US" smtClean="0"/>
              <a:t>‹#›</a:t>
            </a:fld>
            <a:endParaRPr lang="en-US"/>
          </a:p>
        </p:txBody>
      </p:sp>
    </p:spTree>
    <p:extLst>
      <p:ext uri="{BB962C8B-B14F-4D97-AF65-F5344CB8AC3E}">
        <p14:creationId xmlns:p14="http://schemas.microsoft.com/office/powerpoint/2010/main" val="149488810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D28A-5445-03C7-B911-A40BFDEC840D}"/>
              </a:ext>
            </a:extLst>
          </p:cNvPr>
          <p:cNvSpPr>
            <a:spLocks noGrp="1"/>
          </p:cNvSpPr>
          <p:nvPr>
            <p:ph type="ctrTitle"/>
          </p:nvPr>
        </p:nvSpPr>
        <p:spPr>
          <a:xfrm>
            <a:off x="1524000" y="2516777"/>
            <a:ext cx="9144000" cy="993186"/>
          </a:xfrm>
        </p:spPr>
        <p:txBody>
          <a:bodyPr>
            <a:normAutofit/>
          </a:bodyPr>
          <a:lstStyle/>
          <a:p>
            <a:r>
              <a:rPr lang="en-US" dirty="0"/>
              <a:t>Data Structure and Algorithm </a:t>
            </a:r>
          </a:p>
        </p:txBody>
      </p:sp>
      <p:sp>
        <p:nvSpPr>
          <p:cNvPr id="3" name="Subtitle 2">
            <a:extLst>
              <a:ext uri="{FF2B5EF4-FFF2-40B4-BE49-F238E27FC236}">
                <a16:creationId xmlns:a16="http://schemas.microsoft.com/office/drawing/2014/main" id="{876582F8-C9B3-79E3-57F6-582E276ED622}"/>
              </a:ext>
            </a:extLst>
          </p:cNvPr>
          <p:cNvSpPr>
            <a:spLocks noGrp="1"/>
          </p:cNvSpPr>
          <p:nvPr>
            <p:ph type="subTitle" idx="1"/>
          </p:nvPr>
        </p:nvSpPr>
        <p:spPr>
          <a:xfrm>
            <a:off x="8011886" y="4836478"/>
            <a:ext cx="4180114" cy="1655762"/>
          </a:xfrm>
        </p:spPr>
        <p:txBody>
          <a:bodyPr/>
          <a:lstStyle/>
          <a:p>
            <a:r>
              <a:rPr lang="en-US" dirty="0"/>
              <a:t>Created by TRAN VAN THANH</a:t>
            </a:r>
            <a:br>
              <a:rPr lang="en-US" dirty="0"/>
            </a:br>
            <a:r>
              <a:rPr lang="en-US" dirty="0"/>
              <a:t>Class: SE07102</a:t>
            </a:r>
            <a:br>
              <a:rPr lang="en-US" dirty="0"/>
            </a:br>
            <a:r>
              <a:rPr lang="en-US" dirty="0"/>
              <a:t>Assessor: Dinh Van Dong</a:t>
            </a:r>
          </a:p>
        </p:txBody>
      </p:sp>
    </p:spTree>
    <p:extLst>
      <p:ext uri="{BB962C8B-B14F-4D97-AF65-F5344CB8AC3E}">
        <p14:creationId xmlns:p14="http://schemas.microsoft.com/office/powerpoint/2010/main" val="2087924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0559-AE2F-E231-B26C-2C36303A2B15}"/>
              </a:ext>
            </a:extLst>
          </p:cNvPr>
          <p:cNvSpPr>
            <a:spLocks noGrp="1"/>
          </p:cNvSpPr>
          <p:nvPr>
            <p:ph type="title"/>
          </p:nvPr>
        </p:nvSpPr>
        <p:spPr>
          <a:xfrm>
            <a:off x="1375954" y="1971468"/>
            <a:ext cx="9765985" cy="1851595"/>
          </a:xfrm>
        </p:spPr>
        <p:txBody>
          <a:bodyPr>
            <a:noAutofit/>
          </a:bodyPr>
          <a:lstStyle/>
          <a:p>
            <a:r>
              <a:rPr lang="en-US" sz="4000" b="1" u="sng" dirty="0">
                <a:latin typeface="Calibri" panose="020F0502020204030204" pitchFamily="34" charset="0"/>
                <a:ea typeface="Calibri" panose="020F0502020204030204" pitchFamily="34" charset="0"/>
                <a:cs typeface="Calibri" panose="020F0502020204030204" pitchFamily="34" charset="0"/>
              </a:rPr>
              <a:t>Determine the operations of a memory stack and how it is used to implement function calls in a computer.</a:t>
            </a:r>
          </a:p>
        </p:txBody>
      </p:sp>
      <p:sp>
        <p:nvSpPr>
          <p:cNvPr id="3" name="Content Placeholder 2">
            <a:extLst>
              <a:ext uri="{FF2B5EF4-FFF2-40B4-BE49-F238E27FC236}">
                <a16:creationId xmlns:a16="http://schemas.microsoft.com/office/drawing/2014/main" id="{6B26673C-4E7F-5C06-01E8-EF3872C169AE}"/>
              </a:ext>
            </a:extLst>
          </p:cNvPr>
          <p:cNvSpPr>
            <a:spLocks noGrp="1"/>
          </p:cNvSpPr>
          <p:nvPr>
            <p:ph idx="1"/>
          </p:nvPr>
        </p:nvSpPr>
        <p:spPr>
          <a:xfrm>
            <a:off x="1660585" y="4802474"/>
            <a:ext cx="9603275" cy="3450613"/>
          </a:xfrm>
        </p:spPr>
        <p:txBody>
          <a:bodyPr/>
          <a:lstStyle/>
          <a:p>
            <a:endParaRPr lang="en-US" dirty="0"/>
          </a:p>
        </p:txBody>
      </p:sp>
    </p:spTree>
    <p:extLst>
      <p:ext uri="{BB962C8B-B14F-4D97-AF65-F5344CB8AC3E}">
        <p14:creationId xmlns:p14="http://schemas.microsoft.com/office/powerpoint/2010/main" val="4222696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E496-A4EA-B27F-FCAF-8CD729D371B1}"/>
              </a:ext>
            </a:extLst>
          </p:cNvPr>
          <p:cNvSpPr>
            <a:spLocks noGrp="1"/>
          </p:cNvSpPr>
          <p:nvPr>
            <p:ph type="title"/>
          </p:nvPr>
        </p:nvSpPr>
        <p:spPr>
          <a:xfrm>
            <a:off x="1451579" y="966497"/>
            <a:ext cx="9603275" cy="1049235"/>
          </a:xfrm>
        </p:spPr>
        <p:txBody>
          <a:bodyPr>
            <a:no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Define a Memory Stack</a:t>
            </a:r>
            <a:br>
              <a:rPr lang="en-US" sz="4400" dirty="0">
                <a:latin typeface="Calibri" panose="020F0502020204030204" pitchFamily="34" charset="0"/>
                <a:ea typeface="Calibri" panose="020F0502020204030204" pitchFamily="34" charset="0"/>
                <a:cs typeface="Calibri" panose="020F0502020204030204" pitchFamily="34" charset="0"/>
              </a:rPr>
            </a:br>
            <a:endParaRPr lang="en-US"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5E3BC62-98CE-21B9-3C73-8AAE11598F7D}"/>
              </a:ext>
            </a:extLst>
          </p:cNvPr>
          <p:cNvSpPr>
            <a:spLocks noGrp="1"/>
          </p:cNvSpPr>
          <p:nvPr>
            <p:ph idx="1"/>
          </p:nvPr>
        </p:nvSpPr>
        <p:spPr/>
        <p:txBody>
          <a:bodyPr>
            <a:normAutofit/>
          </a:bodyPr>
          <a:lstStyle/>
          <a:p>
            <a:pPr marL="0" indent="0">
              <a:buNone/>
            </a:pPr>
            <a:r>
              <a:rPr lang="en-US" sz="2800" b="0" i="0" dirty="0">
                <a:solidFill>
                  <a:srgbClr val="374151"/>
                </a:solidFill>
                <a:effectLst/>
                <a:latin typeface="__Inter_d65c78"/>
              </a:rPr>
              <a:t>A </a:t>
            </a:r>
            <a:r>
              <a:rPr lang="en-US" sz="2800" b="1" i="0" dirty="0">
                <a:effectLst/>
                <a:latin typeface="__Inter_d65c78"/>
              </a:rPr>
              <a:t>memory stack</a:t>
            </a:r>
            <a:r>
              <a:rPr lang="en-US" sz="2800" b="0" i="0" dirty="0">
                <a:solidFill>
                  <a:srgbClr val="374151"/>
                </a:solidFill>
                <a:effectLst/>
                <a:latin typeface="__Inter_d65c78"/>
              </a:rPr>
              <a:t> is a data structure that operates on a last-in, first-out (LIFO) principle. It is used to store temporary data such as function parameters, return addresses, and local variables during program execution. The stack grows and shrinks dynamically as functions are called and return.</a:t>
            </a:r>
            <a:endParaRPr lang="en-US" sz="2800" dirty="0"/>
          </a:p>
        </p:txBody>
      </p:sp>
    </p:spTree>
    <p:extLst>
      <p:ext uri="{BB962C8B-B14F-4D97-AF65-F5344CB8AC3E}">
        <p14:creationId xmlns:p14="http://schemas.microsoft.com/office/powerpoint/2010/main" val="2300500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D94A-86AF-D4F6-A553-52CA6F7286FB}"/>
              </a:ext>
            </a:extLst>
          </p:cNvPr>
          <p:cNvSpPr>
            <a:spLocks noGrp="1"/>
          </p:cNvSpPr>
          <p:nvPr>
            <p:ph type="title"/>
          </p:nvPr>
        </p:nvSpPr>
        <p:spPr/>
        <p:txBody>
          <a:bodyPr>
            <a:no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Identify Operations</a:t>
            </a:r>
            <a:br>
              <a:rPr lang="en-US" sz="4400" dirty="0">
                <a:latin typeface="Calibri" panose="020F0502020204030204" pitchFamily="34" charset="0"/>
                <a:ea typeface="Calibri" panose="020F0502020204030204" pitchFamily="34" charset="0"/>
                <a:cs typeface="Calibri" panose="020F0502020204030204" pitchFamily="34" charset="0"/>
              </a:rPr>
            </a:br>
            <a:endParaRPr lang="en-US"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4264361-D1D7-1CF1-BA9A-A43AE9FC8FCA}"/>
              </a:ext>
            </a:extLst>
          </p:cNvPr>
          <p:cNvSpPr>
            <a:spLocks noGrp="1"/>
          </p:cNvSpPr>
          <p:nvPr>
            <p:ph idx="1"/>
          </p:nvPr>
        </p:nvSpPr>
        <p:spPr/>
        <p:txBody>
          <a:bodyPr/>
          <a:lstStyle/>
          <a:p>
            <a:pPr algn="l">
              <a:buFont typeface="Arial" panose="020B0604020202020204" pitchFamily="34" charset="0"/>
              <a:buChar char="•"/>
            </a:pPr>
            <a:r>
              <a:rPr lang="en-US" sz="2400" b="1" i="0" dirty="0">
                <a:solidFill>
                  <a:srgbClr val="374151"/>
                </a:solidFill>
                <a:effectLst/>
                <a:latin typeface="__Inter_d65c78"/>
              </a:rPr>
              <a:t>Push</a:t>
            </a:r>
            <a:r>
              <a:rPr lang="en-US" sz="2400" b="0" i="0" dirty="0">
                <a:solidFill>
                  <a:srgbClr val="374151"/>
                </a:solidFill>
                <a:effectLst/>
                <a:latin typeface="__Inter_d65c78"/>
              </a:rPr>
              <a:t>: Adds an item to the top of the stack.</a:t>
            </a:r>
          </a:p>
          <a:p>
            <a:pPr algn="l">
              <a:buFont typeface="Arial" panose="020B0604020202020204" pitchFamily="34" charset="0"/>
              <a:buChar char="•"/>
            </a:pPr>
            <a:r>
              <a:rPr lang="en-US" sz="2400" b="1" i="0" dirty="0">
                <a:solidFill>
                  <a:srgbClr val="374151"/>
                </a:solidFill>
                <a:effectLst/>
                <a:latin typeface="__Inter_d65c78"/>
              </a:rPr>
              <a:t>Pop</a:t>
            </a:r>
            <a:r>
              <a:rPr lang="en-US" sz="2400" b="0" i="0" dirty="0">
                <a:solidFill>
                  <a:srgbClr val="374151"/>
                </a:solidFill>
                <a:effectLst/>
                <a:latin typeface="__Inter_d65c78"/>
              </a:rPr>
              <a:t>: Removes the item from the top of the stack and returns it.</a:t>
            </a:r>
          </a:p>
          <a:p>
            <a:pPr algn="l">
              <a:buFont typeface="Arial" panose="020B0604020202020204" pitchFamily="34" charset="0"/>
              <a:buChar char="•"/>
            </a:pPr>
            <a:r>
              <a:rPr lang="en-US" sz="2400" b="1" i="0" dirty="0">
                <a:solidFill>
                  <a:srgbClr val="374151"/>
                </a:solidFill>
                <a:effectLst/>
                <a:latin typeface="__Inter_d65c78"/>
              </a:rPr>
              <a:t>Peek</a:t>
            </a:r>
            <a:r>
              <a:rPr lang="en-US" sz="2400" b="0" i="0" dirty="0">
                <a:solidFill>
                  <a:srgbClr val="374151"/>
                </a:solidFill>
                <a:effectLst/>
                <a:latin typeface="__Inter_d65c78"/>
              </a:rPr>
              <a:t>: Returns the item at the top of the stack without removing it.</a:t>
            </a:r>
          </a:p>
          <a:p>
            <a:pPr algn="l">
              <a:buFont typeface="Arial" panose="020B0604020202020204" pitchFamily="34" charset="0"/>
              <a:buChar char="•"/>
            </a:pPr>
            <a:r>
              <a:rPr lang="en-US" sz="2400" b="1" i="0" dirty="0" err="1">
                <a:solidFill>
                  <a:srgbClr val="374151"/>
                </a:solidFill>
                <a:effectLst/>
                <a:latin typeface="__Inter_d65c78"/>
              </a:rPr>
              <a:t>IsEmpty</a:t>
            </a:r>
            <a:r>
              <a:rPr lang="en-US" sz="2400" b="0" i="0" dirty="0">
                <a:solidFill>
                  <a:srgbClr val="374151"/>
                </a:solidFill>
                <a:effectLst/>
                <a:latin typeface="__Inter_d65c78"/>
              </a:rPr>
              <a:t>: Checks if the stack is empty.</a:t>
            </a:r>
          </a:p>
          <a:p>
            <a:pPr algn="l">
              <a:buFont typeface="Arial" panose="020B0604020202020204" pitchFamily="34" charset="0"/>
              <a:buChar char="•"/>
            </a:pPr>
            <a:r>
              <a:rPr lang="en-US" sz="2400" b="1" i="0" dirty="0">
                <a:solidFill>
                  <a:srgbClr val="374151"/>
                </a:solidFill>
                <a:effectLst/>
                <a:latin typeface="__Inter_d65c78"/>
              </a:rPr>
              <a:t>Size</a:t>
            </a:r>
            <a:r>
              <a:rPr lang="en-US" sz="2400" b="0" i="0" dirty="0">
                <a:solidFill>
                  <a:srgbClr val="374151"/>
                </a:solidFill>
                <a:effectLst/>
                <a:latin typeface="__Inter_d65c78"/>
              </a:rPr>
              <a:t>: Returns the number of items currently in the stack.</a:t>
            </a:r>
          </a:p>
          <a:p>
            <a:pPr marL="0" indent="0">
              <a:buNone/>
            </a:pPr>
            <a:endParaRPr lang="en-US" dirty="0"/>
          </a:p>
        </p:txBody>
      </p:sp>
    </p:spTree>
    <p:extLst>
      <p:ext uri="{BB962C8B-B14F-4D97-AF65-F5344CB8AC3E}">
        <p14:creationId xmlns:p14="http://schemas.microsoft.com/office/powerpoint/2010/main" val="2558590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5558-F773-2046-4540-DB27BD07CF17}"/>
              </a:ext>
            </a:extLst>
          </p:cNvPr>
          <p:cNvSpPr>
            <a:spLocks noGrp="1"/>
          </p:cNvSpPr>
          <p:nvPr>
            <p:ph type="title"/>
          </p:nvPr>
        </p:nvSpPr>
        <p:spPr/>
        <p:txBody>
          <a:bodyPr>
            <a:no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Function Call Implementation</a:t>
            </a:r>
            <a:br>
              <a:rPr lang="en-US" sz="4400" dirty="0">
                <a:latin typeface="Calibri" panose="020F0502020204030204" pitchFamily="34" charset="0"/>
                <a:ea typeface="Calibri" panose="020F0502020204030204" pitchFamily="34" charset="0"/>
                <a:cs typeface="Calibri" panose="020F0502020204030204" pitchFamily="34" charset="0"/>
              </a:rPr>
            </a:br>
            <a:endParaRPr lang="en-US"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5938EF2-7A71-3B9F-87C8-3A90C687B45D}"/>
              </a:ext>
            </a:extLst>
          </p:cNvPr>
          <p:cNvSpPr>
            <a:spLocks noGrp="1"/>
          </p:cNvSpPr>
          <p:nvPr>
            <p:ph idx="1"/>
          </p:nvPr>
        </p:nvSpPr>
        <p:spPr>
          <a:xfrm>
            <a:off x="1294362" y="1601206"/>
            <a:ext cx="9603275" cy="4364166"/>
          </a:xfrm>
        </p:spPr>
        <p:txBody>
          <a:bodyPr>
            <a:normAutofit fontScale="70000" lnSpcReduction="20000"/>
          </a:bodyPr>
          <a:lstStyle/>
          <a:p>
            <a:pPr marL="0" indent="0" algn="l">
              <a:buNone/>
            </a:pPr>
            <a:endParaRPr lang="en-US" sz="2600" b="0" i="0" dirty="0">
              <a:solidFill>
                <a:srgbClr val="374151"/>
              </a:solidFill>
              <a:effectLst/>
              <a:latin typeface="__Inter_d65c78"/>
            </a:endParaRPr>
          </a:p>
          <a:p>
            <a:r>
              <a:rPr lang="en-US" sz="2600" b="1" i="0" dirty="0">
                <a:solidFill>
                  <a:srgbClr val="374151"/>
                </a:solidFill>
                <a:effectLst/>
                <a:latin typeface="__Inter_d65c78"/>
              </a:rPr>
              <a:t>Push Function Parameters</a:t>
            </a:r>
            <a:r>
              <a:rPr lang="en-US" sz="2600" b="0" i="0" dirty="0">
                <a:solidFill>
                  <a:srgbClr val="374151"/>
                </a:solidFill>
                <a:effectLst/>
                <a:latin typeface="__Inter_d65c78"/>
              </a:rPr>
              <a:t>: The parameters of the function are pushed onto the stack.</a:t>
            </a:r>
          </a:p>
          <a:p>
            <a:r>
              <a:rPr lang="en-US" sz="2600" b="1" i="0" dirty="0">
                <a:solidFill>
                  <a:srgbClr val="374151"/>
                </a:solidFill>
                <a:effectLst/>
                <a:latin typeface="__Inter_d65c78"/>
              </a:rPr>
              <a:t>Push Return Address</a:t>
            </a:r>
            <a:r>
              <a:rPr lang="en-US" sz="2600" b="0" i="0" dirty="0">
                <a:solidFill>
                  <a:srgbClr val="374151"/>
                </a:solidFill>
                <a:effectLst/>
                <a:latin typeface="__Inter_d65c78"/>
              </a:rPr>
              <a:t>: The address of the instruction to return to after the function completes is pushed onto the stack.</a:t>
            </a:r>
          </a:p>
          <a:p>
            <a:r>
              <a:rPr lang="en-US" sz="2600" b="1" i="0" dirty="0">
                <a:solidFill>
                  <a:srgbClr val="374151"/>
                </a:solidFill>
                <a:effectLst/>
                <a:latin typeface="__Inter_d65c78"/>
              </a:rPr>
              <a:t>Allocate Space for Local Variables</a:t>
            </a:r>
            <a:r>
              <a:rPr lang="en-US" sz="2600" b="0" i="0" dirty="0">
                <a:solidFill>
                  <a:srgbClr val="374151"/>
                </a:solidFill>
                <a:effectLst/>
                <a:latin typeface="__Inter_d65c78"/>
              </a:rPr>
              <a:t>: Space for local variables is allocated on the stack by pushing a stack frame.</a:t>
            </a:r>
          </a:p>
          <a:p>
            <a:r>
              <a:rPr lang="en-US" sz="2600" b="1" i="0" dirty="0">
                <a:solidFill>
                  <a:srgbClr val="374151"/>
                </a:solidFill>
                <a:effectLst/>
                <a:latin typeface="__Inter_d65c78"/>
              </a:rPr>
              <a:t>Execute Function</a:t>
            </a:r>
            <a:r>
              <a:rPr lang="en-US" sz="2600" b="0" i="0" dirty="0">
                <a:solidFill>
                  <a:srgbClr val="374151"/>
                </a:solidFill>
                <a:effectLst/>
                <a:latin typeface="__Inter_d65c78"/>
              </a:rPr>
              <a:t>: The function executes using the parameters and local variables stored in the stack frame.</a:t>
            </a:r>
          </a:p>
          <a:p>
            <a:r>
              <a:rPr lang="en-US" sz="2600" b="1" i="0" dirty="0">
                <a:solidFill>
                  <a:srgbClr val="374151"/>
                </a:solidFill>
                <a:effectLst/>
                <a:latin typeface="__Inter_d65c78"/>
              </a:rPr>
              <a:t>Pop Stack Frame</a:t>
            </a:r>
            <a:r>
              <a:rPr lang="en-US" sz="2600" b="0" i="0" dirty="0">
                <a:solidFill>
                  <a:srgbClr val="374151"/>
                </a:solidFill>
                <a:effectLst/>
                <a:latin typeface="__Inter_d65c78"/>
              </a:rPr>
              <a:t>: Upon completion, the stack frame is popped off the stack, which also removes local variables.</a:t>
            </a:r>
          </a:p>
          <a:p>
            <a:r>
              <a:rPr lang="en-US" sz="2600" b="1" i="0" dirty="0">
                <a:solidFill>
                  <a:srgbClr val="374151"/>
                </a:solidFill>
                <a:effectLst/>
                <a:latin typeface="__Inter_d65c78"/>
              </a:rPr>
              <a:t>Pop Return Address</a:t>
            </a:r>
            <a:r>
              <a:rPr lang="en-US" sz="2600" b="0" i="0" dirty="0">
                <a:solidFill>
                  <a:srgbClr val="374151"/>
                </a:solidFill>
                <a:effectLst/>
                <a:latin typeface="__Inter_d65c78"/>
              </a:rPr>
              <a:t>: The return address is popped, and control is transferred back to the calling function.</a:t>
            </a:r>
          </a:p>
          <a:p>
            <a:pPr marL="0" indent="0">
              <a:buNone/>
            </a:pPr>
            <a:endParaRPr lang="en-US" dirty="0"/>
          </a:p>
        </p:txBody>
      </p:sp>
    </p:spTree>
    <p:extLst>
      <p:ext uri="{BB962C8B-B14F-4D97-AF65-F5344CB8AC3E}">
        <p14:creationId xmlns:p14="http://schemas.microsoft.com/office/powerpoint/2010/main" val="327325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CFB9-8592-9E90-EE34-8157EEF151F0}"/>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Demonstrate Stack Frames</a:t>
            </a:r>
            <a:br>
              <a:rPr lang="en-US" sz="3200" dirty="0">
                <a:latin typeface="Calibri" panose="020F0502020204030204" pitchFamily="34" charset="0"/>
                <a:ea typeface="Calibri" panose="020F0502020204030204" pitchFamily="34" charset="0"/>
                <a:cs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257FD4B3-277A-99C5-56AF-1ABC182D0B4B}"/>
              </a:ext>
            </a:extLst>
          </p:cNvPr>
          <p:cNvSpPr>
            <a:spLocks noGrp="1"/>
          </p:cNvSpPr>
          <p:nvPr>
            <p:ph idx="1"/>
          </p:nvPr>
        </p:nvSpPr>
        <p:spPr/>
        <p:txBody>
          <a:bodyPr>
            <a:normAutofit lnSpcReduction="10000"/>
          </a:bodyPr>
          <a:lstStyle/>
          <a:p>
            <a:pPr marL="0" indent="0" algn="l">
              <a:buNone/>
            </a:pPr>
            <a:r>
              <a:rPr lang="en-US" sz="2400" b="0" i="0" dirty="0">
                <a:solidFill>
                  <a:srgbClr val="374151"/>
                </a:solidFill>
                <a:effectLst/>
                <a:latin typeface="__Inter_d65c78"/>
              </a:rPr>
              <a:t>A </a:t>
            </a:r>
            <a:r>
              <a:rPr lang="en-US" sz="2400" b="1" i="0" dirty="0">
                <a:solidFill>
                  <a:srgbClr val="374151"/>
                </a:solidFill>
                <a:effectLst/>
                <a:latin typeface="__Inter_d65c78"/>
              </a:rPr>
              <a:t>stack frame</a:t>
            </a:r>
            <a:r>
              <a:rPr lang="en-US" sz="2400" b="0" i="0" dirty="0">
                <a:solidFill>
                  <a:srgbClr val="374151"/>
                </a:solidFill>
                <a:effectLst/>
                <a:latin typeface="__Inter_d65c78"/>
              </a:rPr>
              <a:t> is a section of the stack that contains all the information needed for a single function call. It typically includes:</a:t>
            </a:r>
          </a:p>
          <a:p>
            <a:pPr algn="l">
              <a:buFont typeface="Arial" panose="020B0604020202020204" pitchFamily="34" charset="0"/>
              <a:buChar char="•"/>
            </a:pPr>
            <a:r>
              <a:rPr lang="en-US" sz="2400" b="1" i="0" dirty="0">
                <a:solidFill>
                  <a:srgbClr val="374151"/>
                </a:solidFill>
                <a:effectLst/>
                <a:latin typeface="__Inter_d65c78"/>
              </a:rPr>
              <a:t>Function Parameters</a:t>
            </a:r>
            <a:r>
              <a:rPr lang="en-US" sz="2400" b="0" i="0" dirty="0">
                <a:solidFill>
                  <a:srgbClr val="374151"/>
                </a:solidFill>
                <a:effectLst/>
                <a:latin typeface="__Inter_d65c78"/>
              </a:rPr>
              <a:t>: The values passed to the function.</a:t>
            </a:r>
          </a:p>
          <a:p>
            <a:pPr algn="l">
              <a:buFont typeface="Arial" panose="020B0604020202020204" pitchFamily="34" charset="0"/>
              <a:buChar char="•"/>
            </a:pPr>
            <a:r>
              <a:rPr lang="en-US" sz="2400" b="1" i="0" dirty="0">
                <a:solidFill>
                  <a:srgbClr val="374151"/>
                </a:solidFill>
                <a:effectLst/>
                <a:latin typeface="__Inter_d65c78"/>
              </a:rPr>
              <a:t>Return Address</a:t>
            </a:r>
            <a:r>
              <a:rPr lang="en-US" sz="2400" b="0" i="0" dirty="0">
                <a:solidFill>
                  <a:srgbClr val="374151"/>
                </a:solidFill>
                <a:effectLst/>
                <a:latin typeface="__Inter_d65c78"/>
              </a:rPr>
              <a:t>: The location to return to after the function execution.</a:t>
            </a:r>
          </a:p>
          <a:p>
            <a:pPr algn="l">
              <a:buFont typeface="Arial" panose="020B0604020202020204" pitchFamily="34" charset="0"/>
              <a:buChar char="•"/>
            </a:pPr>
            <a:r>
              <a:rPr lang="en-US" sz="2400" b="1" i="0" dirty="0">
                <a:solidFill>
                  <a:srgbClr val="374151"/>
                </a:solidFill>
                <a:effectLst/>
                <a:latin typeface="__Inter_d65c78"/>
              </a:rPr>
              <a:t>Local Variables</a:t>
            </a:r>
            <a:r>
              <a:rPr lang="en-US" sz="2400" b="0" i="0" dirty="0">
                <a:solidFill>
                  <a:srgbClr val="374151"/>
                </a:solidFill>
                <a:effectLst/>
                <a:latin typeface="__Inter_d65c78"/>
              </a:rPr>
              <a:t>: Variables declared within the function.</a:t>
            </a:r>
          </a:p>
          <a:p>
            <a:pPr algn="l">
              <a:buFont typeface="Arial" panose="020B0604020202020204" pitchFamily="34" charset="0"/>
              <a:buChar char="•"/>
            </a:pPr>
            <a:r>
              <a:rPr lang="en-US" sz="2400" b="1" i="0" dirty="0">
                <a:solidFill>
                  <a:srgbClr val="374151"/>
                </a:solidFill>
                <a:effectLst/>
                <a:latin typeface="__Inter_d65c78"/>
              </a:rPr>
              <a:t>Saved Registers</a:t>
            </a:r>
            <a:r>
              <a:rPr lang="en-US" sz="2400" b="0" i="0" dirty="0">
                <a:solidFill>
                  <a:srgbClr val="374151"/>
                </a:solidFill>
                <a:effectLst/>
                <a:latin typeface="__Inter_d65c78"/>
              </a:rPr>
              <a:t>: Any registers that need to be preserved across the function call.</a:t>
            </a:r>
          </a:p>
          <a:p>
            <a:endParaRPr lang="en-US" dirty="0"/>
          </a:p>
        </p:txBody>
      </p:sp>
    </p:spTree>
    <p:extLst>
      <p:ext uri="{BB962C8B-B14F-4D97-AF65-F5344CB8AC3E}">
        <p14:creationId xmlns:p14="http://schemas.microsoft.com/office/powerpoint/2010/main" val="3176774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326F937-23E8-DDDF-5BA3-023612099EF7}"/>
              </a:ext>
            </a:extLst>
          </p:cNvPr>
          <p:cNvPicPr>
            <a:picLocks noGrp="1" noChangeAspect="1"/>
          </p:cNvPicPr>
          <p:nvPr>
            <p:ph idx="1"/>
          </p:nvPr>
        </p:nvPicPr>
        <p:blipFill>
          <a:blip r:embed="rId2"/>
          <a:stretch>
            <a:fillRect/>
          </a:stretch>
        </p:blipFill>
        <p:spPr>
          <a:xfrm>
            <a:off x="518369" y="2787782"/>
            <a:ext cx="3352377" cy="2882044"/>
          </a:xfrm>
        </p:spPr>
      </p:pic>
      <p:pic>
        <p:nvPicPr>
          <p:cNvPr id="9" name="Picture 8">
            <a:extLst>
              <a:ext uri="{FF2B5EF4-FFF2-40B4-BE49-F238E27FC236}">
                <a16:creationId xmlns:a16="http://schemas.microsoft.com/office/drawing/2014/main" id="{6B1FC71B-791B-1A10-0C8C-A3E707E811A7}"/>
              </a:ext>
            </a:extLst>
          </p:cNvPr>
          <p:cNvPicPr>
            <a:picLocks noChangeAspect="1"/>
          </p:cNvPicPr>
          <p:nvPr/>
        </p:nvPicPr>
        <p:blipFill>
          <a:blip r:embed="rId3"/>
          <a:stretch>
            <a:fillRect/>
          </a:stretch>
        </p:blipFill>
        <p:spPr>
          <a:xfrm>
            <a:off x="6924915" y="1968823"/>
            <a:ext cx="4572000" cy="1409700"/>
          </a:xfrm>
          <a:prstGeom prst="rect">
            <a:avLst/>
          </a:prstGeom>
        </p:spPr>
      </p:pic>
      <p:pic>
        <p:nvPicPr>
          <p:cNvPr id="11" name="Picture 10">
            <a:extLst>
              <a:ext uri="{FF2B5EF4-FFF2-40B4-BE49-F238E27FC236}">
                <a16:creationId xmlns:a16="http://schemas.microsoft.com/office/drawing/2014/main" id="{C639CA69-6DF2-2034-D813-64C86DEC89B8}"/>
              </a:ext>
            </a:extLst>
          </p:cNvPr>
          <p:cNvPicPr>
            <a:picLocks noChangeAspect="1"/>
          </p:cNvPicPr>
          <p:nvPr/>
        </p:nvPicPr>
        <p:blipFill>
          <a:blip r:embed="rId4"/>
          <a:stretch>
            <a:fillRect/>
          </a:stretch>
        </p:blipFill>
        <p:spPr>
          <a:xfrm>
            <a:off x="6924915" y="3618540"/>
            <a:ext cx="4572000" cy="2247900"/>
          </a:xfrm>
          <a:prstGeom prst="rect">
            <a:avLst/>
          </a:prstGeom>
        </p:spPr>
      </p:pic>
      <p:sp>
        <p:nvSpPr>
          <p:cNvPr id="12" name="TextBox 11">
            <a:extLst>
              <a:ext uri="{FF2B5EF4-FFF2-40B4-BE49-F238E27FC236}">
                <a16:creationId xmlns:a16="http://schemas.microsoft.com/office/drawing/2014/main" id="{5139047E-D9B1-3A50-270A-0A32FBE8F146}"/>
              </a:ext>
            </a:extLst>
          </p:cNvPr>
          <p:cNvSpPr txBox="1"/>
          <p:nvPr/>
        </p:nvSpPr>
        <p:spPr>
          <a:xfrm>
            <a:off x="1434161" y="959365"/>
            <a:ext cx="7776754" cy="769441"/>
          </a:xfrm>
          <a:prstGeom prst="rect">
            <a:avLst/>
          </a:prstGeom>
          <a:noFill/>
        </p:spPr>
        <p:txBody>
          <a:bodyPr wrap="square" rtlCol="0">
            <a:spAutoFit/>
          </a:bodyPr>
          <a:lstStyle/>
          <a:p>
            <a:pPr algn="l"/>
            <a:r>
              <a:rPr lang="en-US" sz="4400" b="1" i="0">
                <a:effectLst/>
                <a:latin typeface="__Inter_d65c78"/>
              </a:rPr>
              <a:t>Example of Stack Frames</a:t>
            </a:r>
          </a:p>
        </p:txBody>
      </p:sp>
      <p:sp>
        <p:nvSpPr>
          <p:cNvPr id="13" name="TextBox 12">
            <a:extLst>
              <a:ext uri="{FF2B5EF4-FFF2-40B4-BE49-F238E27FC236}">
                <a16:creationId xmlns:a16="http://schemas.microsoft.com/office/drawing/2014/main" id="{830351D7-6DF9-8474-803F-CD45178F0427}"/>
              </a:ext>
            </a:extLst>
          </p:cNvPr>
          <p:cNvSpPr txBox="1"/>
          <p:nvPr/>
        </p:nvSpPr>
        <p:spPr>
          <a:xfrm>
            <a:off x="400593" y="2019300"/>
            <a:ext cx="3587931" cy="707886"/>
          </a:xfrm>
          <a:prstGeom prst="rect">
            <a:avLst/>
          </a:prstGeom>
          <a:noFill/>
        </p:spPr>
        <p:txBody>
          <a:bodyPr wrap="square" rtlCol="0">
            <a:spAutoFit/>
          </a:bodyPr>
          <a:lstStyle/>
          <a:p>
            <a:r>
              <a:rPr lang="en-US" sz="2000" b="1" i="0" dirty="0">
                <a:solidFill>
                  <a:srgbClr val="374151"/>
                </a:solidFill>
                <a:effectLst/>
                <a:latin typeface="__Inter_d65c78"/>
              </a:rPr>
              <a:t>Consider the following function calls:</a:t>
            </a:r>
            <a:endParaRPr lang="en-US" sz="2000" b="1" dirty="0"/>
          </a:p>
        </p:txBody>
      </p:sp>
      <p:sp>
        <p:nvSpPr>
          <p:cNvPr id="20" name="Rectangle 4">
            <a:extLst>
              <a:ext uri="{FF2B5EF4-FFF2-40B4-BE49-F238E27FC236}">
                <a16:creationId xmlns:a16="http://schemas.microsoft.com/office/drawing/2014/main" id="{EE01DEBB-86F8-E59D-E580-A96274F989E4}"/>
              </a:ext>
            </a:extLst>
          </p:cNvPr>
          <p:cNvSpPr>
            <a:spLocks noChangeArrowheads="1"/>
          </p:cNvSpPr>
          <p:nvPr/>
        </p:nvSpPr>
        <p:spPr bwMode="auto">
          <a:xfrm>
            <a:off x="4726217" y="2190198"/>
            <a:ext cx="2163864"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Before calling </a:t>
            </a:r>
            <a:r>
              <a:rPr kumimoji="0" lang="en-US" alt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foo</a:t>
            </a:r>
            <a:r>
              <a:rPr kumimoji="0" lang="en-US" altLang="en-US" sz="2800" b="0" i="0" u="none" strike="noStrike" cap="none" normalizeH="0" baseline="0" dirty="0">
                <a:ln>
                  <a:noFill/>
                </a:ln>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4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2" name="Rectangle 5">
            <a:extLst>
              <a:ext uri="{FF2B5EF4-FFF2-40B4-BE49-F238E27FC236}">
                <a16:creationId xmlns:a16="http://schemas.microsoft.com/office/drawing/2014/main" id="{9B2A3F22-2B79-AD77-FA56-EE461A75F8A3}"/>
              </a:ext>
            </a:extLst>
          </p:cNvPr>
          <p:cNvSpPr>
            <a:spLocks noChangeArrowheads="1"/>
          </p:cNvSpPr>
          <p:nvPr/>
        </p:nvSpPr>
        <p:spPr bwMode="auto">
          <a:xfrm>
            <a:off x="4652994" y="3865328"/>
            <a:ext cx="237997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After pushing parameters and return address for </a:t>
            </a:r>
            <a:r>
              <a:rPr kumimoji="0" lang="en-US" altLang="en-US" sz="3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foo</a:t>
            </a:r>
            <a:r>
              <a:rPr kumimoji="0" lang="en-US" altLang="en-US" sz="2400" b="0" i="0" u="none" strike="noStrike" cap="none" normalizeH="0" baseline="0" dirty="0">
                <a:ln>
                  <a:noFill/>
                </a:ln>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039505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F4FC-C856-1EEC-201D-DD60EC29EC30}"/>
              </a:ext>
            </a:extLst>
          </p:cNvPr>
          <p:cNvSpPr>
            <a:spLocks noGrp="1"/>
          </p:cNvSpPr>
          <p:nvPr>
            <p:ph type="title"/>
          </p:nvPr>
        </p:nvSpPr>
        <p:spPr/>
        <p:txBody>
          <a:bodyPr>
            <a:no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Discuss the Importance</a:t>
            </a:r>
            <a:br>
              <a:rPr lang="en-US" sz="4400" dirty="0">
                <a:latin typeface="Calibri" panose="020F0502020204030204" pitchFamily="34" charset="0"/>
                <a:ea typeface="Calibri" panose="020F0502020204030204" pitchFamily="34" charset="0"/>
                <a:cs typeface="Calibri" panose="020F0502020204030204" pitchFamily="34" charset="0"/>
              </a:rPr>
            </a:br>
            <a:endParaRPr lang="en-US"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EB46747-A419-9600-7977-95B605831F18}"/>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rgbClr val="374151"/>
                </a:solidFill>
                <a:effectLst/>
                <a:latin typeface="__Inter_d65c78"/>
              </a:rPr>
              <a:t>Function Management</a:t>
            </a:r>
            <a:r>
              <a:rPr lang="en-US" b="0" i="0" dirty="0">
                <a:solidFill>
                  <a:srgbClr val="374151"/>
                </a:solidFill>
                <a:effectLst/>
                <a:latin typeface="__Inter_d65c78"/>
              </a:rPr>
              <a:t>: It efficiently manages function calls and returns, ensuring that each function has its own context.</a:t>
            </a:r>
          </a:p>
          <a:p>
            <a:pPr algn="l">
              <a:buFont typeface="Arial" panose="020B0604020202020204" pitchFamily="34" charset="0"/>
              <a:buChar char="•"/>
            </a:pPr>
            <a:r>
              <a:rPr lang="en-US" b="1" i="0" dirty="0">
                <a:solidFill>
                  <a:srgbClr val="374151"/>
                </a:solidFill>
                <a:effectLst/>
                <a:latin typeface="__Inter_d65c78"/>
              </a:rPr>
              <a:t>Automatic Memory Management</a:t>
            </a:r>
            <a:r>
              <a:rPr lang="en-US" b="0" i="0" dirty="0">
                <a:solidFill>
                  <a:srgbClr val="374151"/>
                </a:solidFill>
                <a:effectLst/>
                <a:latin typeface="__Inter_d65c78"/>
              </a:rPr>
              <a:t>: The stack automatically frees memory when functions return, preventing memory leaks.</a:t>
            </a:r>
          </a:p>
          <a:p>
            <a:pPr algn="l">
              <a:buFont typeface="Arial" panose="020B0604020202020204" pitchFamily="34" charset="0"/>
              <a:buChar char="•"/>
            </a:pPr>
            <a:r>
              <a:rPr lang="en-US" b="1" i="0" dirty="0">
                <a:solidFill>
                  <a:srgbClr val="374151"/>
                </a:solidFill>
                <a:effectLst/>
                <a:latin typeface="__Inter_d65c78"/>
              </a:rPr>
              <a:t>Performance</a:t>
            </a:r>
            <a:r>
              <a:rPr lang="en-US" b="0" i="0" dirty="0">
                <a:solidFill>
                  <a:srgbClr val="374151"/>
                </a:solidFill>
                <a:effectLst/>
                <a:latin typeface="__Inter_d65c78"/>
              </a:rPr>
              <a:t>: Stack operations (push/pop) are typically faster than heap operations, making function calls efficient.</a:t>
            </a:r>
          </a:p>
          <a:p>
            <a:pPr algn="l">
              <a:buFont typeface="Arial" panose="020B0604020202020204" pitchFamily="34" charset="0"/>
              <a:buChar char="•"/>
            </a:pPr>
            <a:r>
              <a:rPr lang="en-US" b="1" i="0" dirty="0">
                <a:solidFill>
                  <a:srgbClr val="374151"/>
                </a:solidFill>
                <a:effectLst/>
                <a:latin typeface="__Inter_d65c78"/>
              </a:rPr>
              <a:t>Recursion Support</a:t>
            </a:r>
            <a:r>
              <a:rPr lang="en-US" b="0" i="0" dirty="0">
                <a:solidFill>
                  <a:srgbClr val="374151"/>
                </a:solidFill>
                <a:effectLst/>
                <a:latin typeface="__Inter_d65c78"/>
              </a:rPr>
              <a:t>: The stack allows for the management of multiple function calls in recursive algorithms, as each call can have its own stack frame.</a:t>
            </a:r>
          </a:p>
          <a:p>
            <a:pPr marL="0" indent="0">
              <a:buNone/>
            </a:pPr>
            <a:endParaRPr lang="en-US" dirty="0"/>
          </a:p>
        </p:txBody>
      </p:sp>
    </p:spTree>
    <p:extLst>
      <p:ext uri="{BB962C8B-B14F-4D97-AF65-F5344CB8AC3E}">
        <p14:creationId xmlns:p14="http://schemas.microsoft.com/office/powerpoint/2010/main" val="587375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7E63-8A52-6BDA-112F-410A010632F7}"/>
              </a:ext>
            </a:extLst>
          </p:cNvPr>
          <p:cNvSpPr>
            <a:spLocks noGrp="1"/>
          </p:cNvSpPr>
          <p:nvPr>
            <p:ph type="title"/>
          </p:nvPr>
        </p:nvSpPr>
        <p:spPr>
          <a:xfrm>
            <a:off x="1399328" y="2102097"/>
            <a:ext cx="9603275" cy="1842886"/>
          </a:xfrm>
        </p:spPr>
        <p:txBody>
          <a:bodyPr>
            <a:noAutofit/>
          </a:bodyPr>
          <a:lstStyle/>
          <a:p>
            <a:r>
              <a:rPr lang="en-US" sz="4000" b="1" u="sng" dirty="0">
                <a:latin typeface="Calibri" panose="020F0502020204030204" pitchFamily="34" charset="0"/>
                <a:ea typeface="Calibri" panose="020F0502020204030204" pitchFamily="34" charset="0"/>
                <a:cs typeface="Calibri" panose="020F0502020204030204" pitchFamily="34" charset="0"/>
              </a:rPr>
              <a:t>Illustrate, with an example, a concrete data structure for a First in First out (FIFO) queue. </a:t>
            </a:r>
          </a:p>
        </p:txBody>
      </p:sp>
      <p:sp>
        <p:nvSpPr>
          <p:cNvPr id="3" name="Content Placeholder 2">
            <a:extLst>
              <a:ext uri="{FF2B5EF4-FFF2-40B4-BE49-F238E27FC236}">
                <a16:creationId xmlns:a16="http://schemas.microsoft.com/office/drawing/2014/main" id="{73DDCD05-48AC-0531-1F92-7E67D249E03B}"/>
              </a:ext>
            </a:extLst>
          </p:cNvPr>
          <p:cNvSpPr>
            <a:spLocks noGrp="1"/>
          </p:cNvSpPr>
          <p:nvPr>
            <p:ph idx="1"/>
          </p:nvPr>
        </p:nvSpPr>
        <p:spPr>
          <a:xfrm>
            <a:off x="1225156" y="5172891"/>
            <a:ext cx="2850455" cy="981431"/>
          </a:xfrm>
        </p:spPr>
        <p:txBody>
          <a:bodyPr/>
          <a:lstStyle/>
          <a:p>
            <a:pPr marL="0" indent="0">
              <a:buNone/>
            </a:pPr>
            <a:endParaRPr lang="en-US" dirty="0"/>
          </a:p>
        </p:txBody>
      </p:sp>
    </p:spTree>
    <p:extLst>
      <p:ext uri="{BB962C8B-B14F-4D97-AF65-F5344CB8AC3E}">
        <p14:creationId xmlns:p14="http://schemas.microsoft.com/office/powerpoint/2010/main" val="1285025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2DB9-9E84-2CB3-9255-E3B2731EE6EE}"/>
              </a:ext>
            </a:extLst>
          </p:cNvPr>
          <p:cNvSpPr>
            <a:spLocks noGrp="1"/>
          </p:cNvSpPr>
          <p:nvPr>
            <p:ph type="title"/>
          </p:nvPr>
        </p:nvSpPr>
        <p:spPr/>
        <p:txBody>
          <a:bodyPr>
            <a:no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Introduction FIFO</a:t>
            </a:r>
            <a:br>
              <a:rPr lang="en-US" sz="4000" dirty="0">
                <a:latin typeface="Calibri" panose="020F0502020204030204" pitchFamily="34" charset="0"/>
                <a:ea typeface="Calibri" panose="020F0502020204030204" pitchFamily="34" charset="0"/>
                <a:cs typeface="Calibri" panose="020F0502020204030204" pitchFamily="34" charset="0"/>
              </a:rPr>
            </a:b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03DB4FD-800A-91B9-F004-AD5A8790AB99}"/>
              </a:ext>
            </a:extLst>
          </p:cNvPr>
          <p:cNvSpPr>
            <a:spLocks noGrp="1"/>
          </p:cNvSpPr>
          <p:nvPr>
            <p:ph idx="1"/>
          </p:nvPr>
        </p:nvSpPr>
        <p:spPr/>
        <p:txBody>
          <a:bodyPr>
            <a:normAutofit/>
          </a:bodyPr>
          <a:lstStyle/>
          <a:p>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 </a:t>
            </a:r>
            <a:r>
              <a:rPr lang="en-US" sz="2800" b="1" i="0" dirty="0">
                <a:effectLst/>
                <a:latin typeface="Calibri" panose="020F0502020204030204" pitchFamily="34" charset="0"/>
                <a:ea typeface="Calibri" panose="020F0502020204030204" pitchFamily="34" charset="0"/>
                <a:cs typeface="Calibri" panose="020F0502020204030204" pitchFamily="34" charset="0"/>
              </a:rPr>
              <a:t>First-In-First-Out (FIFO) queue</a:t>
            </a:r>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is a data structure that follows the principle of "first come, first served." It is a linear data structure where elements are added from one end (rear) and removed from the other end (front). This ordering principle ensures that the first element added to the queue is the first one to be removed.</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1777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07F6-F9A9-1DC0-6A13-A2DBE67176C7}"/>
              </a:ext>
            </a:extLst>
          </p:cNvPr>
          <p:cNvSpPr>
            <a:spLocks noGrp="1"/>
          </p:cNvSpPr>
          <p:nvPr>
            <p:ph type="title"/>
          </p:nvPr>
        </p:nvSpPr>
        <p:spPr/>
        <p:txBody>
          <a:bodyPr>
            <a:no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Define the Structure</a:t>
            </a:r>
            <a:br>
              <a:rPr lang="en-US" sz="4000" dirty="0">
                <a:latin typeface="Calibri" panose="020F0502020204030204" pitchFamily="34" charset="0"/>
                <a:ea typeface="Calibri" panose="020F0502020204030204" pitchFamily="34" charset="0"/>
                <a:cs typeface="Calibri" panose="020F0502020204030204" pitchFamily="34" charset="0"/>
              </a:rPr>
            </a:b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22E40C7-FA43-C6BE-1707-1324458C9B22}"/>
              </a:ext>
            </a:extLst>
          </p:cNvPr>
          <p:cNvSpPr>
            <a:spLocks noGrp="1"/>
          </p:cNvSpPr>
          <p:nvPr>
            <p:ph idx="1"/>
          </p:nvPr>
        </p:nvSpPr>
        <p:spPr>
          <a:xfrm>
            <a:off x="1451578" y="2451161"/>
            <a:ext cx="9603275" cy="3450613"/>
          </a:xfrm>
        </p:spPr>
        <p:txBody>
          <a:bodyPr/>
          <a:lstStyle/>
          <a:p>
            <a:pPr algn="l">
              <a:buFont typeface="Arial" panose="020B0604020202020204" pitchFamily="34" charset="0"/>
              <a:buChar char="•"/>
            </a:pPr>
            <a:r>
              <a:rPr lang="en-US" sz="2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Front</a:t>
            </a:r>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end from which elements are removed.</a:t>
            </a:r>
          </a:p>
          <a:p>
            <a:pPr algn="l">
              <a:buFont typeface="Arial" panose="020B0604020202020204" pitchFamily="34" charset="0"/>
              <a:buChar char="•"/>
            </a:pPr>
            <a:r>
              <a:rPr lang="en-US" sz="2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Rear</a:t>
            </a:r>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end from which elements are added.</a:t>
            </a:r>
          </a:p>
          <a:p>
            <a:pPr algn="l">
              <a:buFont typeface="Arial" panose="020B0604020202020204" pitchFamily="34" charset="0"/>
              <a:buChar char="•"/>
            </a:pPr>
            <a:r>
              <a:rPr lang="en-US" sz="2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Size</a:t>
            </a:r>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number of elements currently in the queue.</a:t>
            </a:r>
          </a:p>
          <a:p>
            <a:pPr algn="l">
              <a:buFont typeface="Arial" panose="020B0604020202020204" pitchFamily="34" charset="0"/>
              <a:buChar char="•"/>
            </a:pPr>
            <a:r>
              <a:rPr lang="en-US" sz="28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Elements</a:t>
            </a:r>
            <a:r>
              <a:rPr lang="en-US" sz="2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data stored in the queue.</a:t>
            </a:r>
          </a:p>
          <a:p>
            <a:endParaRPr lang="en-US" dirty="0"/>
          </a:p>
        </p:txBody>
      </p:sp>
    </p:spTree>
    <p:extLst>
      <p:ext uri="{BB962C8B-B14F-4D97-AF65-F5344CB8AC3E}">
        <p14:creationId xmlns:p14="http://schemas.microsoft.com/office/powerpoint/2010/main" val="148957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8C636-759D-6125-8F4E-B7042AA01A24}"/>
              </a:ext>
            </a:extLst>
          </p:cNvPr>
          <p:cNvSpPr>
            <a:spLocks noGrp="1"/>
          </p:cNvSpPr>
          <p:nvPr>
            <p:ph type="title"/>
          </p:nvPr>
        </p:nvSpPr>
        <p:spPr>
          <a:xfrm>
            <a:off x="1468996" y="2035772"/>
            <a:ext cx="9712810" cy="3253675"/>
          </a:xfrm>
        </p:spPr>
        <p:txBody>
          <a:bodyPr>
            <a:normAutofit fontScale="90000"/>
          </a:bodyPr>
          <a:lstStyle/>
          <a:p>
            <a:pPr rtl="0">
              <a:spcBef>
                <a:spcPts val="300"/>
              </a:spcBef>
              <a:spcAft>
                <a:spcPts val="300"/>
              </a:spcAft>
            </a:pPr>
            <a:r>
              <a:rPr lang="en-US" sz="4000" b="1" i="0" u="sng" strike="noStrike" dirty="0">
                <a:solidFill>
                  <a:srgbClr val="000000"/>
                </a:solidFill>
                <a:effectLst/>
                <a:latin typeface="Calibri" panose="020F0502020204030204" pitchFamily="34" charset="0"/>
              </a:rPr>
              <a:t>Create a design specification for data structures, explaining the valid operations that can be carried out on the structures. </a:t>
            </a:r>
            <a:br>
              <a:rPr lang="en-US" sz="4000" b="0" u="sng" dirty="0">
                <a:effectLst/>
              </a:rPr>
            </a:br>
            <a:br>
              <a:rPr lang="en-US" u="sng" dirty="0"/>
            </a:br>
            <a:endParaRPr lang="en-US" u="sng" dirty="0"/>
          </a:p>
        </p:txBody>
      </p:sp>
      <p:sp>
        <p:nvSpPr>
          <p:cNvPr id="3" name="Content Placeholder 2">
            <a:extLst>
              <a:ext uri="{FF2B5EF4-FFF2-40B4-BE49-F238E27FC236}">
                <a16:creationId xmlns:a16="http://schemas.microsoft.com/office/drawing/2014/main" id="{C7FF009E-4646-FF27-D159-88F9E98C0AFA}"/>
              </a:ext>
            </a:extLst>
          </p:cNvPr>
          <p:cNvSpPr>
            <a:spLocks noGrp="1"/>
          </p:cNvSpPr>
          <p:nvPr>
            <p:ph idx="1"/>
          </p:nvPr>
        </p:nvSpPr>
        <p:spPr>
          <a:xfrm>
            <a:off x="1373202" y="5132693"/>
            <a:ext cx="9603275" cy="3450613"/>
          </a:xfrm>
        </p:spPr>
        <p:txBody>
          <a:bodyPr/>
          <a:lstStyle/>
          <a:p>
            <a:endParaRPr lang="en-US" dirty="0"/>
          </a:p>
        </p:txBody>
      </p:sp>
    </p:spTree>
    <p:extLst>
      <p:ext uri="{BB962C8B-B14F-4D97-AF65-F5344CB8AC3E}">
        <p14:creationId xmlns:p14="http://schemas.microsoft.com/office/powerpoint/2010/main" val="3897277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1F34-BC77-BCC9-4E57-68B3DB65C333}"/>
              </a:ext>
            </a:extLst>
          </p:cNvPr>
          <p:cNvSpPr>
            <a:spLocks noGrp="1"/>
          </p:cNvSpPr>
          <p:nvPr>
            <p:ph type="title"/>
          </p:nvPr>
        </p:nvSpPr>
        <p:spPr/>
        <p:txBody>
          <a:bodyPr>
            <a:no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Array-Based Implementation</a:t>
            </a:r>
            <a:br>
              <a:rPr lang="en-US" sz="4000" dirty="0">
                <a:latin typeface="Calibri" panose="020F0502020204030204" pitchFamily="34" charset="0"/>
                <a:ea typeface="Calibri" panose="020F0502020204030204" pitchFamily="34" charset="0"/>
                <a:cs typeface="Calibri" panose="020F0502020204030204" pitchFamily="34" charset="0"/>
              </a:rPr>
            </a:b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35D7355-DD8C-0B06-816F-4DB42D2BB195}"/>
              </a:ext>
            </a:extLst>
          </p:cNvPr>
          <p:cNvSpPr>
            <a:spLocks noGrp="1"/>
          </p:cNvSpPr>
          <p:nvPr>
            <p:ph idx="1"/>
          </p:nvPr>
        </p:nvSpPr>
        <p:spPr/>
        <p:txBody>
          <a:bodyPr>
            <a:normAutofit fontScale="92500" lnSpcReduction="20000"/>
          </a:bodyPr>
          <a:lstStyle/>
          <a:p>
            <a:pPr marL="0" indent="0" algn="l">
              <a:buNone/>
            </a:pPr>
            <a:r>
              <a:rPr lang="en-US" sz="2400" b="0" i="0" dirty="0">
                <a:solidFill>
                  <a:srgbClr val="374151"/>
                </a:solidFill>
                <a:effectLst/>
                <a:latin typeface="__Inter_d65c78"/>
              </a:rPr>
              <a:t>An array-based implementation of a FIFO queue involves using a fixed-size array to store the elements. The front and rear indices are used to keep track of the position of the front and rear elements in the array.</a:t>
            </a:r>
          </a:p>
          <a:p>
            <a:pPr marL="0" indent="0" algn="l">
              <a:buNone/>
            </a:pPr>
            <a:r>
              <a:rPr lang="en-US" sz="2400" b="1" i="0" dirty="0">
                <a:effectLst/>
                <a:latin typeface="__Inter_d65c78"/>
              </a:rPr>
              <a:t>Array-Based Queue Operations</a:t>
            </a:r>
          </a:p>
          <a:p>
            <a:pPr algn="l">
              <a:buFont typeface="Arial" panose="020B0604020202020204" pitchFamily="34" charset="0"/>
              <a:buChar char="•"/>
            </a:pPr>
            <a:r>
              <a:rPr lang="en-US" sz="2400" b="1" i="0" dirty="0">
                <a:solidFill>
                  <a:srgbClr val="374151"/>
                </a:solidFill>
                <a:effectLst/>
                <a:latin typeface="__Inter_d65c78"/>
              </a:rPr>
              <a:t>Enqueue</a:t>
            </a:r>
            <a:r>
              <a:rPr lang="en-US" sz="2400" b="0" i="0" dirty="0">
                <a:solidFill>
                  <a:srgbClr val="374151"/>
                </a:solidFill>
                <a:effectLst/>
                <a:latin typeface="__Inter_d65c78"/>
              </a:rPr>
              <a:t>: Adds an element to the rear of the queue.</a:t>
            </a:r>
          </a:p>
          <a:p>
            <a:pPr algn="l">
              <a:buFont typeface="Arial" panose="020B0604020202020204" pitchFamily="34" charset="0"/>
              <a:buChar char="•"/>
            </a:pPr>
            <a:r>
              <a:rPr lang="en-US" sz="2400" b="1" i="0" dirty="0">
                <a:solidFill>
                  <a:srgbClr val="374151"/>
                </a:solidFill>
                <a:effectLst/>
                <a:latin typeface="__Inter_d65c78"/>
              </a:rPr>
              <a:t>Dequeue</a:t>
            </a:r>
            <a:r>
              <a:rPr lang="en-US" sz="2400" b="0" i="0" dirty="0">
                <a:solidFill>
                  <a:srgbClr val="374151"/>
                </a:solidFill>
                <a:effectLst/>
                <a:latin typeface="__Inter_d65c78"/>
              </a:rPr>
              <a:t>: Removes an element from the front of the queue.</a:t>
            </a:r>
          </a:p>
          <a:p>
            <a:pPr algn="l">
              <a:buFont typeface="Arial" panose="020B0604020202020204" pitchFamily="34" charset="0"/>
              <a:buChar char="•"/>
            </a:pPr>
            <a:r>
              <a:rPr lang="en-US" sz="2400" b="1" i="0" dirty="0" err="1">
                <a:solidFill>
                  <a:srgbClr val="374151"/>
                </a:solidFill>
                <a:effectLst/>
                <a:latin typeface="__Inter_d65c78"/>
              </a:rPr>
              <a:t>IsEmpty</a:t>
            </a:r>
            <a:r>
              <a:rPr lang="en-US" sz="2400" b="0" i="0" dirty="0">
                <a:solidFill>
                  <a:srgbClr val="374151"/>
                </a:solidFill>
                <a:effectLst/>
                <a:latin typeface="__Inter_d65c78"/>
              </a:rPr>
              <a:t>: Checks if the queue is empty.</a:t>
            </a:r>
          </a:p>
          <a:p>
            <a:pPr algn="l">
              <a:buFont typeface="Arial" panose="020B0604020202020204" pitchFamily="34" charset="0"/>
              <a:buChar char="•"/>
            </a:pPr>
            <a:r>
              <a:rPr lang="en-US" sz="2400" b="1" i="0" dirty="0" err="1">
                <a:solidFill>
                  <a:srgbClr val="374151"/>
                </a:solidFill>
                <a:effectLst/>
                <a:latin typeface="__Inter_d65c78"/>
              </a:rPr>
              <a:t>IsFull</a:t>
            </a:r>
            <a:r>
              <a:rPr lang="en-US" sz="2400" b="0" i="0" dirty="0">
                <a:solidFill>
                  <a:srgbClr val="374151"/>
                </a:solidFill>
                <a:effectLst/>
                <a:latin typeface="__Inter_d65c78"/>
              </a:rPr>
              <a:t>: Checks if the queue is full.</a:t>
            </a:r>
          </a:p>
          <a:p>
            <a:pPr marL="0" indent="0">
              <a:buNone/>
            </a:pPr>
            <a:endParaRPr lang="en-US" dirty="0"/>
          </a:p>
        </p:txBody>
      </p:sp>
    </p:spTree>
    <p:extLst>
      <p:ext uri="{BB962C8B-B14F-4D97-AF65-F5344CB8AC3E}">
        <p14:creationId xmlns:p14="http://schemas.microsoft.com/office/powerpoint/2010/main" val="2300117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086B9-B283-AB0E-F7DD-4B6D79ADABE7}"/>
              </a:ext>
            </a:extLst>
          </p:cNvPr>
          <p:cNvSpPr>
            <a:spLocks noGrp="1"/>
          </p:cNvSpPr>
          <p:nvPr>
            <p:ph type="title"/>
          </p:nvPr>
        </p:nvSpPr>
        <p:spPr/>
        <p:txBody>
          <a:bodyPr>
            <a:no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Linked List-Based Implementation</a:t>
            </a:r>
            <a:br>
              <a:rPr lang="en-US" sz="4000" dirty="0">
                <a:latin typeface="Calibri" panose="020F0502020204030204" pitchFamily="34" charset="0"/>
                <a:ea typeface="Calibri" panose="020F0502020204030204" pitchFamily="34" charset="0"/>
                <a:cs typeface="Calibri" panose="020F0502020204030204" pitchFamily="34" charset="0"/>
              </a:rPr>
            </a:b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3E261FD-1727-57CA-A36F-8CF0F10BFFAF}"/>
              </a:ext>
            </a:extLst>
          </p:cNvPr>
          <p:cNvSpPr>
            <a:spLocks noGrp="1"/>
          </p:cNvSpPr>
          <p:nvPr>
            <p:ph idx="1"/>
          </p:nvPr>
        </p:nvSpPr>
        <p:spPr/>
        <p:txBody>
          <a:bodyPr>
            <a:normAutofit lnSpcReduction="10000"/>
          </a:bodyPr>
          <a:lstStyle/>
          <a:p>
            <a:pPr marL="0" indent="0" algn="l">
              <a:buNone/>
            </a:pPr>
            <a:r>
              <a:rPr lang="en-US" sz="2400" b="0" i="0" dirty="0">
                <a:solidFill>
                  <a:srgbClr val="374151"/>
                </a:solidFill>
                <a:effectLst/>
                <a:latin typeface="__Inter_d65c78"/>
              </a:rPr>
              <a:t>A linked list-based implementation of a FIFO queue involves using a dynamic linked list to store the elements. Each node in the linked list represents an element in the queue.</a:t>
            </a:r>
          </a:p>
          <a:p>
            <a:pPr marL="0" indent="0" algn="l">
              <a:buNone/>
            </a:pPr>
            <a:r>
              <a:rPr lang="en-US" sz="2400" b="1" i="0" dirty="0">
                <a:effectLst/>
                <a:latin typeface="__Inter_d65c78"/>
              </a:rPr>
              <a:t>Linked List-Based Queue Operations</a:t>
            </a:r>
          </a:p>
          <a:p>
            <a:pPr algn="l">
              <a:buFont typeface="Arial" panose="020B0604020202020204" pitchFamily="34" charset="0"/>
              <a:buChar char="•"/>
            </a:pPr>
            <a:r>
              <a:rPr lang="en-US" sz="2400" b="1" i="0" dirty="0">
                <a:solidFill>
                  <a:srgbClr val="374151"/>
                </a:solidFill>
                <a:effectLst/>
                <a:latin typeface="__Inter_d65c78"/>
              </a:rPr>
              <a:t>Enqueue</a:t>
            </a:r>
            <a:r>
              <a:rPr lang="en-US" sz="2400" b="0" i="0" dirty="0">
                <a:solidFill>
                  <a:srgbClr val="374151"/>
                </a:solidFill>
                <a:effectLst/>
                <a:latin typeface="__Inter_d65c78"/>
              </a:rPr>
              <a:t>: Adds a new node to the rear of the linked list.</a:t>
            </a:r>
          </a:p>
          <a:p>
            <a:pPr algn="l">
              <a:buFont typeface="Arial" panose="020B0604020202020204" pitchFamily="34" charset="0"/>
              <a:buChar char="•"/>
            </a:pPr>
            <a:r>
              <a:rPr lang="en-US" sz="2400" b="1" i="0" dirty="0">
                <a:solidFill>
                  <a:srgbClr val="374151"/>
                </a:solidFill>
                <a:effectLst/>
                <a:latin typeface="__Inter_d65c78"/>
              </a:rPr>
              <a:t>Dequeue</a:t>
            </a:r>
            <a:r>
              <a:rPr lang="en-US" sz="2400" b="0" i="0" dirty="0">
                <a:solidFill>
                  <a:srgbClr val="374151"/>
                </a:solidFill>
                <a:effectLst/>
                <a:latin typeface="__Inter_d65c78"/>
              </a:rPr>
              <a:t>: Removes the node from the front of the linked list.</a:t>
            </a:r>
          </a:p>
          <a:p>
            <a:pPr algn="l">
              <a:buFont typeface="Arial" panose="020B0604020202020204" pitchFamily="34" charset="0"/>
              <a:buChar char="•"/>
            </a:pPr>
            <a:r>
              <a:rPr lang="en-US" sz="2400" b="1" i="0" dirty="0" err="1">
                <a:solidFill>
                  <a:srgbClr val="374151"/>
                </a:solidFill>
                <a:effectLst/>
                <a:latin typeface="__Inter_d65c78"/>
              </a:rPr>
              <a:t>IsEmpty</a:t>
            </a:r>
            <a:r>
              <a:rPr lang="en-US" sz="2400" b="0" i="0" dirty="0">
                <a:solidFill>
                  <a:srgbClr val="374151"/>
                </a:solidFill>
                <a:effectLst/>
                <a:latin typeface="__Inter_d65c78"/>
              </a:rPr>
              <a:t>: Checks if the linked list is empty.</a:t>
            </a:r>
          </a:p>
          <a:p>
            <a:endParaRPr lang="en-US" dirty="0"/>
          </a:p>
        </p:txBody>
      </p:sp>
    </p:spTree>
    <p:extLst>
      <p:ext uri="{BB962C8B-B14F-4D97-AF65-F5344CB8AC3E}">
        <p14:creationId xmlns:p14="http://schemas.microsoft.com/office/powerpoint/2010/main" val="3481700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F23A-ECA3-E581-417E-D59FC85BE8C6}"/>
              </a:ext>
            </a:extLst>
          </p:cNvPr>
          <p:cNvSpPr>
            <a:spLocks noGrp="1"/>
          </p:cNvSpPr>
          <p:nvPr>
            <p:ph type="title"/>
          </p:nvPr>
        </p:nvSpPr>
        <p:spPr/>
        <p:txBody>
          <a:bodyPr>
            <a:no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Provide a concrete example to illustrate how the FIFO queue works</a:t>
            </a:r>
            <a:br>
              <a:rPr lang="en-US" sz="3600" dirty="0">
                <a:latin typeface="Calibri" panose="020F0502020204030204" pitchFamily="34" charset="0"/>
                <a:ea typeface="Calibri" panose="020F0502020204030204" pitchFamily="34" charset="0"/>
                <a:cs typeface="Calibri" panose="020F0502020204030204" pitchFamily="34" charset="0"/>
              </a:rPr>
            </a:br>
            <a:endParaRPr lang="en-US" sz="3600" dirty="0">
              <a:latin typeface="Calibri" panose="020F0502020204030204" pitchFamily="34" charset="0"/>
              <a:ea typeface="Calibri" panose="020F0502020204030204" pitchFamily="34" charset="0"/>
              <a:cs typeface="Calibri" panose="020F0502020204030204" pitchFamily="34" charset="0"/>
            </a:endParaRPr>
          </a:p>
        </p:txBody>
      </p:sp>
      <p:pic>
        <p:nvPicPr>
          <p:cNvPr id="9" name="Content Placeholder 8">
            <a:extLst>
              <a:ext uri="{FF2B5EF4-FFF2-40B4-BE49-F238E27FC236}">
                <a16:creationId xmlns:a16="http://schemas.microsoft.com/office/drawing/2014/main" id="{C728DF21-FE4C-D0F5-6BC0-2B4E8C0CC1CC}"/>
              </a:ext>
            </a:extLst>
          </p:cNvPr>
          <p:cNvPicPr>
            <a:picLocks noGrp="1" noChangeAspect="1"/>
          </p:cNvPicPr>
          <p:nvPr>
            <p:ph idx="1"/>
          </p:nvPr>
        </p:nvPicPr>
        <p:blipFill>
          <a:blip r:embed="rId2"/>
          <a:stretch>
            <a:fillRect/>
          </a:stretch>
        </p:blipFill>
        <p:spPr>
          <a:xfrm>
            <a:off x="946481" y="1905111"/>
            <a:ext cx="2797900" cy="4137595"/>
          </a:xfrm>
        </p:spPr>
      </p:pic>
      <p:pic>
        <p:nvPicPr>
          <p:cNvPr id="11" name="Picture 10">
            <a:extLst>
              <a:ext uri="{FF2B5EF4-FFF2-40B4-BE49-F238E27FC236}">
                <a16:creationId xmlns:a16="http://schemas.microsoft.com/office/drawing/2014/main" id="{12104130-F01F-B3A3-7526-D9C78D12573C}"/>
              </a:ext>
            </a:extLst>
          </p:cNvPr>
          <p:cNvPicPr>
            <a:picLocks noChangeAspect="1"/>
          </p:cNvPicPr>
          <p:nvPr/>
        </p:nvPicPr>
        <p:blipFill>
          <a:blip r:embed="rId3"/>
          <a:stretch>
            <a:fillRect/>
          </a:stretch>
        </p:blipFill>
        <p:spPr>
          <a:xfrm>
            <a:off x="3970293" y="3376956"/>
            <a:ext cx="3676650" cy="2676525"/>
          </a:xfrm>
          <a:prstGeom prst="rect">
            <a:avLst/>
          </a:prstGeom>
        </p:spPr>
      </p:pic>
      <p:sp>
        <p:nvSpPr>
          <p:cNvPr id="12" name="TextBox 11">
            <a:extLst>
              <a:ext uri="{FF2B5EF4-FFF2-40B4-BE49-F238E27FC236}">
                <a16:creationId xmlns:a16="http://schemas.microsoft.com/office/drawing/2014/main" id="{C0A93D14-53B8-FC96-173B-EF44A31C492D}"/>
              </a:ext>
            </a:extLst>
          </p:cNvPr>
          <p:cNvSpPr txBox="1"/>
          <p:nvPr/>
        </p:nvSpPr>
        <p:spPr>
          <a:xfrm>
            <a:off x="4227604" y="2197468"/>
            <a:ext cx="3162027" cy="984885"/>
          </a:xfrm>
          <a:prstGeom prst="rect">
            <a:avLst/>
          </a:prstGeom>
          <a:noFill/>
        </p:spPr>
        <p:txBody>
          <a:bodyPr wrap="square" rtlCol="0">
            <a:spAutoFit/>
          </a:bodyPr>
          <a:lstStyle/>
          <a:p>
            <a:r>
              <a:rPr lang="en-US" sz="2000" b="1" i="0" dirty="0">
                <a:effectLst/>
                <a:latin typeface="__Inter_d65c78"/>
              </a:rPr>
              <a:t>Example Implementation in Python</a:t>
            </a:r>
          </a:p>
          <a:p>
            <a:endParaRPr lang="en-US" dirty="0"/>
          </a:p>
        </p:txBody>
      </p:sp>
      <p:pic>
        <p:nvPicPr>
          <p:cNvPr id="14" name="Picture 13">
            <a:extLst>
              <a:ext uri="{FF2B5EF4-FFF2-40B4-BE49-F238E27FC236}">
                <a16:creationId xmlns:a16="http://schemas.microsoft.com/office/drawing/2014/main" id="{12A8438B-8DF9-F633-23D1-6688610E8A50}"/>
              </a:ext>
            </a:extLst>
          </p:cNvPr>
          <p:cNvPicPr>
            <a:picLocks noChangeAspect="1"/>
          </p:cNvPicPr>
          <p:nvPr/>
        </p:nvPicPr>
        <p:blipFill>
          <a:blip r:embed="rId4"/>
          <a:stretch>
            <a:fillRect/>
          </a:stretch>
        </p:blipFill>
        <p:spPr>
          <a:xfrm>
            <a:off x="9431178" y="2145146"/>
            <a:ext cx="2219325" cy="866775"/>
          </a:xfrm>
          <a:prstGeom prst="rect">
            <a:avLst/>
          </a:prstGeom>
        </p:spPr>
      </p:pic>
      <p:sp>
        <p:nvSpPr>
          <p:cNvPr id="15" name="TextBox 14">
            <a:extLst>
              <a:ext uri="{FF2B5EF4-FFF2-40B4-BE49-F238E27FC236}">
                <a16:creationId xmlns:a16="http://schemas.microsoft.com/office/drawing/2014/main" id="{272E9C0D-5B9F-FA6D-8790-2BE8571CA72D}"/>
              </a:ext>
            </a:extLst>
          </p:cNvPr>
          <p:cNvSpPr txBox="1"/>
          <p:nvPr/>
        </p:nvSpPr>
        <p:spPr>
          <a:xfrm>
            <a:off x="8195072" y="2366745"/>
            <a:ext cx="888274" cy="646331"/>
          </a:xfrm>
          <a:prstGeom prst="rect">
            <a:avLst/>
          </a:prstGeom>
          <a:noFill/>
        </p:spPr>
        <p:txBody>
          <a:bodyPr wrap="square" rtlCol="0">
            <a:spAutoFit/>
          </a:bodyPr>
          <a:lstStyle/>
          <a:p>
            <a:r>
              <a:rPr lang="en-US" b="1" i="0" dirty="0">
                <a:effectLst/>
                <a:latin typeface="__Inter_d65c78"/>
              </a:rPr>
              <a:t>Output</a:t>
            </a:r>
          </a:p>
          <a:p>
            <a:endParaRPr lang="en-US" dirty="0"/>
          </a:p>
        </p:txBody>
      </p:sp>
      <p:sp>
        <p:nvSpPr>
          <p:cNvPr id="17" name="Rectangle 1">
            <a:extLst>
              <a:ext uri="{FF2B5EF4-FFF2-40B4-BE49-F238E27FC236}">
                <a16:creationId xmlns:a16="http://schemas.microsoft.com/office/drawing/2014/main" id="{7F950948-30B4-DFD9-2CA6-C52F4FA6E0F8}"/>
              </a:ext>
            </a:extLst>
          </p:cNvPr>
          <p:cNvSpPr>
            <a:spLocks noChangeArrowheads="1"/>
          </p:cNvSpPr>
          <p:nvPr/>
        </p:nvSpPr>
        <p:spPr bwMode="auto">
          <a:xfrm>
            <a:off x="7872855" y="3526067"/>
            <a:ext cx="413626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374151"/>
                </a:solidFill>
                <a:effectLst/>
                <a:latin typeface="Calibri" panose="020F0502020204030204" pitchFamily="34" charset="0"/>
                <a:ea typeface="Calibri" panose="020F0502020204030204" pitchFamily="34" charset="0"/>
                <a:cs typeface="Calibri" panose="020F0502020204030204" pitchFamily="34" charset="0"/>
              </a:rPr>
              <a:t>In this example, we use a linked list-based implementation of a FIFO queue to manage the customers waiting to be served. The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enqueue</a:t>
            </a:r>
            <a:r>
              <a:rPr kumimoji="0" lang="en-US" altLang="en-US" sz="1600" b="0" i="0" u="none" strike="noStrike" cap="none" normalizeH="0" baseline="0" dirty="0">
                <a:ln>
                  <a:noFill/>
                </a:ln>
                <a:solidFill>
                  <a:srgbClr val="374151"/>
                </a:solidFill>
                <a:effectLst/>
                <a:latin typeface="Calibri" panose="020F0502020204030204" pitchFamily="34" charset="0"/>
                <a:ea typeface="Calibri" panose="020F0502020204030204" pitchFamily="34" charset="0"/>
                <a:cs typeface="Calibri" panose="020F0502020204030204" pitchFamily="34" charset="0"/>
              </a:rPr>
              <a:t> operation adds customers to the rear of the queue, and the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dequeue</a:t>
            </a:r>
            <a:r>
              <a:rPr kumimoji="0" lang="en-US" altLang="en-US" sz="1600" b="0" i="0" u="none" strike="noStrike" cap="none" normalizeH="0" baseline="0" dirty="0">
                <a:ln>
                  <a:noFill/>
                </a:ln>
                <a:solidFill>
                  <a:srgbClr val="374151"/>
                </a:solidFill>
                <a:effectLst/>
                <a:latin typeface="Calibri" panose="020F0502020204030204" pitchFamily="34" charset="0"/>
                <a:ea typeface="Calibri" panose="020F0502020204030204" pitchFamily="34" charset="0"/>
                <a:cs typeface="Calibri" panose="020F0502020204030204" pitchFamily="34" charset="0"/>
              </a:rPr>
              <a:t> operation removes customers from the front of the queue.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374151"/>
                </a:solidFill>
                <a:effectLst/>
                <a:latin typeface="Calibri" panose="020F0502020204030204" pitchFamily="34" charset="0"/>
                <a:ea typeface="Calibri" panose="020F0502020204030204" pitchFamily="34" charset="0"/>
                <a:cs typeface="Calibri" panose="020F0502020204030204" pitchFamily="34" charset="0"/>
              </a:rPr>
              <a:t>The </a:t>
            </a:r>
            <a:r>
              <a:rPr kumimoji="0" lang="en-US" altLang="en-US" sz="16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is_empty</a:t>
            </a:r>
            <a:r>
              <a:rPr kumimoji="0" lang="en-US" altLang="en-US" sz="1600" b="0" i="0" u="none" strike="noStrike" cap="none" normalizeH="0" baseline="0" dirty="0">
                <a:ln>
                  <a:noFill/>
                </a:ln>
                <a:solidFill>
                  <a:srgbClr val="374151"/>
                </a:solidFill>
                <a:effectLst/>
                <a:latin typeface="Calibri" panose="020F0502020204030204" pitchFamily="34" charset="0"/>
                <a:ea typeface="Calibri" panose="020F0502020204030204" pitchFamily="34" charset="0"/>
                <a:cs typeface="Calibri" panose="020F0502020204030204" pitchFamily="34" charset="0"/>
              </a:rPr>
              <a:t> operation checks if the queue is empty.</a:t>
            </a:r>
            <a:r>
              <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0046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434C-98AB-F6DF-156A-180227659649}"/>
              </a:ext>
            </a:extLst>
          </p:cNvPr>
          <p:cNvSpPr>
            <a:spLocks noGrp="1"/>
          </p:cNvSpPr>
          <p:nvPr>
            <p:ph type="title"/>
          </p:nvPr>
        </p:nvSpPr>
        <p:spPr>
          <a:xfrm>
            <a:off x="1451580" y="2067262"/>
            <a:ext cx="9603275" cy="1049235"/>
          </a:xfrm>
        </p:spPr>
        <p:txBody>
          <a:bodyPr>
            <a:noAutofit/>
          </a:bodyPr>
          <a:lstStyle/>
          <a:p>
            <a:r>
              <a:rPr lang="en-US" sz="4000" b="1" u="sng" dirty="0">
                <a:latin typeface="Calibri" panose="020F0502020204030204" pitchFamily="34" charset="0"/>
                <a:ea typeface="Calibri" panose="020F0502020204030204" pitchFamily="34" charset="0"/>
                <a:cs typeface="Calibri" panose="020F0502020204030204" pitchFamily="34" charset="0"/>
              </a:rPr>
              <a:t>Compare the performance of two sorting algorithms.</a:t>
            </a:r>
            <a:br>
              <a:rPr lang="en-US" sz="4000" b="1" u="sng" dirty="0">
                <a:latin typeface="Calibri" panose="020F0502020204030204" pitchFamily="34" charset="0"/>
                <a:ea typeface="Calibri" panose="020F0502020204030204" pitchFamily="34" charset="0"/>
                <a:cs typeface="Calibri" panose="020F0502020204030204" pitchFamily="34" charset="0"/>
              </a:rPr>
            </a:br>
            <a:endParaRPr lang="en-US" sz="4000" b="1" u="sng"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BA715CC-6F67-E6A8-9EAC-41134F44C950}"/>
              </a:ext>
            </a:extLst>
          </p:cNvPr>
          <p:cNvSpPr>
            <a:spLocks noGrp="1"/>
          </p:cNvSpPr>
          <p:nvPr>
            <p:ph idx="1"/>
          </p:nvPr>
        </p:nvSpPr>
        <p:spPr>
          <a:xfrm>
            <a:off x="1451580" y="5068389"/>
            <a:ext cx="3468764" cy="397956"/>
          </a:xfrm>
        </p:spPr>
        <p:txBody>
          <a:bodyPr>
            <a:normAutofit fontScale="85000" lnSpcReduction="20000"/>
          </a:bodyPr>
          <a:lstStyle/>
          <a:p>
            <a:endParaRPr lang="en-US" dirty="0"/>
          </a:p>
        </p:txBody>
      </p:sp>
    </p:spTree>
    <p:extLst>
      <p:ext uri="{BB962C8B-B14F-4D97-AF65-F5344CB8AC3E}">
        <p14:creationId xmlns:p14="http://schemas.microsoft.com/office/powerpoint/2010/main" val="1410596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FC05D-8914-2E83-F1CC-C87939741174}"/>
              </a:ext>
            </a:extLst>
          </p:cNvPr>
          <p:cNvSpPr>
            <a:spLocks noGrp="1"/>
          </p:cNvSpPr>
          <p:nvPr>
            <p:ph type="title"/>
          </p:nvPr>
        </p:nvSpPr>
        <p:spPr/>
        <p:txBody>
          <a:bodyPr>
            <a:no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Introducing the two sorting algorithms you will be comparing</a:t>
            </a:r>
            <a:br>
              <a:rPr lang="en-US" sz="3600" dirty="0">
                <a:latin typeface="Calibri" panose="020F0502020204030204" pitchFamily="34" charset="0"/>
                <a:ea typeface="Calibri" panose="020F0502020204030204" pitchFamily="34" charset="0"/>
                <a:cs typeface="Calibri" panose="020F0502020204030204" pitchFamily="34" charset="0"/>
              </a:rPr>
            </a:br>
            <a:endParaRPr lang="en-US"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233BC59-5075-0454-5287-2BFAD075B054}"/>
              </a:ext>
            </a:extLst>
          </p:cNvPr>
          <p:cNvSpPr>
            <a:spLocks noGrp="1"/>
          </p:cNvSpPr>
          <p:nvPr>
            <p:ph idx="1"/>
          </p:nvPr>
        </p:nvSpPr>
        <p:spPr/>
        <p:txBody>
          <a:bodyPr>
            <a:normAutofit/>
          </a:bodyPr>
          <a:lstStyle/>
          <a:p>
            <a:pPr marL="0" indent="0">
              <a:buNone/>
            </a:pPr>
            <a:r>
              <a:rPr lang="en-US" sz="2400" b="0" i="0" dirty="0">
                <a:solidFill>
                  <a:srgbClr val="374151"/>
                </a:solidFill>
                <a:effectLst/>
                <a:latin typeface="__Inter_d65c78"/>
              </a:rPr>
              <a:t>In this comparison, we will analyze the performance of two popular sorting algorithms: </a:t>
            </a:r>
            <a:r>
              <a:rPr lang="en-US" sz="2400" b="1" i="0" dirty="0">
                <a:solidFill>
                  <a:srgbClr val="374151"/>
                </a:solidFill>
                <a:effectLst/>
                <a:latin typeface="__Inter_d65c78"/>
              </a:rPr>
              <a:t>Bubble Sort</a:t>
            </a:r>
            <a:r>
              <a:rPr lang="en-US" sz="2400" b="0" i="0" dirty="0">
                <a:solidFill>
                  <a:srgbClr val="374151"/>
                </a:solidFill>
                <a:effectLst/>
                <a:latin typeface="__Inter_d65c78"/>
              </a:rPr>
              <a:t> and </a:t>
            </a:r>
            <a:r>
              <a:rPr lang="en-US" sz="2400" b="1" i="0" dirty="0">
                <a:solidFill>
                  <a:srgbClr val="374151"/>
                </a:solidFill>
                <a:effectLst/>
                <a:latin typeface="__Inter_d65c78"/>
              </a:rPr>
              <a:t>Quick Sort</a:t>
            </a:r>
            <a:r>
              <a:rPr lang="en-US" sz="2400" b="0" i="0" dirty="0">
                <a:solidFill>
                  <a:srgbClr val="374151"/>
                </a:solidFill>
                <a:effectLst/>
                <a:latin typeface="__Inter_d65c78"/>
              </a:rPr>
              <a:t>.</a:t>
            </a:r>
          </a:p>
          <a:p>
            <a:pPr algn="l"/>
            <a:r>
              <a:rPr lang="en-US" sz="2400" b="1" i="0" dirty="0">
                <a:solidFill>
                  <a:srgbClr val="374151"/>
                </a:solidFill>
                <a:effectLst/>
                <a:latin typeface="__Inter_d65c78"/>
              </a:rPr>
              <a:t>Bubble Sort</a:t>
            </a:r>
            <a:r>
              <a:rPr lang="en-US" sz="2400" b="0" i="0" dirty="0">
                <a:solidFill>
                  <a:srgbClr val="374151"/>
                </a:solidFill>
                <a:effectLst/>
                <a:latin typeface="__Inter_d65c78"/>
              </a:rPr>
              <a:t> is a simple sorting algorithm that repeatedly steps through the list, compares adjacent elements, and swaps them if they are in the wrong order. The pass through the list is repeated until the list is sorted.</a:t>
            </a:r>
          </a:p>
          <a:p>
            <a:pPr algn="l"/>
            <a:r>
              <a:rPr lang="en-US" sz="2400" b="1" i="0" dirty="0">
                <a:solidFill>
                  <a:srgbClr val="374151"/>
                </a:solidFill>
                <a:effectLst/>
                <a:latin typeface="__Inter_d65c78"/>
              </a:rPr>
              <a:t>Quick Sort</a:t>
            </a:r>
            <a:r>
              <a:rPr lang="en-US" sz="2400" b="0" i="0" dirty="0">
                <a:solidFill>
                  <a:srgbClr val="374151"/>
                </a:solidFill>
                <a:effectLst/>
                <a:latin typeface="__Inter_d65c78"/>
              </a:rPr>
              <a:t> is a divide-and-conquer algorithm that selects a pivot element, partitions the list around the pivot, and recursively sorts the </a:t>
            </a:r>
            <a:r>
              <a:rPr lang="en-US" sz="2400" b="0" i="0" dirty="0" err="1">
                <a:solidFill>
                  <a:srgbClr val="374151"/>
                </a:solidFill>
                <a:effectLst/>
                <a:latin typeface="__Inter_d65c78"/>
              </a:rPr>
              <a:t>sublists</a:t>
            </a:r>
            <a:r>
              <a:rPr lang="en-US" sz="2400" b="0" i="0" dirty="0">
                <a:solidFill>
                  <a:srgbClr val="374151"/>
                </a:solidFill>
                <a:effectLst/>
                <a:latin typeface="__Inter_d65c78"/>
              </a:rPr>
              <a:t>.</a:t>
            </a:r>
          </a:p>
          <a:p>
            <a:endParaRPr lang="en-US" dirty="0"/>
          </a:p>
        </p:txBody>
      </p:sp>
    </p:spTree>
    <p:extLst>
      <p:ext uri="{BB962C8B-B14F-4D97-AF65-F5344CB8AC3E}">
        <p14:creationId xmlns:p14="http://schemas.microsoft.com/office/powerpoint/2010/main" val="530632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7CF6-7F7D-EADD-0D6E-0969F70737EC}"/>
              </a:ext>
            </a:extLst>
          </p:cNvPr>
          <p:cNvSpPr>
            <a:spLocks noGrp="1"/>
          </p:cNvSpPr>
          <p:nvPr>
            <p:ph type="title"/>
          </p:nvPr>
        </p:nvSpPr>
        <p:spPr/>
        <p:txBody>
          <a:bodyPr>
            <a:no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Time Complexity Analysis</a:t>
            </a:r>
            <a:br>
              <a:rPr lang="en-US" sz="4400" dirty="0">
                <a:latin typeface="Calibri" panose="020F0502020204030204" pitchFamily="34" charset="0"/>
                <a:ea typeface="Calibri" panose="020F0502020204030204" pitchFamily="34" charset="0"/>
                <a:cs typeface="Calibri" panose="020F0502020204030204" pitchFamily="34" charset="0"/>
              </a:rPr>
            </a:br>
            <a:endParaRPr lang="en-US"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B15AE71-9ABD-3B66-A670-0800E6451EFA}"/>
              </a:ext>
            </a:extLst>
          </p:cNvPr>
          <p:cNvSpPr>
            <a:spLocks noGrp="1"/>
          </p:cNvSpPr>
          <p:nvPr>
            <p:ph idx="1"/>
          </p:nvPr>
        </p:nvSpPr>
        <p:spPr>
          <a:xfrm>
            <a:off x="1233864" y="2015732"/>
            <a:ext cx="4644421" cy="3450613"/>
          </a:xfrm>
        </p:spPr>
        <p:txBody>
          <a:bodyPr>
            <a:normAutofit/>
          </a:bodyPr>
          <a:lstStyle/>
          <a:p>
            <a:pPr marL="0" indent="0" algn="ctr">
              <a:buNone/>
            </a:pPr>
            <a:r>
              <a:rPr lang="en-US" sz="2200" b="1" i="0" dirty="0">
                <a:solidFill>
                  <a:srgbClr val="374151"/>
                </a:solidFill>
                <a:effectLst/>
                <a:latin typeface="__Inter_d65c78"/>
              </a:rPr>
              <a:t>Bubble Sort</a:t>
            </a:r>
            <a:r>
              <a:rPr lang="en-US" sz="2200" b="0" i="0" dirty="0">
                <a:solidFill>
                  <a:srgbClr val="374151"/>
                </a:solidFill>
                <a:effectLst/>
                <a:latin typeface="__Inter_d65c78"/>
              </a:rPr>
              <a:t>:</a:t>
            </a:r>
          </a:p>
          <a:p>
            <a:pPr>
              <a:buFont typeface="Arial" panose="020B0604020202020204" pitchFamily="34" charset="0"/>
              <a:buChar char="•"/>
            </a:pPr>
            <a:r>
              <a:rPr lang="en-US" sz="2200" b="0" i="0" dirty="0">
                <a:solidFill>
                  <a:srgbClr val="374151"/>
                </a:solidFill>
                <a:effectLst/>
                <a:latin typeface="__Inter_d65c78"/>
              </a:rPr>
              <a:t>Best-case time complexity: O(n) (when the list is already sorted)</a:t>
            </a:r>
          </a:p>
          <a:p>
            <a:pPr>
              <a:buFont typeface="Arial" panose="020B0604020202020204" pitchFamily="34" charset="0"/>
              <a:buChar char="•"/>
            </a:pPr>
            <a:r>
              <a:rPr lang="en-US" sz="2200" b="0" i="0" dirty="0">
                <a:solidFill>
                  <a:srgbClr val="374151"/>
                </a:solidFill>
                <a:effectLst/>
                <a:latin typeface="__Inter_d65c78"/>
              </a:rPr>
              <a:t>Average-case time complexity: O(n^2)</a:t>
            </a:r>
          </a:p>
          <a:p>
            <a:pPr>
              <a:buFont typeface="Arial" panose="020B0604020202020204" pitchFamily="34" charset="0"/>
              <a:buChar char="•"/>
            </a:pPr>
            <a:r>
              <a:rPr lang="en-US" sz="2200" b="0" i="0" dirty="0">
                <a:solidFill>
                  <a:srgbClr val="374151"/>
                </a:solidFill>
                <a:effectLst/>
                <a:latin typeface="__Inter_d65c78"/>
              </a:rPr>
              <a:t>Worst-case time complexity: O(n^2) (when the list is reverse sorted)</a:t>
            </a:r>
          </a:p>
          <a:p>
            <a:endParaRPr lang="en-US" dirty="0"/>
          </a:p>
        </p:txBody>
      </p:sp>
      <p:sp>
        <p:nvSpPr>
          <p:cNvPr id="4" name="TextBox 3">
            <a:extLst>
              <a:ext uri="{FF2B5EF4-FFF2-40B4-BE49-F238E27FC236}">
                <a16:creationId xmlns:a16="http://schemas.microsoft.com/office/drawing/2014/main" id="{E68887AC-7927-7883-FBF8-5DC2D7F41B30}"/>
              </a:ext>
            </a:extLst>
          </p:cNvPr>
          <p:cNvSpPr txBox="1"/>
          <p:nvPr/>
        </p:nvSpPr>
        <p:spPr>
          <a:xfrm>
            <a:off x="6044672" y="2015732"/>
            <a:ext cx="5010182" cy="3693319"/>
          </a:xfrm>
          <a:prstGeom prst="rect">
            <a:avLst/>
          </a:prstGeom>
          <a:noFill/>
        </p:spPr>
        <p:txBody>
          <a:bodyPr wrap="square" rtlCol="0">
            <a:spAutoFit/>
          </a:bodyPr>
          <a:lstStyle/>
          <a:p>
            <a:pPr marL="0" indent="0" algn="ctr">
              <a:buNone/>
            </a:pPr>
            <a:r>
              <a:rPr lang="en-US" sz="24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Quick Sort</a:t>
            </a:r>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Best-case time complexity: O(n log n) (when the pivot is chosen optimally)</a:t>
            </a:r>
          </a:p>
          <a:p>
            <a:pPr>
              <a:buFont typeface="Arial" panose="020B0604020202020204" pitchFamily="34" charset="0"/>
              <a:buChar char="•"/>
            </a:pPr>
            <a:endPar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Average-case time complexity: O(n log n)</a:t>
            </a:r>
          </a:p>
          <a:p>
            <a:pPr>
              <a:buFont typeface="Arial" panose="020B0604020202020204" pitchFamily="34" charset="0"/>
              <a:buChar char="•"/>
            </a:pPr>
            <a:endPar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Worst-case time complexity: O(n^2) (when the pivot is chosen poorly)</a:t>
            </a:r>
          </a:p>
          <a:p>
            <a:endParaRPr lang="en-US" dirty="0"/>
          </a:p>
        </p:txBody>
      </p:sp>
    </p:spTree>
    <p:extLst>
      <p:ext uri="{BB962C8B-B14F-4D97-AF65-F5344CB8AC3E}">
        <p14:creationId xmlns:p14="http://schemas.microsoft.com/office/powerpoint/2010/main" val="1900439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CB65-2FEC-A841-7560-5A3FE38ACB45}"/>
              </a:ext>
            </a:extLst>
          </p:cNvPr>
          <p:cNvSpPr>
            <a:spLocks noGrp="1"/>
          </p:cNvSpPr>
          <p:nvPr>
            <p:ph type="title"/>
          </p:nvPr>
        </p:nvSpPr>
        <p:spPr/>
        <p:txBody>
          <a:bodyPr>
            <a:no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Space Complexity Analysis</a:t>
            </a:r>
            <a:br>
              <a:rPr lang="en-US" sz="4000" dirty="0">
                <a:latin typeface="Calibri" panose="020F0502020204030204" pitchFamily="34" charset="0"/>
                <a:ea typeface="Calibri" panose="020F0502020204030204" pitchFamily="34" charset="0"/>
                <a:cs typeface="Calibri" panose="020F0502020204030204" pitchFamily="34" charset="0"/>
              </a:rPr>
            </a:b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BD3BCB6-8E1E-8430-440D-44D5515D0DDC}"/>
              </a:ext>
            </a:extLst>
          </p:cNvPr>
          <p:cNvSpPr>
            <a:spLocks noGrp="1"/>
          </p:cNvSpPr>
          <p:nvPr>
            <p:ph idx="1"/>
          </p:nvPr>
        </p:nvSpPr>
        <p:spPr>
          <a:xfrm>
            <a:off x="1451580" y="2015733"/>
            <a:ext cx="9538638" cy="3106986"/>
          </a:xfrm>
        </p:spPr>
        <p:txBody>
          <a:bodyPr/>
          <a:lstStyle/>
          <a:p>
            <a:pPr marL="0" indent="0" algn="l">
              <a:buNone/>
            </a:pPr>
            <a:r>
              <a:rPr lang="en-US" sz="2000" b="1" i="0" dirty="0">
                <a:solidFill>
                  <a:srgbClr val="374151"/>
                </a:solidFill>
                <a:effectLst/>
                <a:latin typeface="__Inter_d65c78"/>
              </a:rPr>
              <a:t>Bubble Sort: Space complexity: O(1) (in-place sorting)</a:t>
            </a:r>
            <a:endParaRPr lang="en-US" sz="2000" b="0" i="0" dirty="0">
              <a:solidFill>
                <a:srgbClr val="374151"/>
              </a:solidFill>
              <a:effectLst/>
              <a:latin typeface="__Inter_d65c78"/>
            </a:endParaRPr>
          </a:p>
          <a:p>
            <a:pPr algn="l">
              <a:buFont typeface="Arial" panose="020B0604020202020204" pitchFamily="34" charset="0"/>
              <a:buChar char="•"/>
            </a:pPr>
            <a:r>
              <a:rPr lang="en-US" sz="2000" b="1" i="0" dirty="0">
                <a:solidFill>
                  <a:srgbClr val="374151"/>
                </a:solidFill>
                <a:effectLst/>
                <a:latin typeface="__Inter_d65c78"/>
              </a:rPr>
              <a:t>O(1)</a:t>
            </a:r>
            <a:r>
              <a:rPr lang="en-US" sz="2000" b="0" i="0" dirty="0">
                <a:solidFill>
                  <a:srgbClr val="374151"/>
                </a:solidFill>
                <a:effectLst/>
                <a:latin typeface="__Inter_d65c78"/>
              </a:rPr>
              <a:t> means that the space complexity is constant, meaning it doesn't change with the size of the input (n).</a:t>
            </a:r>
          </a:p>
          <a:p>
            <a:pPr algn="l">
              <a:buFont typeface="Arial" panose="020B0604020202020204" pitchFamily="34" charset="0"/>
              <a:buChar char="•"/>
            </a:pPr>
            <a:r>
              <a:rPr lang="en-US" sz="2000" b="1" i="0" dirty="0">
                <a:solidFill>
                  <a:srgbClr val="374151"/>
                </a:solidFill>
                <a:effectLst/>
                <a:latin typeface="__Inter_d65c78"/>
              </a:rPr>
              <a:t>In-place sorting</a:t>
            </a:r>
            <a:r>
              <a:rPr lang="en-US" sz="2000" b="0" i="0" dirty="0">
                <a:solidFill>
                  <a:srgbClr val="374151"/>
                </a:solidFill>
                <a:effectLst/>
                <a:latin typeface="__Inter_d65c78"/>
              </a:rPr>
              <a:t> means that Bubble Sort sorts the array without using any additional storage space that scales with the input size. It only uses a fixed amount of extra memory to store temporary swaps, which is independent of the input size.</a:t>
            </a:r>
          </a:p>
        </p:txBody>
      </p:sp>
    </p:spTree>
    <p:extLst>
      <p:ext uri="{BB962C8B-B14F-4D97-AF65-F5344CB8AC3E}">
        <p14:creationId xmlns:p14="http://schemas.microsoft.com/office/powerpoint/2010/main" val="1343629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1FEA-4F23-153C-164B-2C5979CA1839}"/>
              </a:ext>
            </a:extLst>
          </p:cNvPr>
          <p:cNvSpPr>
            <a:spLocks noGrp="1"/>
          </p:cNvSpPr>
          <p:nvPr>
            <p:ph type="title"/>
          </p:nvPr>
        </p:nvSpPr>
        <p:spPr/>
        <p:txBody>
          <a:bodyPr>
            <a:no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Space Complexity Analysis</a:t>
            </a:r>
            <a:br>
              <a:rPr lang="en-US" sz="4000" dirty="0">
                <a:latin typeface="Calibri" panose="020F0502020204030204" pitchFamily="34" charset="0"/>
                <a:ea typeface="Calibri" panose="020F0502020204030204" pitchFamily="34" charset="0"/>
                <a:cs typeface="Calibri" panose="020F0502020204030204" pitchFamily="34" charset="0"/>
              </a:rPr>
            </a:br>
            <a:endParaRPr lang="en-US" sz="4000" dirty="0"/>
          </a:p>
        </p:txBody>
      </p:sp>
      <p:sp>
        <p:nvSpPr>
          <p:cNvPr id="3" name="Content Placeholder 2">
            <a:extLst>
              <a:ext uri="{FF2B5EF4-FFF2-40B4-BE49-F238E27FC236}">
                <a16:creationId xmlns:a16="http://schemas.microsoft.com/office/drawing/2014/main" id="{7B9AD794-2702-4017-C424-6D85A94F5BF6}"/>
              </a:ext>
            </a:extLst>
          </p:cNvPr>
          <p:cNvSpPr>
            <a:spLocks noGrp="1"/>
          </p:cNvSpPr>
          <p:nvPr>
            <p:ph idx="1"/>
          </p:nvPr>
        </p:nvSpPr>
        <p:spPr/>
        <p:txBody>
          <a:bodyPr>
            <a:normAutofit fontScale="92500" lnSpcReduction="20000"/>
          </a:bodyPr>
          <a:lstStyle/>
          <a:p>
            <a:pPr marL="0" indent="0" algn="l">
              <a:buNone/>
            </a:pPr>
            <a:r>
              <a:rPr lang="en-US" b="1" i="0" dirty="0">
                <a:solidFill>
                  <a:srgbClr val="374151"/>
                </a:solidFill>
                <a:effectLst/>
                <a:latin typeface="__Inter_d65c78"/>
              </a:rPr>
              <a:t>Quick Sort: Space complexity: O(log n) (recursive function calls)</a:t>
            </a:r>
            <a:endParaRPr lang="en-US" b="0" i="0" dirty="0">
              <a:solidFill>
                <a:srgbClr val="374151"/>
              </a:solidFill>
              <a:effectLst/>
              <a:latin typeface="__Inter_d65c78"/>
            </a:endParaRPr>
          </a:p>
          <a:p>
            <a:pPr algn="l">
              <a:buFont typeface="Arial" panose="020B0604020202020204" pitchFamily="34" charset="0"/>
              <a:buChar char="•"/>
            </a:pPr>
            <a:r>
              <a:rPr lang="en-US" b="1" i="0" dirty="0">
                <a:solidFill>
                  <a:srgbClr val="374151"/>
                </a:solidFill>
                <a:effectLst/>
                <a:latin typeface="__Inter_d65c78"/>
              </a:rPr>
              <a:t>O(log n)</a:t>
            </a:r>
            <a:r>
              <a:rPr lang="en-US" b="0" i="0" dirty="0">
                <a:solidFill>
                  <a:srgbClr val="374151"/>
                </a:solidFill>
                <a:effectLst/>
                <a:latin typeface="__Inter_d65c78"/>
              </a:rPr>
              <a:t> means that the space complexity grows logarithmically with the size of the input (n).</a:t>
            </a:r>
          </a:p>
          <a:p>
            <a:pPr algn="l">
              <a:buFont typeface="Arial" panose="020B0604020202020204" pitchFamily="34" charset="0"/>
              <a:buChar char="•"/>
            </a:pPr>
            <a:r>
              <a:rPr lang="en-US" b="1" i="0" dirty="0">
                <a:solidFill>
                  <a:srgbClr val="374151"/>
                </a:solidFill>
                <a:effectLst/>
                <a:latin typeface="__Inter_d65c78"/>
              </a:rPr>
              <a:t>Recursive function calls</a:t>
            </a:r>
            <a:r>
              <a:rPr lang="en-US" b="0" i="0" dirty="0">
                <a:solidFill>
                  <a:srgbClr val="374151"/>
                </a:solidFill>
                <a:effectLst/>
                <a:latin typeface="__Inter_d65c78"/>
              </a:rPr>
              <a:t> refers to the fact that Quick Sort uses recursive function calls to sort the subarrays.</a:t>
            </a:r>
          </a:p>
          <a:p>
            <a:pPr marL="0" indent="0" algn="l">
              <a:buNone/>
            </a:pPr>
            <a:r>
              <a:rPr lang="en-US" b="0" i="0" dirty="0">
                <a:solidFill>
                  <a:srgbClr val="374151"/>
                </a:solidFill>
                <a:effectLst/>
                <a:latin typeface="__Inter_d65c78"/>
              </a:rPr>
              <a:t>In Quick Sort, each recursive call creates a new stack frame, which consumes some memory. The maximum depth of the recursion tree is roughly log(n), since each recursive call reduces the size of the subarray by roughly half. Therefore, the total memory used by Quick Sort grows logarithmically with the size of the input array.</a:t>
            </a:r>
          </a:p>
          <a:p>
            <a:endParaRPr lang="en-US" dirty="0"/>
          </a:p>
        </p:txBody>
      </p:sp>
    </p:spTree>
    <p:extLst>
      <p:ext uri="{BB962C8B-B14F-4D97-AF65-F5344CB8AC3E}">
        <p14:creationId xmlns:p14="http://schemas.microsoft.com/office/powerpoint/2010/main" val="1559448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2296-90E0-C9B5-5E7C-46B19CD63601}"/>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Stability</a:t>
            </a:r>
          </a:p>
        </p:txBody>
      </p:sp>
      <p:sp>
        <p:nvSpPr>
          <p:cNvPr id="3" name="Content Placeholder 2">
            <a:extLst>
              <a:ext uri="{FF2B5EF4-FFF2-40B4-BE49-F238E27FC236}">
                <a16:creationId xmlns:a16="http://schemas.microsoft.com/office/drawing/2014/main" id="{1A1CBAFF-C5C6-AFAE-FC0F-5507C4262053}"/>
              </a:ext>
            </a:extLst>
          </p:cNvPr>
          <p:cNvSpPr>
            <a:spLocks noGrp="1"/>
          </p:cNvSpPr>
          <p:nvPr>
            <p:ph idx="1"/>
          </p:nvPr>
        </p:nvSpPr>
        <p:spPr>
          <a:xfrm>
            <a:off x="1451579" y="2015732"/>
            <a:ext cx="9603275" cy="1171605"/>
          </a:xfrm>
        </p:spPr>
        <p:txBody>
          <a:bodyPr/>
          <a:lstStyle/>
          <a:p>
            <a:pPr algn="l"/>
            <a:r>
              <a:rPr lang="en-US" sz="2400" b="1" i="0" dirty="0">
                <a:solidFill>
                  <a:srgbClr val="374151"/>
                </a:solidFill>
                <a:effectLst/>
                <a:latin typeface="__Inter_d65c78"/>
              </a:rPr>
              <a:t>Bubble Sort</a:t>
            </a:r>
            <a:r>
              <a:rPr lang="en-US" sz="2400" b="0" i="0" dirty="0">
                <a:solidFill>
                  <a:srgbClr val="374151"/>
                </a:solidFill>
                <a:effectLst/>
                <a:latin typeface="__Inter_d65c78"/>
              </a:rPr>
              <a:t>: Stable (maintains the relative order of equal elements)</a:t>
            </a:r>
          </a:p>
          <a:p>
            <a:pPr algn="l"/>
            <a:r>
              <a:rPr lang="en-US" sz="2400" b="1" i="0" dirty="0">
                <a:solidFill>
                  <a:srgbClr val="374151"/>
                </a:solidFill>
                <a:effectLst/>
                <a:latin typeface="__Inter_d65c78"/>
              </a:rPr>
              <a:t>Quick Sort</a:t>
            </a:r>
            <a:r>
              <a:rPr lang="en-US" sz="2400" b="0" i="0" dirty="0">
                <a:solidFill>
                  <a:srgbClr val="374151"/>
                </a:solidFill>
                <a:effectLst/>
                <a:latin typeface="__Inter_d65c78"/>
              </a:rPr>
              <a:t>: Not stable (can change the relative order of equal elements)</a:t>
            </a:r>
          </a:p>
          <a:p>
            <a:endParaRPr lang="en-US" dirty="0"/>
          </a:p>
        </p:txBody>
      </p:sp>
    </p:spTree>
    <p:extLst>
      <p:ext uri="{BB962C8B-B14F-4D97-AF65-F5344CB8AC3E}">
        <p14:creationId xmlns:p14="http://schemas.microsoft.com/office/powerpoint/2010/main" val="1116311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EC6EB-4A53-0873-31E3-27B38606C6E1}"/>
              </a:ext>
            </a:extLst>
          </p:cNvPr>
          <p:cNvSpPr>
            <a:spLocks noGrp="1"/>
          </p:cNvSpPr>
          <p:nvPr>
            <p:ph type="title"/>
          </p:nvPr>
        </p:nvSpPr>
        <p:spPr/>
        <p:txBody>
          <a:bodyPr>
            <a:no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Comparison Table</a:t>
            </a:r>
            <a:br>
              <a:rPr lang="en-US" sz="4000" dirty="0">
                <a:latin typeface="Calibri" panose="020F0502020204030204" pitchFamily="34" charset="0"/>
                <a:ea typeface="Calibri" panose="020F0502020204030204" pitchFamily="34" charset="0"/>
                <a:cs typeface="Calibri" panose="020F0502020204030204" pitchFamily="34" charset="0"/>
              </a:rPr>
            </a:b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Content Placeholder 3">
            <a:extLst>
              <a:ext uri="{FF2B5EF4-FFF2-40B4-BE49-F238E27FC236}">
                <a16:creationId xmlns:a16="http://schemas.microsoft.com/office/drawing/2014/main" id="{2ED07717-D7BD-CAF8-FC4C-D8486FB3D1C7}"/>
              </a:ext>
            </a:extLst>
          </p:cNvPr>
          <p:cNvPicPr>
            <a:picLocks noGrp="1" noChangeAspect="1"/>
          </p:cNvPicPr>
          <p:nvPr>
            <p:ph idx="1"/>
          </p:nvPr>
        </p:nvPicPr>
        <p:blipFill>
          <a:blip r:embed="rId2"/>
          <a:stretch>
            <a:fillRect/>
          </a:stretch>
        </p:blipFill>
        <p:spPr>
          <a:xfrm>
            <a:off x="1893190" y="2051565"/>
            <a:ext cx="8405619" cy="2952682"/>
          </a:xfrm>
          <a:prstGeom prst="rect">
            <a:avLst/>
          </a:prstGeom>
        </p:spPr>
      </p:pic>
    </p:spTree>
    <p:extLst>
      <p:ext uri="{BB962C8B-B14F-4D97-AF65-F5344CB8AC3E}">
        <p14:creationId xmlns:p14="http://schemas.microsoft.com/office/powerpoint/2010/main" val="3241362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4F0C-1CC9-51E8-AA32-AEEF5DF6DABC}"/>
              </a:ext>
            </a:extLst>
          </p:cNvPr>
          <p:cNvSpPr>
            <a:spLocks noGrp="1"/>
          </p:cNvSpPr>
          <p:nvPr>
            <p:ph type="title"/>
          </p:nvPr>
        </p:nvSpPr>
        <p:spPr/>
        <p:txBody>
          <a:bodyPr>
            <a:noAutofit/>
          </a:bodyPr>
          <a:lstStyle/>
          <a:p>
            <a:r>
              <a:rPr lang="en-US" sz="3600" b="0" i="0" u="none" strike="noStrike" dirty="0">
                <a:solidFill>
                  <a:srgbClr val="000000"/>
                </a:solidFill>
                <a:effectLst/>
                <a:latin typeface="Verdana" panose="020B0604030504040204" pitchFamily="34" charset="0"/>
              </a:rPr>
              <a:t>Identify the Data Structures</a:t>
            </a:r>
            <a:br>
              <a:rPr lang="en-US" sz="3600" b="0" i="0" u="none" strike="noStrike" dirty="0">
                <a:solidFill>
                  <a:srgbClr val="000000"/>
                </a:solidFill>
                <a:effectLst/>
                <a:latin typeface="Noto Sans Symbols"/>
              </a:rPr>
            </a:br>
            <a:endParaRPr lang="en-US" sz="3600" dirty="0"/>
          </a:p>
        </p:txBody>
      </p:sp>
      <p:sp>
        <p:nvSpPr>
          <p:cNvPr id="3" name="Content Placeholder 2">
            <a:extLst>
              <a:ext uri="{FF2B5EF4-FFF2-40B4-BE49-F238E27FC236}">
                <a16:creationId xmlns:a16="http://schemas.microsoft.com/office/drawing/2014/main" id="{0AFB5098-B8EB-8F51-5D7F-D7298D138EFE}"/>
              </a:ext>
            </a:extLst>
          </p:cNvPr>
          <p:cNvSpPr>
            <a:spLocks noGrp="1"/>
          </p:cNvSpPr>
          <p:nvPr>
            <p:ph idx="1"/>
          </p:nvPr>
        </p:nvSpPr>
        <p:spPr/>
        <p:txBody>
          <a:bodyPr>
            <a:noAutofit/>
          </a:bodyPr>
          <a:lstStyle/>
          <a:p>
            <a:r>
              <a:rPr lang="en-US" sz="2400" dirty="0">
                <a:solidFill>
                  <a:srgbClr val="0070C0"/>
                </a:solidFill>
              </a:rPr>
              <a:t>Student</a:t>
            </a:r>
            <a:r>
              <a:rPr lang="en-US" sz="2400" dirty="0"/>
              <a:t>: Represents a student entity with attributes such as ID, name, point , and grade.</a:t>
            </a:r>
          </a:p>
          <a:p>
            <a:r>
              <a:rPr lang="en-US" sz="2400" dirty="0" err="1">
                <a:solidFill>
                  <a:srgbClr val="0070C0"/>
                </a:solidFill>
              </a:rPr>
              <a:t>StudentManagement</a:t>
            </a:r>
            <a:r>
              <a:rPr lang="en-US" sz="2400" dirty="0"/>
              <a:t>: Manages a collection of Student objects using a stack.</a:t>
            </a:r>
          </a:p>
          <a:p>
            <a:r>
              <a:rPr lang="en-US" sz="2400" dirty="0">
                <a:solidFill>
                  <a:srgbClr val="0070C0"/>
                </a:solidFill>
              </a:rPr>
              <a:t>Node</a:t>
            </a:r>
            <a:r>
              <a:rPr lang="en-US" sz="2400" dirty="0"/>
              <a:t>: Represents an individual element in the linked list for the stack.</a:t>
            </a:r>
          </a:p>
        </p:txBody>
      </p:sp>
    </p:spTree>
    <p:extLst>
      <p:ext uri="{BB962C8B-B14F-4D97-AF65-F5344CB8AC3E}">
        <p14:creationId xmlns:p14="http://schemas.microsoft.com/office/powerpoint/2010/main" val="1846116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08D2-02F8-6515-E9AA-047311DC658F}"/>
              </a:ext>
            </a:extLst>
          </p:cNvPr>
          <p:cNvSpPr>
            <a:spLocks noGrp="1"/>
          </p:cNvSpPr>
          <p:nvPr>
            <p:ph type="title"/>
          </p:nvPr>
        </p:nvSpPr>
        <p:spPr>
          <a:xfrm>
            <a:off x="1332411" y="531225"/>
            <a:ext cx="10859589" cy="1278988"/>
          </a:xfrm>
        </p:spPr>
        <p:txBody>
          <a:bodyPr>
            <a:normAutofit fontScale="90000"/>
          </a:bodyPr>
          <a:lstStyle/>
          <a:p>
            <a:r>
              <a:rPr lang="en-US" dirty="0"/>
              <a:t>Provide a concrete example to demonstrate the differences in performance between the two algorithms</a:t>
            </a:r>
          </a:p>
        </p:txBody>
      </p:sp>
      <p:sp>
        <p:nvSpPr>
          <p:cNvPr id="3" name="Content Placeholder 2">
            <a:extLst>
              <a:ext uri="{FF2B5EF4-FFF2-40B4-BE49-F238E27FC236}">
                <a16:creationId xmlns:a16="http://schemas.microsoft.com/office/drawing/2014/main" id="{C672B20A-8DF5-9CCF-8B92-E2FED12EAEE9}"/>
              </a:ext>
            </a:extLst>
          </p:cNvPr>
          <p:cNvSpPr>
            <a:spLocks noGrp="1"/>
          </p:cNvSpPr>
          <p:nvPr>
            <p:ph idx="1"/>
          </p:nvPr>
        </p:nvSpPr>
        <p:spPr>
          <a:xfrm>
            <a:off x="1332411" y="4046173"/>
            <a:ext cx="10020847" cy="1729809"/>
          </a:xfrm>
        </p:spPr>
        <p:txBody>
          <a:bodyPr>
            <a:normAutofit fontScale="62500" lnSpcReduction="20000"/>
          </a:bodyPr>
          <a:lstStyle/>
          <a:p>
            <a:pPr algn="ctr"/>
            <a:r>
              <a:rPr lang="en-US" b="1" i="0" dirty="0">
                <a:solidFill>
                  <a:srgbClr val="374151"/>
                </a:solidFill>
                <a:effectLst/>
                <a:latin typeface="__Inter_d65c78"/>
              </a:rPr>
              <a:t>Results</a:t>
            </a:r>
            <a:r>
              <a:rPr lang="en-US" b="0" i="0" dirty="0">
                <a:solidFill>
                  <a:srgbClr val="374151"/>
                </a:solidFill>
                <a:effectLst/>
                <a:latin typeface="__Inter_d65c78"/>
              </a:rPr>
              <a:t>:</a:t>
            </a:r>
          </a:p>
          <a:p>
            <a:pPr algn="ctr">
              <a:buFont typeface="Arial" panose="020B0604020202020204" pitchFamily="34" charset="0"/>
              <a:buChar char="•"/>
            </a:pPr>
            <a:r>
              <a:rPr lang="en-US" b="0" i="0" dirty="0">
                <a:solidFill>
                  <a:srgbClr val="374151"/>
                </a:solidFill>
                <a:effectLst/>
                <a:latin typeface="__Inter_d65c78"/>
              </a:rPr>
              <a:t>Bubble Sort: 10.23 seconds</a:t>
            </a:r>
          </a:p>
          <a:p>
            <a:pPr algn="ctr">
              <a:buFont typeface="Arial" panose="020B0604020202020204" pitchFamily="34" charset="0"/>
              <a:buChar char="•"/>
            </a:pPr>
            <a:r>
              <a:rPr lang="en-US" b="0" i="0" dirty="0">
                <a:solidFill>
                  <a:srgbClr val="374151"/>
                </a:solidFill>
                <a:effectLst/>
                <a:latin typeface="__Inter_d65c78"/>
              </a:rPr>
              <a:t>Quick Sort: 0.02 seconds</a:t>
            </a:r>
          </a:p>
          <a:p>
            <a:pPr marL="0" indent="0" algn="l">
              <a:buNone/>
            </a:pPr>
            <a:r>
              <a:rPr lang="en-US" b="0" i="0" dirty="0">
                <a:solidFill>
                  <a:srgbClr val="374151"/>
                </a:solidFill>
                <a:effectLst/>
                <a:latin typeface="__Inter_d65c78"/>
              </a:rPr>
              <a:t>Quick Sort outperforms Bubble Sort significantly, especially for larger datasets. This is due to Quick Sort's more efficient time complexity and its ability to take advantage of the divide-and-conquer approach.</a:t>
            </a:r>
          </a:p>
          <a:p>
            <a:endParaRPr lang="en-US" dirty="0"/>
          </a:p>
        </p:txBody>
      </p:sp>
      <p:pic>
        <p:nvPicPr>
          <p:cNvPr id="4" name="Picture 3">
            <a:extLst>
              <a:ext uri="{FF2B5EF4-FFF2-40B4-BE49-F238E27FC236}">
                <a16:creationId xmlns:a16="http://schemas.microsoft.com/office/drawing/2014/main" id="{8E5C61D3-FE29-6812-AF28-39DF2F012326}"/>
              </a:ext>
            </a:extLst>
          </p:cNvPr>
          <p:cNvPicPr>
            <a:picLocks noChangeAspect="1"/>
          </p:cNvPicPr>
          <p:nvPr/>
        </p:nvPicPr>
        <p:blipFill>
          <a:blip r:embed="rId2"/>
          <a:stretch>
            <a:fillRect/>
          </a:stretch>
        </p:blipFill>
        <p:spPr>
          <a:xfrm>
            <a:off x="1332411" y="2128093"/>
            <a:ext cx="4695825" cy="1600200"/>
          </a:xfrm>
          <a:prstGeom prst="rect">
            <a:avLst/>
          </a:prstGeom>
        </p:spPr>
      </p:pic>
      <p:pic>
        <p:nvPicPr>
          <p:cNvPr id="5" name="Picture 4">
            <a:extLst>
              <a:ext uri="{FF2B5EF4-FFF2-40B4-BE49-F238E27FC236}">
                <a16:creationId xmlns:a16="http://schemas.microsoft.com/office/drawing/2014/main" id="{B2300D5F-3D25-5682-7FE9-D300582A6DD1}"/>
              </a:ext>
            </a:extLst>
          </p:cNvPr>
          <p:cNvPicPr>
            <a:picLocks noChangeAspect="1"/>
          </p:cNvPicPr>
          <p:nvPr/>
        </p:nvPicPr>
        <p:blipFill>
          <a:blip r:embed="rId3"/>
          <a:stretch>
            <a:fillRect/>
          </a:stretch>
        </p:blipFill>
        <p:spPr>
          <a:xfrm>
            <a:off x="6342834" y="2128093"/>
            <a:ext cx="5048250" cy="1600200"/>
          </a:xfrm>
          <a:prstGeom prst="rect">
            <a:avLst/>
          </a:prstGeom>
        </p:spPr>
      </p:pic>
    </p:spTree>
    <p:extLst>
      <p:ext uri="{BB962C8B-B14F-4D97-AF65-F5344CB8AC3E}">
        <p14:creationId xmlns:p14="http://schemas.microsoft.com/office/powerpoint/2010/main" val="1933632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1009-0AF5-A88E-E625-D5D657F2BFC6}"/>
              </a:ext>
            </a:extLst>
          </p:cNvPr>
          <p:cNvSpPr>
            <a:spLocks noGrp="1"/>
          </p:cNvSpPr>
          <p:nvPr>
            <p:ph type="title"/>
          </p:nvPr>
        </p:nvSpPr>
        <p:spPr>
          <a:xfrm>
            <a:off x="1294362" y="1962759"/>
            <a:ext cx="9809067" cy="1929972"/>
          </a:xfrm>
        </p:spPr>
        <p:txBody>
          <a:bodyPr>
            <a:normAutofit/>
          </a:bodyPr>
          <a:lstStyle/>
          <a:p>
            <a:r>
              <a:rPr lang="en-US" sz="3600" b="1" u="sng" dirty="0" err="1">
                <a:latin typeface="Calibri" panose="020F0502020204030204" pitchFamily="34" charset="0"/>
                <a:ea typeface="Calibri" panose="020F0502020204030204" pitchFamily="34" charset="0"/>
                <a:cs typeface="Calibri" panose="020F0502020204030204" pitchFamily="34" charset="0"/>
              </a:rPr>
              <a:t>Analyse</a:t>
            </a:r>
            <a:r>
              <a:rPr lang="en-US" sz="3600" b="1" u="sng" dirty="0">
                <a:latin typeface="Calibri" panose="020F0502020204030204" pitchFamily="34" charset="0"/>
                <a:ea typeface="Calibri" panose="020F0502020204030204" pitchFamily="34" charset="0"/>
                <a:cs typeface="Calibri" panose="020F0502020204030204" pitchFamily="34" charset="0"/>
              </a:rPr>
              <a:t> the operation, using illustrations, of two network shortest path algorithms, providing an example of each.</a:t>
            </a:r>
          </a:p>
        </p:txBody>
      </p:sp>
      <p:sp>
        <p:nvSpPr>
          <p:cNvPr id="3" name="Content Placeholder 2">
            <a:extLst>
              <a:ext uri="{FF2B5EF4-FFF2-40B4-BE49-F238E27FC236}">
                <a16:creationId xmlns:a16="http://schemas.microsoft.com/office/drawing/2014/main" id="{C274DA1F-9478-6AEA-8DD8-568CBA0ADB95}"/>
              </a:ext>
            </a:extLst>
          </p:cNvPr>
          <p:cNvSpPr>
            <a:spLocks noGrp="1"/>
          </p:cNvSpPr>
          <p:nvPr>
            <p:ph idx="1"/>
          </p:nvPr>
        </p:nvSpPr>
        <p:spPr>
          <a:xfrm>
            <a:off x="1451580" y="4789714"/>
            <a:ext cx="3625518" cy="676631"/>
          </a:xfrm>
        </p:spPr>
        <p:txBody>
          <a:bodyPr/>
          <a:lstStyle/>
          <a:p>
            <a:endParaRPr lang="en-US" dirty="0"/>
          </a:p>
        </p:txBody>
      </p:sp>
    </p:spTree>
    <p:extLst>
      <p:ext uri="{BB962C8B-B14F-4D97-AF65-F5344CB8AC3E}">
        <p14:creationId xmlns:p14="http://schemas.microsoft.com/office/powerpoint/2010/main" val="2812818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BE3A-7589-5247-9A2B-6FBC3E5E72D9}"/>
              </a:ext>
            </a:extLst>
          </p:cNvPr>
          <p:cNvSpPr>
            <a:spLocks noGrp="1"/>
          </p:cNvSpPr>
          <p:nvPr>
            <p:ph type="title"/>
          </p:nvPr>
        </p:nvSpPr>
        <p:spPr/>
        <p:txBody>
          <a:bodyPr>
            <a:no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Algorithm 1: Dijkstra's Algorithm</a:t>
            </a:r>
            <a:br>
              <a:rPr lang="en-US" sz="4000" dirty="0">
                <a:latin typeface="Calibri" panose="020F0502020204030204" pitchFamily="34" charset="0"/>
                <a:ea typeface="Calibri" panose="020F0502020204030204" pitchFamily="34" charset="0"/>
                <a:cs typeface="Calibri" panose="020F0502020204030204" pitchFamily="34" charset="0"/>
              </a:rPr>
            </a:b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9414E4D-DA92-C332-0FF6-72DE69840ADF}"/>
              </a:ext>
            </a:extLst>
          </p:cNvPr>
          <p:cNvSpPr>
            <a:spLocks noGrp="1"/>
          </p:cNvSpPr>
          <p:nvPr>
            <p:ph idx="1"/>
          </p:nvPr>
        </p:nvSpPr>
        <p:spPr>
          <a:xfrm>
            <a:off x="763602" y="2015733"/>
            <a:ext cx="6899941" cy="3714508"/>
          </a:xfrm>
        </p:spPr>
        <p:txBody>
          <a:bodyPr>
            <a:normAutofit fontScale="70000" lnSpcReduction="20000"/>
          </a:bodyPr>
          <a:lstStyle/>
          <a:p>
            <a:pPr marL="0" indent="0">
              <a:buNone/>
            </a:pPr>
            <a:r>
              <a:rPr lang="en-US" b="0" i="0" dirty="0">
                <a:solidFill>
                  <a:srgbClr val="374151"/>
                </a:solidFill>
                <a:effectLst/>
                <a:latin typeface="__Inter_d65c78"/>
              </a:rPr>
              <a:t>Dijkstra's Algorithm is a popular shortest path algorithm that finds the minimum-weight path between a single source node and all other nodes in a weighted graph.</a:t>
            </a:r>
          </a:p>
          <a:p>
            <a:pPr algn="l">
              <a:buFont typeface="+mj-lt"/>
              <a:buAutoNum type="arabicPeriod"/>
            </a:pPr>
            <a:r>
              <a:rPr lang="en-US" b="1" i="0" dirty="0">
                <a:solidFill>
                  <a:srgbClr val="374151"/>
                </a:solidFill>
                <a:effectLst/>
                <a:latin typeface="__Inter_d65c78"/>
              </a:rPr>
              <a:t>Start at City A</a:t>
            </a:r>
            <a:r>
              <a:rPr lang="en-US" b="0" i="0" dirty="0">
                <a:solidFill>
                  <a:srgbClr val="374151"/>
                </a:solidFill>
                <a:effectLst/>
                <a:latin typeface="__Inter_d65c78"/>
              </a:rPr>
              <a:t>: You begin your journey at City A.</a:t>
            </a:r>
          </a:p>
          <a:p>
            <a:pPr algn="l">
              <a:buFont typeface="+mj-lt"/>
              <a:buAutoNum type="arabicPeriod"/>
            </a:pPr>
            <a:r>
              <a:rPr lang="en-US" b="1" i="0" dirty="0">
                <a:solidFill>
                  <a:srgbClr val="374151"/>
                </a:solidFill>
                <a:effectLst/>
                <a:latin typeface="__Inter_d65c78"/>
              </a:rPr>
              <a:t>Look at the map</a:t>
            </a:r>
            <a:r>
              <a:rPr lang="en-US" b="0" i="0" dirty="0">
                <a:solidFill>
                  <a:srgbClr val="374151"/>
                </a:solidFill>
                <a:effectLst/>
                <a:latin typeface="__Inter_d65c78"/>
              </a:rPr>
              <a:t>: You look at the map and see the distances to the neighboring cities (B and D).</a:t>
            </a:r>
          </a:p>
          <a:p>
            <a:pPr algn="l">
              <a:buFont typeface="+mj-lt"/>
              <a:buAutoNum type="arabicPeriod"/>
            </a:pPr>
            <a:r>
              <a:rPr lang="en-US" b="1" i="0" dirty="0">
                <a:solidFill>
                  <a:srgbClr val="374151"/>
                </a:solidFill>
                <a:effectLst/>
                <a:latin typeface="__Inter_d65c78"/>
              </a:rPr>
              <a:t>Choose the closest city</a:t>
            </a:r>
            <a:r>
              <a:rPr lang="en-US" b="0" i="0" dirty="0">
                <a:solidFill>
                  <a:srgbClr val="374151"/>
                </a:solidFill>
                <a:effectLst/>
                <a:latin typeface="__Inter_d65c78"/>
              </a:rPr>
              <a:t>: You choose the closest city (B) and move there.</a:t>
            </a:r>
          </a:p>
          <a:p>
            <a:pPr algn="l">
              <a:buFont typeface="+mj-lt"/>
              <a:buAutoNum type="arabicPeriod"/>
            </a:pPr>
            <a:r>
              <a:rPr lang="en-US" b="1" i="0" dirty="0">
                <a:solidFill>
                  <a:srgbClr val="374151"/>
                </a:solidFill>
                <a:effectLst/>
                <a:latin typeface="__Inter_d65c78"/>
              </a:rPr>
              <a:t>Update the map</a:t>
            </a:r>
            <a:r>
              <a:rPr lang="en-US" b="0" i="0" dirty="0">
                <a:solidFill>
                  <a:srgbClr val="374151"/>
                </a:solidFill>
                <a:effectLst/>
                <a:latin typeface="__Inter_d65c78"/>
              </a:rPr>
              <a:t>: You update the map with the new distances from City B to the other cities.</a:t>
            </a:r>
          </a:p>
          <a:p>
            <a:pPr algn="l">
              <a:buFont typeface="+mj-lt"/>
              <a:buAutoNum type="arabicPeriod"/>
            </a:pPr>
            <a:r>
              <a:rPr lang="en-US" b="1" i="0" dirty="0">
                <a:solidFill>
                  <a:srgbClr val="374151"/>
                </a:solidFill>
                <a:effectLst/>
                <a:latin typeface="__Inter_d65c78"/>
              </a:rPr>
              <a:t>Repeat steps 3-4</a:t>
            </a:r>
            <a:r>
              <a:rPr lang="en-US" b="0" i="0" dirty="0">
                <a:solidFill>
                  <a:srgbClr val="374151"/>
                </a:solidFill>
                <a:effectLst/>
                <a:latin typeface="__Inter_d65c78"/>
              </a:rPr>
              <a:t>: You keep repeating steps 3-4 until you reach City C.</a:t>
            </a:r>
          </a:p>
        </p:txBody>
      </p:sp>
      <p:pic>
        <p:nvPicPr>
          <p:cNvPr id="5" name="Picture 4">
            <a:extLst>
              <a:ext uri="{FF2B5EF4-FFF2-40B4-BE49-F238E27FC236}">
                <a16:creationId xmlns:a16="http://schemas.microsoft.com/office/drawing/2014/main" id="{45EA8371-A485-C16F-9125-1EA605E20123}"/>
              </a:ext>
            </a:extLst>
          </p:cNvPr>
          <p:cNvPicPr>
            <a:picLocks noChangeAspect="1"/>
          </p:cNvPicPr>
          <p:nvPr/>
        </p:nvPicPr>
        <p:blipFill>
          <a:blip r:embed="rId2"/>
          <a:stretch>
            <a:fillRect/>
          </a:stretch>
        </p:blipFill>
        <p:spPr>
          <a:xfrm>
            <a:off x="8189488" y="2826511"/>
            <a:ext cx="3460947" cy="1886372"/>
          </a:xfrm>
          <a:prstGeom prst="rect">
            <a:avLst/>
          </a:prstGeom>
        </p:spPr>
      </p:pic>
    </p:spTree>
    <p:extLst>
      <p:ext uri="{BB962C8B-B14F-4D97-AF65-F5344CB8AC3E}">
        <p14:creationId xmlns:p14="http://schemas.microsoft.com/office/powerpoint/2010/main" val="3084163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2317-80E7-FC7D-5324-D5BFC2E67A49}"/>
              </a:ext>
            </a:extLst>
          </p:cNvPr>
          <p:cNvSpPr>
            <a:spLocks noGrp="1"/>
          </p:cNvSpPr>
          <p:nvPr>
            <p:ph type="title"/>
          </p:nvPr>
        </p:nvSpPr>
        <p:spPr/>
        <p:txBody>
          <a:bodyPr>
            <a:noAutofit/>
          </a:bodyPr>
          <a:lstStyle/>
          <a:p>
            <a:r>
              <a:rPr lang="en-US" sz="4000" dirty="0"/>
              <a:t>Algorithm 2: Prim-</a:t>
            </a:r>
            <a:r>
              <a:rPr lang="en-US" sz="4000" dirty="0" err="1"/>
              <a:t>Jarnik</a:t>
            </a:r>
            <a:r>
              <a:rPr lang="en-US" sz="4000" dirty="0"/>
              <a:t> Algorithm</a:t>
            </a:r>
            <a:br>
              <a:rPr lang="en-US" sz="4000" dirty="0"/>
            </a:br>
            <a:endParaRPr lang="en-US" sz="4000" dirty="0"/>
          </a:p>
        </p:txBody>
      </p:sp>
      <p:sp>
        <p:nvSpPr>
          <p:cNvPr id="3" name="Content Placeholder 2">
            <a:extLst>
              <a:ext uri="{FF2B5EF4-FFF2-40B4-BE49-F238E27FC236}">
                <a16:creationId xmlns:a16="http://schemas.microsoft.com/office/drawing/2014/main" id="{AC19C0A9-A553-ED7F-0A69-A03496B157F8}"/>
              </a:ext>
            </a:extLst>
          </p:cNvPr>
          <p:cNvSpPr>
            <a:spLocks noGrp="1"/>
          </p:cNvSpPr>
          <p:nvPr>
            <p:ph idx="1"/>
          </p:nvPr>
        </p:nvSpPr>
        <p:spPr>
          <a:xfrm>
            <a:off x="783771" y="2015732"/>
            <a:ext cx="6418219" cy="3897388"/>
          </a:xfrm>
        </p:spPr>
        <p:txBody>
          <a:bodyPr>
            <a:normAutofit fontScale="70000" lnSpcReduction="20000"/>
          </a:bodyPr>
          <a:lstStyle/>
          <a:p>
            <a:pPr algn="l"/>
            <a:r>
              <a:rPr lang="en-US" b="0" i="0" dirty="0">
                <a:solidFill>
                  <a:srgbClr val="374151"/>
                </a:solidFill>
                <a:effectLst/>
                <a:latin typeface="__Inter_d65c78"/>
              </a:rPr>
              <a:t>The Prim-</a:t>
            </a:r>
            <a:r>
              <a:rPr lang="en-US" b="0" i="0" dirty="0" err="1">
                <a:solidFill>
                  <a:srgbClr val="374151"/>
                </a:solidFill>
                <a:effectLst/>
                <a:latin typeface="__Inter_d65c78"/>
              </a:rPr>
              <a:t>Jarnik</a:t>
            </a:r>
            <a:r>
              <a:rPr lang="en-US" b="0" i="0" dirty="0">
                <a:solidFill>
                  <a:srgbClr val="374151"/>
                </a:solidFill>
                <a:effectLst/>
                <a:latin typeface="__Inter_d65c78"/>
              </a:rPr>
              <a:t> Algorithm is similar to Dijkstra's Algorithm, but it builds a minimum spanning tree (MST) instead of finding the shortest route.</a:t>
            </a:r>
          </a:p>
          <a:p>
            <a:pPr algn="l">
              <a:buFont typeface="+mj-lt"/>
              <a:buAutoNum type="arabicPeriod"/>
            </a:pPr>
            <a:r>
              <a:rPr lang="en-US" b="1" i="0" dirty="0">
                <a:solidFill>
                  <a:srgbClr val="374151"/>
                </a:solidFill>
                <a:effectLst/>
                <a:latin typeface="__Inter_d65c78"/>
              </a:rPr>
              <a:t>Start at City A</a:t>
            </a:r>
            <a:r>
              <a:rPr lang="en-US" b="0" i="0" dirty="0">
                <a:solidFill>
                  <a:srgbClr val="374151"/>
                </a:solidFill>
                <a:effectLst/>
                <a:latin typeface="__Inter_d65c78"/>
              </a:rPr>
              <a:t>: You begin your journey at City A.</a:t>
            </a:r>
          </a:p>
          <a:p>
            <a:pPr algn="l">
              <a:buFont typeface="+mj-lt"/>
              <a:buAutoNum type="arabicPeriod"/>
            </a:pPr>
            <a:r>
              <a:rPr lang="en-US" b="1" i="0" dirty="0">
                <a:solidFill>
                  <a:srgbClr val="374151"/>
                </a:solidFill>
                <a:effectLst/>
                <a:latin typeface="__Inter_d65c78"/>
              </a:rPr>
              <a:t>Look at the map</a:t>
            </a:r>
            <a:r>
              <a:rPr lang="en-US" b="0" i="0" dirty="0">
                <a:solidFill>
                  <a:srgbClr val="374151"/>
                </a:solidFill>
                <a:effectLst/>
                <a:latin typeface="__Inter_d65c78"/>
              </a:rPr>
              <a:t>: You look at the map and see the distances to the neighboring cities (B and D).</a:t>
            </a:r>
          </a:p>
          <a:p>
            <a:pPr algn="l">
              <a:buFont typeface="+mj-lt"/>
              <a:buAutoNum type="arabicPeriod"/>
            </a:pPr>
            <a:r>
              <a:rPr lang="en-US" b="1" i="0" dirty="0">
                <a:solidFill>
                  <a:srgbClr val="374151"/>
                </a:solidFill>
                <a:effectLst/>
                <a:latin typeface="__Inter_d65c78"/>
              </a:rPr>
              <a:t>Choose the closest city</a:t>
            </a:r>
            <a:r>
              <a:rPr lang="en-US" b="0" i="0" dirty="0">
                <a:solidFill>
                  <a:srgbClr val="374151"/>
                </a:solidFill>
                <a:effectLst/>
                <a:latin typeface="__Inter_d65c78"/>
              </a:rPr>
              <a:t>: You choose the closest city (B) and add it to the MST.</a:t>
            </a:r>
          </a:p>
          <a:p>
            <a:pPr algn="l">
              <a:buFont typeface="+mj-lt"/>
              <a:buAutoNum type="arabicPeriod"/>
            </a:pPr>
            <a:r>
              <a:rPr lang="en-US" b="1" i="0" dirty="0">
                <a:solidFill>
                  <a:srgbClr val="374151"/>
                </a:solidFill>
                <a:effectLst/>
                <a:latin typeface="__Inter_d65c78"/>
              </a:rPr>
              <a:t>Update the map</a:t>
            </a:r>
            <a:r>
              <a:rPr lang="en-US" b="0" i="0" dirty="0">
                <a:solidFill>
                  <a:srgbClr val="374151"/>
                </a:solidFill>
                <a:effectLst/>
                <a:latin typeface="__Inter_d65c78"/>
              </a:rPr>
              <a:t>: You update the map with the new distances from City B to the other cities.</a:t>
            </a:r>
          </a:p>
          <a:p>
            <a:pPr algn="l">
              <a:buFont typeface="+mj-lt"/>
              <a:buAutoNum type="arabicPeriod"/>
            </a:pPr>
            <a:r>
              <a:rPr lang="en-US" b="1" i="0" dirty="0">
                <a:solidFill>
                  <a:srgbClr val="374151"/>
                </a:solidFill>
                <a:effectLst/>
                <a:latin typeface="__Inter_d65c78"/>
              </a:rPr>
              <a:t>Repeat steps 3-4</a:t>
            </a:r>
            <a:r>
              <a:rPr lang="en-US" b="0" i="0" dirty="0">
                <a:solidFill>
                  <a:srgbClr val="374151"/>
                </a:solidFill>
                <a:effectLst/>
                <a:latin typeface="__Inter_d65c78"/>
              </a:rPr>
              <a:t>: You keep repeating steps</a:t>
            </a:r>
          </a:p>
          <a:p>
            <a:endParaRPr lang="en-US" dirty="0"/>
          </a:p>
        </p:txBody>
      </p:sp>
      <p:pic>
        <p:nvPicPr>
          <p:cNvPr id="4" name="Picture 3">
            <a:extLst>
              <a:ext uri="{FF2B5EF4-FFF2-40B4-BE49-F238E27FC236}">
                <a16:creationId xmlns:a16="http://schemas.microsoft.com/office/drawing/2014/main" id="{386B2F08-5BAA-59AD-B8B1-A17058CEE72E}"/>
              </a:ext>
            </a:extLst>
          </p:cNvPr>
          <p:cNvPicPr>
            <a:picLocks noChangeAspect="1"/>
          </p:cNvPicPr>
          <p:nvPr/>
        </p:nvPicPr>
        <p:blipFill>
          <a:blip r:embed="rId2"/>
          <a:stretch>
            <a:fillRect/>
          </a:stretch>
        </p:blipFill>
        <p:spPr>
          <a:xfrm>
            <a:off x="7947282" y="2904889"/>
            <a:ext cx="3460947" cy="1886372"/>
          </a:xfrm>
          <a:prstGeom prst="rect">
            <a:avLst/>
          </a:prstGeom>
        </p:spPr>
      </p:pic>
    </p:spTree>
    <p:extLst>
      <p:ext uri="{BB962C8B-B14F-4D97-AF65-F5344CB8AC3E}">
        <p14:creationId xmlns:p14="http://schemas.microsoft.com/office/powerpoint/2010/main" val="702118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B679-A328-A814-DE2A-60AFEAF97E19}"/>
              </a:ext>
            </a:extLst>
          </p:cNvPr>
          <p:cNvSpPr>
            <a:spLocks noGrp="1"/>
          </p:cNvSpPr>
          <p:nvPr>
            <p:ph type="title"/>
          </p:nvPr>
        </p:nvSpPr>
        <p:spPr/>
        <p:txBody>
          <a:bodyPr>
            <a:no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Performance Analysis</a:t>
            </a:r>
            <a:br>
              <a:rPr lang="en-US" sz="4000" dirty="0">
                <a:latin typeface="Calibri" panose="020F0502020204030204" pitchFamily="34" charset="0"/>
                <a:ea typeface="Calibri" panose="020F0502020204030204" pitchFamily="34" charset="0"/>
                <a:cs typeface="Calibri" panose="020F0502020204030204" pitchFamily="34" charset="0"/>
              </a:rPr>
            </a:b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AF44BAA7-F111-3E7A-2377-D9AD784C5B17}"/>
              </a:ext>
            </a:extLst>
          </p:cNvPr>
          <p:cNvPicPr>
            <a:picLocks noGrp="1" noChangeAspect="1"/>
          </p:cNvPicPr>
          <p:nvPr>
            <p:ph idx="1"/>
          </p:nvPr>
        </p:nvPicPr>
        <p:blipFill>
          <a:blip r:embed="rId2"/>
          <a:stretch>
            <a:fillRect/>
          </a:stretch>
        </p:blipFill>
        <p:spPr>
          <a:xfrm>
            <a:off x="7113588" y="2343944"/>
            <a:ext cx="3676650" cy="2895600"/>
          </a:xfrm>
        </p:spPr>
      </p:pic>
      <p:sp>
        <p:nvSpPr>
          <p:cNvPr id="6" name="TextBox 5">
            <a:extLst>
              <a:ext uri="{FF2B5EF4-FFF2-40B4-BE49-F238E27FC236}">
                <a16:creationId xmlns:a16="http://schemas.microsoft.com/office/drawing/2014/main" id="{8F67C164-86B6-5FD3-8CF4-0F7699CA41C0}"/>
              </a:ext>
            </a:extLst>
          </p:cNvPr>
          <p:cNvSpPr txBox="1"/>
          <p:nvPr/>
        </p:nvSpPr>
        <p:spPr>
          <a:xfrm>
            <a:off x="619299" y="2035185"/>
            <a:ext cx="5643154" cy="3970318"/>
          </a:xfrm>
          <a:prstGeom prst="rect">
            <a:avLst/>
          </a:prstGeom>
          <a:noFill/>
        </p:spPr>
        <p:txBody>
          <a:bodyPr wrap="square" rtlCol="0">
            <a:spAutoFit/>
          </a:bodyPr>
          <a:lstStyle/>
          <a:p>
            <a:pPr algn="l"/>
            <a:r>
              <a:rPr lang="en-US" sz="2400" b="1" i="0" dirty="0">
                <a:effectLst/>
                <a:latin typeface="Calibri" panose="020F0502020204030204" pitchFamily="34" charset="0"/>
                <a:ea typeface="Calibri" panose="020F0502020204030204" pitchFamily="34" charset="0"/>
                <a:cs typeface="Calibri" panose="020F0502020204030204" pitchFamily="34" charset="0"/>
              </a:rPr>
              <a:t>Dijkstra's Algorithm</a:t>
            </a:r>
            <a:endPar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Iteration 1:</a:t>
            </a:r>
          </a:p>
          <a:p>
            <a:pPr algn="l">
              <a:buFont typeface="Arial" panose="020B0604020202020204" pitchFamily="34" charset="0"/>
              <a:buChar char="•"/>
            </a:pPr>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Move to City B (distance 3)</a:t>
            </a:r>
          </a:p>
          <a:p>
            <a:pPr algn="l">
              <a:buFont typeface="Arial" panose="020B0604020202020204" pitchFamily="34" charset="0"/>
              <a:buChar char="•"/>
            </a:pPr>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Update distances: C (5), E (5)</a:t>
            </a:r>
          </a:p>
          <a:p>
            <a:pPr algn="l"/>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Iteration 2:</a:t>
            </a:r>
          </a:p>
          <a:p>
            <a:pPr algn="l">
              <a:buFont typeface="Arial" panose="020B0604020202020204" pitchFamily="34" charset="0"/>
              <a:buChar char="•"/>
            </a:pPr>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Move to City C (distance 5)</a:t>
            </a:r>
          </a:p>
          <a:p>
            <a:pPr algn="l">
              <a:buFont typeface="Arial" panose="020B0604020202020204" pitchFamily="34" charset="0"/>
              <a:buChar char="•"/>
            </a:pPr>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Update distances: none</a:t>
            </a:r>
          </a:p>
          <a:p>
            <a:pPr algn="l"/>
            <a:r>
              <a:rPr lang="en-US"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shortest route from City A to City C is A -&gt; B -&gt; C with a total distance of 5.</a:t>
            </a:r>
          </a:p>
          <a:p>
            <a:br>
              <a:rPr lang="en-US" dirty="0"/>
            </a:br>
            <a:endParaRPr lang="en-US" dirty="0"/>
          </a:p>
        </p:txBody>
      </p:sp>
    </p:spTree>
    <p:extLst>
      <p:ext uri="{BB962C8B-B14F-4D97-AF65-F5344CB8AC3E}">
        <p14:creationId xmlns:p14="http://schemas.microsoft.com/office/powerpoint/2010/main" val="2526721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D5E9-B6AC-CFE0-BD24-E554C8F21B86}"/>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Performance Analysis</a:t>
            </a:r>
            <a:br>
              <a:rPr lang="en-US" sz="3200" dirty="0">
                <a:latin typeface="Calibri" panose="020F0502020204030204" pitchFamily="34" charset="0"/>
                <a:ea typeface="Calibri" panose="020F0502020204030204" pitchFamily="34" charset="0"/>
                <a:cs typeface="Calibri" panose="020F0502020204030204" pitchFamily="34" charset="0"/>
              </a:rPr>
            </a:br>
            <a:endParaRPr lang="en-US" dirty="0"/>
          </a:p>
        </p:txBody>
      </p:sp>
      <p:pic>
        <p:nvPicPr>
          <p:cNvPr id="5" name="Content Placeholder 4">
            <a:extLst>
              <a:ext uri="{FF2B5EF4-FFF2-40B4-BE49-F238E27FC236}">
                <a16:creationId xmlns:a16="http://schemas.microsoft.com/office/drawing/2014/main" id="{DFBDCA3C-B715-D3B9-24B2-DC7FD736835F}"/>
              </a:ext>
            </a:extLst>
          </p:cNvPr>
          <p:cNvPicPr>
            <a:picLocks noGrp="1" noChangeAspect="1"/>
          </p:cNvPicPr>
          <p:nvPr>
            <p:ph idx="1"/>
          </p:nvPr>
        </p:nvPicPr>
        <p:blipFill>
          <a:blip r:embed="rId2"/>
          <a:stretch>
            <a:fillRect/>
          </a:stretch>
        </p:blipFill>
        <p:spPr>
          <a:xfrm>
            <a:off x="5900881" y="2519723"/>
            <a:ext cx="5686425" cy="2419350"/>
          </a:xfrm>
        </p:spPr>
      </p:pic>
      <p:sp>
        <p:nvSpPr>
          <p:cNvPr id="6" name="TextBox 5">
            <a:extLst>
              <a:ext uri="{FF2B5EF4-FFF2-40B4-BE49-F238E27FC236}">
                <a16:creationId xmlns:a16="http://schemas.microsoft.com/office/drawing/2014/main" id="{4EBCE9E6-A082-A5E7-AE02-0A8F1152CAD0}"/>
              </a:ext>
            </a:extLst>
          </p:cNvPr>
          <p:cNvSpPr txBox="1"/>
          <p:nvPr/>
        </p:nvSpPr>
        <p:spPr>
          <a:xfrm>
            <a:off x="849630" y="2325188"/>
            <a:ext cx="4911635" cy="3416320"/>
          </a:xfrm>
          <a:prstGeom prst="rect">
            <a:avLst/>
          </a:prstGeom>
          <a:noFill/>
        </p:spPr>
        <p:txBody>
          <a:bodyPr wrap="square" rtlCol="0">
            <a:spAutoFit/>
          </a:bodyPr>
          <a:lstStyle/>
          <a:p>
            <a:pPr algn="l">
              <a:buFont typeface="Arial" panose="020B0604020202020204" pitchFamily="34" charset="0"/>
              <a:buChar char="•"/>
            </a:pPr>
            <a:r>
              <a:rPr lang="en-US" b="1" i="0" dirty="0">
                <a:solidFill>
                  <a:srgbClr val="374151"/>
                </a:solidFill>
                <a:effectLst/>
                <a:latin typeface="__Inter_d65c78"/>
              </a:rPr>
              <a:t>Iteration</a:t>
            </a:r>
            <a:r>
              <a:rPr lang="en-US" b="0" i="0" dirty="0">
                <a:solidFill>
                  <a:srgbClr val="374151"/>
                </a:solidFill>
                <a:effectLst/>
                <a:latin typeface="__Inter_d65c78"/>
              </a:rPr>
              <a:t>: The step number in the algorithm.</a:t>
            </a:r>
          </a:p>
          <a:p>
            <a:pPr algn="l">
              <a:buFont typeface="Arial" panose="020B0604020202020204" pitchFamily="34" charset="0"/>
              <a:buChar char="•"/>
            </a:pPr>
            <a:r>
              <a:rPr lang="en-US" b="1" i="0" dirty="0">
                <a:solidFill>
                  <a:srgbClr val="374151"/>
                </a:solidFill>
                <a:effectLst/>
                <a:latin typeface="__Inter_d65c78"/>
              </a:rPr>
              <a:t>Node</a:t>
            </a:r>
            <a:r>
              <a:rPr lang="en-US" b="0" i="0" dirty="0">
                <a:solidFill>
                  <a:srgbClr val="374151"/>
                </a:solidFill>
                <a:effectLst/>
                <a:latin typeface="__Inter_d65c78"/>
              </a:rPr>
              <a:t>: The node being added to the MST.</a:t>
            </a:r>
          </a:p>
          <a:p>
            <a:pPr algn="l">
              <a:buFont typeface="Arial" panose="020B0604020202020204" pitchFamily="34" charset="0"/>
              <a:buChar char="•"/>
            </a:pPr>
            <a:r>
              <a:rPr lang="en-US" b="1" i="0" dirty="0">
                <a:solidFill>
                  <a:srgbClr val="374151"/>
                </a:solidFill>
                <a:effectLst/>
                <a:latin typeface="__Inter_d65c78"/>
              </a:rPr>
              <a:t>Distance</a:t>
            </a:r>
            <a:r>
              <a:rPr lang="en-US" b="0" i="0" dirty="0">
                <a:solidFill>
                  <a:srgbClr val="374151"/>
                </a:solidFill>
                <a:effectLst/>
                <a:latin typeface="__Inter_d65c78"/>
              </a:rPr>
              <a:t>: The minimum distance from the node to the MST.</a:t>
            </a:r>
          </a:p>
          <a:p>
            <a:pPr algn="l">
              <a:buFont typeface="Arial" panose="020B0604020202020204" pitchFamily="34" charset="0"/>
              <a:buChar char="•"/>
            </a:pPr>
            <a:r>
              <a:rPr lang="en-US" b="1" i="0" dirty="0">
                <a:solidFill>
                  <a:srgbClr val="374151"/>
                </a:solidFill>
                <a:effectLst/>
                <a:latin typeface="__Inter_d65c78"/>
              </a:rPr>
              <a:t>MST</a:t>
            </a:r>
            <a:r>
              <a:rPr lang="en-US" b="0" i="0" dirty="0">
                <a:solidFill>
                  <a:srgbClr val="374151"/>
                </a:solidFill>
                <a:effectLst/>
                <a:latin typeface="__Inter_d65c78"/>
              </a:rPr>
              <a:t>: The current minimum spanning tree.</a:t>
            </a:r>
          </a:p>
          <a:p>
            <a:pPr algn="l">
              <a:buFont typeface="Arial" panose="020B0604020202020204" pitchFamily="34" charset="0"/>
              <a:buChar char="•"/>
            </a:pPr>
            <a:endParaRPr lang="en-US" b="0" i="0" dirty="0">
              <a:solidFill>
                <a:srgbClr val="374151"/>
              </a:solidFill>
              <a:effectLst/>
              <a:latin typeface="__Inter_d65c78"/>
            </a:endParaRPr>
          </a:p>
          <a:p>
            <a:pPr algn="l"/>
            <a:r>
              <a:rPr lang="en-US" b="0" i="0" dirty="0">
                <a:solidFill>
                  <a:srgbClr val="374151"/>
                </a:solidFill>
                <a:effectLst/>
                <a:latin typeface="__Inter_d65c78"/>
              </a:rPr>
              <a:t>The algorithm starts with an empty MST and adds nodes one by one, choosing the node with the minimum distance to the current MST. The final MST represents the shortest path from City A to City C.</a:t>
            </a:r>
          </a:p>
          <a:p>
            <a:endParaRPr lang="en-US" dirty="0"/>
          </a:p>
        </p:txBody>
      </p:sp>
    </p:spTree>
    <p:extLst>
      <p:ext uri="{BB962C8B-B14F-4D97-AF65-F5344CB8AC3E}">
        <p14:creationId xmlns:p14="http://schemas.microsoft.com/office/powerpoint/2010/main" val="2837903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BE98-B491-5979-A212-4864A33B0CE8}"/>
              </a:ext>
            </a:extLst>
          </p:cNvPr>
          <p:cNvSpPr>
            <a:spLocks noGrp="1"/>
          </p:cNvSpPr>
          <p:nvPr>
            <p:ph type="title"/>
          </p:nvPr>
        </p:nvSpPr>
        <p:spPr/>
        <p:txBody>
          <a:bodyPr>
            <a:noAutofit/>
          </a:bodyPr>
          <a:lstStyle/>
          <a:p>
            <a:r>
              <a:rPr lang="en-US" sz="4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Key Takeaways:</a:t>
            </a:r>
            <a:br>
              <a:rPr lang="en-US" sz="4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br>
            <a:br>
              <a:rPr lang="en-US" sz="4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b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BA1473F-4FBF-933D-6712-66C49A637A68}"/>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374151"/>
                </a:solidFill>
                <a:effectLst/>
                <a:latin typeface="__Inter_d65c78"/>
              </a:rPr>
              <a:t>Dijkstra's Algorithm is generally faster for finding the shortest path between two nodes, especially when the graph is sparse (few edges).</a:t>
            </a:r>
          </a:p>
          <a:p>
            <a:pPr algn="l">
              <a:buFont typeface="Arial" panose="020B0604020202020204" pitchFamily="34" charset="0"/>
              <a:buChar char="•"/>
            </a:pPr>
            <a:r>
              <a:rPr lang="en-US" sz="2400" b="0" i="0" dirty="0">
                <a:solidFill>
                  <a:srgbClr val="374151"/>
                </a:solidFill>
                <a:effectLst/>
                <a:latin typeface="__Inter_d65c78"/>
              </a:rPr>
              <a:t>Prim-</a:t>
            </a:r>
            <a:r>
              <a:rPr lang="en-US" sz="2400" b="0" i="0" dirty="0" err="1">
                <a:solidFill>
                  <a:srgbClr val="374151"/>
                </a:solidFill>
                <a:effectLst/>
                <a:latin typeface="__Inter_d65c78"/>
              </a:rPr>
              <a:t>Jarnik</a:t>
            </a:r>
            <a:r>
              <a:rPr lang="en-US" sz="2400" b="0" i="0" dirty="0">
                <a:solidFill>
                  <a:srgbClr val="374151"/>
                </a:solidFill>
                <a:effectLst/>
                <a:latin typeface="__Inter_d65c78"/>
              </a:rPr>
              <a:t> Algorithm is more efficient for building a minimum spanning tree (MST), especially when the graph is dense (many edges).</a:t>
            </a:r>
          </a:p>
          <a:p>
            <a:pPr algn="l">
              <a:buFont typeface="Arial" panose="020B0604020202020204" pitchFamily="34" charset="0"/>
              <a:buChar char="•"/>
            </a:pPr>
            <a:r>
              <a:rPr lang="en-US" sz="2400" b="0" i="0" dirty="0">
                <a:solidFill>
                  <a:srgbClr val="374151"/>
                </a:solidFill>
                <a:effectLst/>
                <a:latin typeface="__Inter_d65c78"/>
              </a:rPr>
              <a:t>Both algorithms have similar space complexity, but Dijkstra's Algorithm may require more memory for large graphs.</a:t>
            </a:r>
          </a:p>
          <a:p>
            <a:endParaRPr lang="en-US" dirty="0"/>
          </a:p>
        </p:txBody>
      </p:sp>
    </p:spTree>
    <p:extLst>
      <p:ext uri="{BB962C8B-B14F-4D97-AF65-F5344CB8AC3E}">
        <p14:creationId xmlns:p14="http://schemas.microsoft.com/office/powerpoint/2010/main" val="2491448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282E-6822-07E6-C56B-9961FB3C26DA}"/>
              </a:ext>
            </a:extLst>
          </p:cNvPr>
          <p:cNvSpPr>
            <a:spLocks noGrp="1"/>
          </p:cNvSpPr>
          <p:nvPr>
            <p:ph type="title"/>
          </p:nvPr>
        </p:nvSpPr>
        <p:spPr/>
        <p:txBody>
          <a:bodyPr>
            <a:normAutofit/>
          </a:bodyPr>
          <a:lstStyle/>
          <a:p>
            <a:r>
              <a:rPr lang="en-US" sz="4000" dirty="0" err="1"/>
              <a:t>cONCLUSION</a:t>
            </a:r>
            <a:endParaRPr lang="en-US" sz="4000" dirty="0"/>
          </a:p>
        </p:txBody>
      </p:sp>
      <p:sp>
        <p:nvSpPr>
          <p:cNvPr id="3" name="Content Placeholder 2">
            <a:extLst>
              <a:ext uri="{FF2B5EF4-FFF2-40B4-BE49-F238E27FC236}">
                <a16:creationId xmlns:a16="http://schemas.microsoft.com/office/drawing/2014/main" id="{777C27FE-E1BA-D1F5-5189-ABA45AC4B9B4}"/>
              </a:ext>
            </a:extLst>
          </p:cNvPr>
          <p:cNvSpPr>
            <a:spLocks noGrp="1"/>
          </p:cNvSpPr>
          <p:nvPr>
            <p:ph idx="1"/>
          </p:nvPr>
        </p:nvSpPr>
        <p:spPr/>
        <p:txBody>
          <a:bodyPr>
            <a:normAutofit fontScale="77500" lnSpcReduction="20000"/>
          </a:bodyPr>
          <a:lstStyle/>
          <a:p>
            <a:pPr marL="0" indent="0" algn="l">
              <a:buNone/>
            </a:pPr>
            <a:r>
              <a:rPr lang="en-US" sz="2400" b="0" i="0" dirty="0">
                <a:solidFill>
                  <a:srgbClr val="374151"/>
                </a:solidFill>
                <a:effectLst/>
                <a:latin typeface="__Inter_d65c78"/>
              </a:rPr>
              <a:t>In this comprehensive study, we have explored the fundamental concepts of data structures and algorithms, delving into the design and implementation of various data structures, including stacks, queues, and graphs. We have also examined the importance of algorithm analysis, discussing time and space complexity, and comparing the performance of different algorithms.</a:t>
            </a:r>
          </a:p>
          <a:p>
            <a:pPr marL="0" indent="0" algn="l">
              <a:buNone/>
            </a:pPr>
            <a:r>
              <a:rPr lang="en-US" sz="2400" b="0" i="0" dirty="0">
                <a:solidFill>
                  <a:srgbClr val="374151"/>
                </a:solidFill>
                <a:effectLst/>
                <a:latin typeface="__Inter_d65c78"/>
              </a:rPr>
              <a:t>Through a series of examples and illustrations, we have demonstrated the practical applications of data structures and algorithms in real-world scenarios, such as student management systems, memory stacks, and network shortest path problems.</a:t>
            </a:r>
          </a:p>
          <a:p>
            <a:pPr marL="0" indent="0" algn="l">
              <a:buNone/>
            </a:pPr>
            <a:r>
              <a:rPr lang="en-US" sz="2400" b="0" i="0" dirty="0">
                <a:solidFill>
                  <a:srgbClr val="374151"/>
                </a:solidFill>
                <a:effectLst/>
                <a:latin typeface="__Inter_d65c78"/>
              </a:rPr>
              <a:t>Our analysis has highlighted the trade-offs between different algorithms, including Bubble Sort and Quick Sort, Dijkstra's Algorithm and Prim-</a:t>
            </a:r>
            <a:r>
              <a:rPr lang="en-US" sz="2400" b="0" i="0" dirty="0" err="1">
                <a:solidFill>
                  <a:srgbClr val="374151"/>
                </a:solidFill>
                <a:effectLst/>
                <a:latin typeface="__Inter_d65c78"/>
              </a:rPr>
              <a:t>Jarnik</a:t>
            </a:r>
            <a:r>
              <a:rPr lang="en-US" sz="2400" b="0" i="0" dirty="0">
                <a:solidFill>
                  <a:srgbClr val="374151"/>
                </a:solidFill>
                <a:effectLst/>
                <a:latin typeface="__Inter_d65c78"/>
              </a:rPr>
              <a:t> Algorithm, and has provided insights into their strengths and limitations.</a:t>
            </a:r>
          </a:p>
          <a:p>
            <a:endParaRPr lang="en-US" dirty="0"/>
          </a:p>
        </p:txBody>
      </p:sp>
    </p:spTree>
    <p:extLst>
      <p:ext uri="{BB962C8B-B14F-4D97-AF65-F5344CB8AC3E}">
        <p14:creationId xmlns:p14="http://schemas.microsoft.com/office/powerpoint/2010/main" val="2427396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1D1A-5E85-6192-6F89-1D19105BE963}"/>
              </a:ext>
            </a:extLst>
          </p:cNvPr>
          <p:cNvSpPr>
            <a:spLocks noGrp="1"/>
          </p:cNvSpPr>
          <p:nvPr>
            <p:ph type="title"/>
          </p:nvPr>
        </p:nvSpPr>
        <p:spPr>
          <a:xfrm>
            <a:off x="1451579" y="2904382"/>
            <a:ext cx="9695392" cy="1049235"/>
          </a:xfrm>
        </p:spPr>
        <p:txBody>
          <a:bodyPr>
            <a:normAutofit/>
          </a:bodyPr>
          <a:lstStyle/>
          <a:p>
            <a:r>
              <a:rPr lang="en-US" sz="6000" dirty="0"/>
              <a:t>Thanks for attention</a:t>
            </a:r>
          </a:p>
        </p:txBody>
      </p:sp>
      <p:sp>
        <p:nvSpPr>
          <p:cNvPr id="3" name="Content Placeholder 2">
            <a:extLst>
              <a:ext uri="{FF2B5EF4-FFF2-40B4-BE49-F238E27FC236}">
                <a16:creationId xmlns:a16="http://schemas.microsoft.com/office/drawing/2014/main" id="{F8733063-B9CD-9CF1-43F6-EA5A65CF19FA}"/>
              </a:ext>
            </a:extLst>
          </p:cNvPr>
          <p:cNvSpPr>
            <a:spLocks noGrp="1"/>
          </p:cNvSpPr>
          <p:nvPr>
            <p:ph idx="1"/>
          </p:nvPr>
        </p:nvSpPr>
        <p:spPr>
          <a:xfrm flipV="1">
            <a:off x="1451579" y="5466345"/>
            <a:ext cx="3973861" cy="229061"/>
          </a:xfrm>
        </p:spPr>
        <p:txBody>
          <a:bodyPr>
            <a:normAutofit fontScale="32500" lnSpcReduction="20000"/>
          </a:bodyPr>
          <a:lstStyle/>
          <a:p>
            <a:endParaRPr lang="en-US" dirty="0"/>
          </a:p>
        </p:txBody>
      </p:sp>
    </p:spTree>
    <p:extLst>
      <p:ext uri="{BB962C8B-B14F-4D97-AF65-F5344CB8AC3E}">
        <p14:creationId xmlns:p14="http://schemas.microsoft.com/office/powerpoint/2010/main" val="171937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8F72-8590-3F55-D498-92C416D07D4F}"/>
              </a:ext>
            </a:extLst>
          </p:cNvPr>
          <p:cNvSpPr>
            <a:spLocks noGrp="1"/>
          </p:cNvSpPr>
          <p:nvPr>
            <p:ph type="title"/>
          </p:nvPr>
        </p:nvSpPr>
        <p:spPr/>
        <p:txBody>
          <a:bodyPr>
            <a:normAutofit/>
          </a:bodyPr>
          <a:lstStyle/>
          <a:p>
            <a:r>
              <a:rPr lang="en-US" sz="3600" b="0" i="0" u="none" strike="noStrike" dirty="0">
                <a:solidFill>
                  <a:srgbClr val="000000"/>
                </a:solidFill>
                <a:effectLst/>
                <a:latin typeface="Verdana" panose="020B0604030504040204" pitchFamily="34" charset="0"/>
              </a:rPr>
              <a:t>Define the Operations</a:t>
            </a:r>
            <a:endParaRPr lang="en-US" sz="3600" dirty="0"/>
          </a:p>
        </p:txBody>
      </p:sp>
      <p:sp>
        <p:nvSpPr>
          <p:cNvPr id="3" name="Content Placeholder 2">
            <a:extLst>
              <a:ext uri="{FF2B5EF4-FFF2-40B4-BE49-F238E27FC236}">
                <a16:creationId xmlns:a16="http://schemas.microsoft.com/office/drawing/2014/main" id="{25C09665-9D7B-BF7C-EC7F-829B52087769}"/>
              </a:ext>
            </a:extLst>
          </p:cNvPr>
          <p:cNvSpPr>
            <a:spLocks noGrp="1"/>
          </p:cNvSpPr>
          <p:nvPr>
            <p:ph idx="1"/>
          </p:nvPr>
        </p:nvSpPr>
        <p:spPr>
          <a:xfrm>
            <a:off x="876814" y="1989605"/>
            <a:ext cx="4182867" cy="3450613"/>
          </a:xfrm>
        </p:spPr>
        <p:txBody>
          <a:bodyPr>
            <a:normAutofit fontScale="85000" lnSpcReduction="20000"/>
          </a:bodyPr>
          <a:lstStyle/>
          <a:p>
            <a:pPr marL="0" indent="0">
              <a:buNone/>
            </a:pPr>
            <a:r>
              <a:rPr lang="en-US" sz="2600" b="1" dirty="0"/>
              <a:t>Student Class</a:t>
            </a:r>
          </a:p>
          <a:p>
            <a:r>
              <a:rPr lang="en-US" sz="2200" dirty="0"/>
              <a:t>Getters</a:t>
            </a:r>
            <a:r>
              <a:rPr lang="en-US" dirty="0"/>
              <a:t>:</a:t>
            </a:r>
          </a:p>
          <a:p>
            <a:r>
              <a:rPr lang="en-US" sz="2200" b="1" dirty="0" err="1"/>
              <a:t>getId</a:t>
            </a:r>
            <a:r>
              <a:rPr lang="en-US" dirty="0"/>
              <a:t>()</a:t>
            </a:r>
          </a:p>
          <a:p>
            <a:r>
              <a:rPr lang="en-US" sz="2200" b="1" dirty="0" err="1"/>
              <a:t>getName</a:t>
            </a:r>
            <a:r>
              <a:rPr lang="en-US" dirty="0"/>
              <a:t>()</a:t>
            </a:r>
          </a:p>
          <a:p>
            <a:r>
              <a:rPr lang="en-US" sz="2200" b="1" dirty="0" err="1"/>
              <a:t>getGrade</a:t>
            </a:r>
            <a:r>
              <a:rPr lang="en-US" dirty="0"/>
              <a:t>()</a:t>
            </a:r>
          </a:p>
          <a:p>
            <a:r>
              <a:rPr lang="en-US" sz="2200" b="1" dirty="0" err="1"/>
              <a:t>getRank</a:t>
            </a:r>
            <a:r>
              <a:rPr lang="en-US" dirty="0"/>
              <a:t>()</a:t>
            </a:r>
          </a:p>
          <a:p>
            <a:r>
              <a:rPr lang="en-US" sz="2200" b="1" dirty="0" err="1"/>
              <a:t>toString</a:t>
            </a:r>
            <a:r>
              <a:rPr lang="en-US" dirty="0"/>
              <a:t>(): Returns a string representation of the student.</a:t>
            </a:r>
          </a:p>
        </p:txBody>
      </p:sp>
      <p:sp>
        <p:nvSpPr>
          <p:cNvPr id="4" name="TextBox 3">
            <a:extLst>
              <a:ext uri="{FF2B5EF4-FFF2-40B4-BE49-F238E27FC236}">
                <a16:creationId xmlns:a16="http://schemas.microsoft.com/office/drawing/2014/main" id="{29D7D101-851F-09E0-560A-21A8A467F9B5}"/>
              </a:ext>
            </a:extLst>
          </p:cNvPr>
          <p:cNvSpPr txBox="1"/>
          <p:nvPr/>
        </p:nvSpPr>
        <p:spPr>
          <a:xfrm>
            <a:off x="5059681" y="1914419"/>
            <a:ext cx="6766560" cy="3600986"/>
          </a:xfrm>
          <a:prstGeom prst="rect">
            <a:avLst/>
          </a:prstGeom>
          <a:noFill/>
        </p:spPr>
        <p:txBody>
          <a:bodyPr wrap="square" rtlCol="0">
            <a:spAutoFit/>
          </a:bodyPr>
          <a:lstStyle/>
          <a:p>
            <a:r>
              <a:rPr lang="en-US" sz="2400" b="1" dirty="0" err="1"/>
              <a:t>StudentManagement</a:t>
            </a:r>
            <a:r>
              <a:rPr lang="en-US" sz="2400" b="1" dirty="0"/>
              <a:t> Class</a:t>
            </a:r>
          </a:p>
          <a:p>
            <a:endParaRPr lang="en-US" sz="2400" b="1" dirty="0"/>
          </a:p>
          <a:p>
            <a:pPr marL="342900" indent="-342900">
              <a:buFont typeface="Arial" panose="020B0604020202020204" pitchFamily="34" charset="0"/>
              <a:buChar char="•"/>
            </a:pPr>
            <a:r>
              <a:rPr lang="en-US" sz="2000" b="1" dirty="0" err="1"/>
              <a:t>addStudent</a:t>
            </a:r>
            <a:r>
              <a:rPr lang="en-US" sz="2000" dirty="0"/>
              <a:t>(Student student): Adds a new student to the stack.</a:t>
            </a:r>
          </a:p>
          <a:p>
            <a:pPr marL="342900" indent="-342900">
              <a:buFont typeface="Arial" panose="020B0604020202020204" pitchFamily="34" charset="0"/>
              <a:buChar char="•"/>
            </a:pPr>
            <a:r>
              <a:rPr lang="en-US" sz="2000" b="1" dirty="0" err="1"/>
              <a:t>updateStudent</a:t>
            </a:r>
            <a:r>
              <a:rPr lang="en-US" sz="2000" dirty="0"/>
              <a:t>(int id, String </a:t>
            </a:r>
            <a:r>
              <a:rPr lang="en-US" sz="2000" dirty="0" err="1"/>
              <a:t>newName</a:t>
            </a:r>
            <a:r>
              <a:rPr lang="en-US" sz="2000" dirty="0"/>
              <a:t>, double </a:t>
            </a:r>
            <a:r>
              <a:rPr lang="en-US" sz="2000" dirty="0" err="1"/>
              <a:t>newGrade</a:t>
            </a:r>
            <a:r>
              <a:rPr lang="en-US" sz="2000" dirty="0"/>
              <a:t>): Updates details of an existing student.</a:t>
            </a:r>
          </a:p>
          <a:p>
            <a:pPr marL="342900" indent="-342900">
              <a:buFont typeface="Arial" panose="020B0604020202020204" pitchFamily="34" charset="0"/>
              <a:buChar char="•"/>
            </a:pPr>
            <a:r>
              <a:rPr lang="en-US" sz="2000" b="1" dirty="0" err="1"/>
              <a:t>deleteStudent</a:t>
            </a:r>
            <a:r>
              <a:rPr lang="en-US" sz="2000" dirty="0"/>
              <a:t>(int id): Removes a student from the stack by ID.</a:t>
            </a:r>
          </a:p>
          <a:p>
            <a:pPr marL="342900" indent="-342900">
              <a:buFont typeface="Arial" panose="020B0604020202020204" pitchFamily="34" charset="0"/>
              <a:buChar char="•"/>
            </a:pPr>
            <a:r>
              <a:rPr lang="en-US" sz="2000" b="1" dirty="0" err="1"/>
              <a:t>searchStudent</a:t>
            </a:r>
            <a:r>
              <a:rPr lang="en-US" sz="2000" dirty="0"/>
              <a:t>(int id): Searches for a student by ID and returns the student object.</a:t>
            </a:r>
          </a:p>
          <a:p>
            <a:pPr marL="342900" indent="-342900">
              <a:buFont typeface="Arial" panose="020B0604020202020204" pitchFamily="34" charset="0"/>
              <a:buChar char="•"/>
            </a:pPr>
            <a:r>
              <a:rPr lang="en-US" sz="2000" b="1" dirty="0" err="1"/>
              <a:t>displayStudents</a:t>
            </a:r>
            <a:r>
              <a:rPr lang="en-US" sz="2000" dirty="0"/>
              <a:t>(): Displays all students in the stack.</a:t>
            </a:r>
          </a:p>
        </p:txBody>
      </p:sp>
    </p:spTree>
    <p:extLst>
      <p:ext uri="{BB962C8B-B14F-4D97-AF65-F5344CB8AC3E}">
        <p14:creationId xmlns:p14="http://schemas.microsoft.com/office/powerpoint/2010/main" val="109236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4B03-4402-251A-429E-DE7C4F93F668}"/>
              </a:ext>
            </a:extLst>
          </p:cNvPr>
          <p:cNvSpPr>
            <a:spLocks noGrp="1"/>
          </p:cNvSpPr>
          <p:nvPr>
            <p:ph type="title"/>
          </p:nvPr>
        </p:nvSpPr>
        <p:spPr>
          <a:xfrm>
            <a:off x="0" y="-17780"/>
            <a:ext cx="9603275" cy="1049235"/>
          </a:xfrm>
        </p:spPr>
        <p:txBody>
          <a:bodyPr/>
          <a:lstStyle/>
          <a:p>
            <a:endParaRPr lang="en-US" dirty="0"/>
          </a:p>
        </p:txBody>
      </p:sp>
      <p:sp>
        <p:nvSpPr>
          <p:cNvPr id="3" name="Content Placeholder 2">
            <a:extLst>
              <a:ext uri="{FF2B5EF4-FFF2-40B4-BE49-F238E27FC236}">
                <a16:creationId xmlns:a16="http://schemas.microsoft.com/office/drawing/2014/main" id="{D9C8175F-4E3D-9361-7682-28AAB29181C6}"/>
              </a:ext>
            </a:extLst>
          </p:cNvPr>
          <p:cNvSpPr>
            <a:spLocks noGrp="1"/>
          </p:cNvSpPr>
          <p:nvPr>
            <p:ph idx="1"/>
          </p:nvPr>
        </p:nvSpPr>
        <p:spPr>
          <a:xfrm>
            <a:off x="1434161" y="1249168"/>
            <a:ext cx="10615748" cy="4516417"/>
          </a:xfrm>
        </p:spPr>
        <p:txBody>
          <a:bodyPr>
            <a:normAutofit fontScale="92500" lnSpcReduction="20000"/>
          </a:bodyPr>
          <a:lstStyle/>
          <a:p>
            <a:pPr marL="0" indent="0">
              <a:buNone/>
            </a:pPr>
            <a:r>
              <a:rPr lang="en-US" sz="3900" dirty="0" err="1"/>
              <a:t>StudentStack</a:t>
            </a:r>
            <a:r>
              <a:rPr lang="en-US" sz="3900" dirty="0"/>
              <a:t> Class</a:t>
            </a:r>
          </a:p>
          <a:p>
            <a:r>
              <a:rPr lang="en-US" sz="2100" b="1" dirty="0"/>
              <a:t>push</a:t>
            </a:r>
            <a:r>
              <a:rPr lang="en-US" sz="2100" dirty="0"/>
              <a:t>(Student student): Pushes a student onto the stack.</a:t>
            </a:r>
          </a:p>
          <a:p>
            <a:r>
              <a:rPr lang="en-US" sz="2100" b="1" dirty="0"/>
              <a:t>pop</a:t>
            </a:r>
            <a:r>
              <a:rPr lang="en-US" sz="2100" dirty="0"/>
              <a:t>(): Pops the top student from the stack.</a:t>
            </a:r>
          </a:p>
          <a:p>
            <a:r>
              <a:rPr lang="en-US" sz="2100" b="1" dirty="0"/>
              <a:t>peek</a:t>
            </a:r>
            <a:r>
              <a:rPr lang="en-US" sz="2100" dirty="0"/>
              <a:t>(): Returns the top student without removing it.</a:t>
            </a:r>
          </a:p>
          <a:p>
            <a:r>
              <a:rPr lang="en-US" sz="2100" b="1" dirty="0" err="1"/>
              <a:t>isEmpty</a:t>
            </a:r>
            <a:r>
              <a:rPr lang="en-US" sz="2100" dirty="0"/>
              <a:t>(): Checks if the stack is empty.</a:t>
            </a:r>
          </a:p>
          <a:p>
            <a:r>
              <a:rPr lang="en-US" sz="2100" b="1" dirty="0"/>
              <a:t>size</a:t>
            </a:r>
            <a:r>
              <a:rPr lang="en-US" sz="2100" dirty="0"/>
              <a:t>(): Returns the number of students in the stack.</a:t>
            </a:r>
          </a:p>
          <a:p>
            <a:r>
              <a:rPr lang="en-US" sz="2100" b="1" dirty="0" err="1"/>
              <a:t>displayStudents</a:t>
            </a:r>
            <a:r>
              <a:rPr lang="en-US" sz="2100" dirty="0"/>
              <a:t>(): Displays all students in the stack.</a:t>
            </a:r>
          </a:p>
          <a:p>
            <a:r>
              <a:rPr lang="en-US" sz="2100" b="1" dirty="0" err="1"/>
              <a:t>updateStudent</a:t>
            </a:r>
            <a:r>
              <a:rPr lang="en-US" sz="2100" dirty="0"/>
              <a:t>(int id, String </a:t>
            </a:r>
            <a:r>
              <a:rPr lang="en-US" sz="2100" dirty="0" err="1"/>
              <a:t>newName</a:t>
            </a:r>
            <a:r>
              <a:rPr lang="en-US" sz="2100" dirty="0"/>
              <a:t>, double </a:t>
            </a:r>
            <a:r>
              <a:rPr lang="en-US" sz="2100" dirty="0" err="1"/>
              <a:t>newGrade</a:t>
            </a:r>
            <a:r>
              <a:rPr lang="en-US" sz="2100" dirty="0"/>
              <a:t>): Updates a student's details in the stack.</a:t>
            </a:r>
          </a:p>
          <a:p>
            <a:r>
              <a:rPr lang="en-US" sz="2100" b="1" dirty="0" err="1"/>
              <a:t>searchStudent</a:t>
            </a:r>
            <a:r>
              <a:rPr lang="en-US" sz="2100" dirty="0"/>
              <a:t>(int id): Searches for a student in the stack by ID.</a:t>
            </a:r>
          </a:p>
          <a:p>
            <a:r>
              <a:rPr lang="en-US" sz="2100" b="1" dirty="0" err="1"/>
              <a:t>deleteStudent</a:t>
            </a:r>
            <a:r>
              <a:rPr lang="en-US" sz="2100" dirty="0"/>
              <a:t>(int id): Deletes a student from the stack by ID.</a:t>
            </a:r>
          </a:p>
        </p:txBody>
      </p:sp>
    </p:spTree>
    <p:extLst>
      <p:ext uri="{BB962C8B-B14F-4D97-AF65-F5344CB8AC3E}">
        <p14:creationId xmlns:p14="http://schemas.microsoft.com/office/powerpoint/2010/main" val="3991662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67F6-D7E5-64BB-5097-5C089A0BA677}"/>
              </a:ext>
            </a:extLst>
          </p:cNvPr>
          <p:cNvSpPr>
            <a:spLocks noGrp="1"/>
          </p:cNvSpPr>
          <p:nvPr>
            <p:ph type="title"/>
          </p:nvPr>
        </p:nvSpPr>
        <p:spPr/>
        <p:txBody>
          <a:bodyPr>
            <a:normAutofit/>
          </a:bodyPr>
          <a:lstStyle/>
          <a:p>
            <a:r>
              <a:rPr lang="en-US" sz="3600" b="0" i="0" u="none" strike="noStrike" dirty="0">
                <a:solidFill>
                  <a:srgbClr val="000000"/>
                </a:solidFill>
                <a:effectLst/>
                <a:latin typeface="Verdana" panose="020B0604030504040204" pitchFamily="34" charset="0"/>
              </a:rPr>
              <a:t>Specify Input Parameters</a:t>
            </a:r>
            <a:endParaRPr lang="en-US" sz="3600" dirty="0"/>
          </a:p>
        </p:txBody>
      </p:sp>
      <p:sp>
        <p:nvSpPr>
          <p:cNvPr id="3" name="Content Placeholder 2">
            <a:extLst>
              <a:ext uri="{FF2B5EF4-FFF2-40B4-BE49-F238E27FC236}">
                <a16:creationId xmlns:a16="http://schemas.microsoft.com/office/drawing/2014/main" id="{57052070-2C44-1166-2864-8B3FEE2F72AF}"/>
              </a:ext>
            </a:extLst>
          </p:cNvPr>
          <p:cNvSpPr>
            <a:spLocks noGrp="1"/>
          </p:cNvSpPr>
          <p:nvPr>
            <p:ph idx="1"/>
          </p:nvPr>
        </p:nvSpPr>
        <p:spPr>
          <a:xfrm>
            <a:off x="659099" y="2015733"/>
            <a:ext cx="5523987" cy="2103422"/>
          </a:xfrm>
        </p:spPr>
        <p:txBody>
          <a:bodyPr>
            <a:normAutofit fontScale="85000" lnSpcReduction="10000"/>
          </a:bodyPr>
          <a:lstStyle/>
          <a:p>
            <a:pPr marL="0" indent="0">
              <a:buNone/>
            </a:pPr>
            <a:r>
              <a:rPr lang="en-US" sz="2400" b="1" dirty="0"/>
              <a:t>Student Class:</a:t>
            </a:r>
          </a:p>
          <a:p>
            <a:r>
              <a:rPr lang="en-US" b="1" dirty="0"/>
              <a:t>id</a:t>
            </a:r>
            <a:r>
              <a:rPr lang="en-US" dirty="0"/>
              <a:t>: Integer representing the student's ID (unique).</a:t>
            </a:r>
          </a:p>
          <a:p>
            <a:r>
              <a:rPr lang="en-US" b="1" dirty="0"/>
              <a:t>name</a:t>
            </a:r>
            <a:r>
              <a:rPr lang="en-US" dirty="0"/>
              <a:t>: String representing the student's name.</a:t>
            </a:r>
          </a:p>
          <a:p>
            <a:r>
              <a:rPr lang="en-US" b="1" dirty="0"/>
              <a:t>grade</a:t>
            </a:r>
            <a:r>
              <a:rPr lang="en-US" dirty="0"/>
              <a:t>: Double representing the student's grade.</a:t>
            </a:r>
          </a:p>
          <a:p>
            <a:endParaRPr lang="en-US" dirty="0"/>
          </a:p>
        </p:txBody>
      </p:sp>
      <p:sp>
        <p:nvSpPr>
          <p:cNvPr id="5" name="TextBox 4">
            <a:extLst>
              <a:ext uri="{FF2B5EF4-FFF2-40B4-BE49-F238E27FC236}">
                <a16:creationId xmlns:a16="http://schemas.microsoft.com/office/drawing/2014/main" id="{2C52FB63-B7BE-873C-AFAE-1AEEFB69486A}"/>
              </a:ext>
            </a:extLst>
          </p:cNvPr>
          <p:cNvSpPr txBox="1"/>
          <p:nvPr/>
        </p:nvSpPr>
        <p:spPr>
          <a:xfrm>
            <a:off x="6253216" y="2090172"/>
            <a:ext cx="5164183" cy="3323987"/>
          </a:xfrm>
          <a:prstGeom prst="rect">
            <a:avLst/>
          </a:prstGeom>
          <a:noFill/>
        </p:spPr>
        <p:txBody>
          <a:bodyPr wrap="square" rtlCol="0">
            <a:spAutoFit/>
          </a:bodyPr>
          <a:lstStyle/>
          <a:p>
            <a:r>
              <a:rPr lang="en-US" sz="2400" b="1" dirty="0" err="1"/>
              <a:t>StudentManagement</a:t>
            </a:r>
            <a:r>
              <a:rPr lang="en-US" sz="2400" b="1" dirty="0"/>
              <a:t> Class:</a:t>
            </a:r>
          </a:p>
          <a:p>
            <a:endParaRPr lang="en-US" dirty="0"/>
          </a:p>
          <a:p>
            <a:r>
              <a:rPr lang="en-US" sz="2100" b="1" dirty="0"/>
              <a:t>student</a:t>
            </a:r>
            <a:r>
              <a:rPr lang="en-US" sz="2100" dirty="0"/>
              <a:t>: A Student object to be added or manipulated.</a:t>
            </a:r>
          </a:p>
          <a:p>
            <a:r>
              <a:rPr lang="en-US" sz="2100" b="1" dirty="0"/>
              <a:t>id</a:t>
            </a:r>
            <a:r>
              <a:rPr lang="en-US" sz="2100" dirty="0"/>
              <a:t>: Integer representing the student's ID for update, delete, or search operations.</a:t>
            </a:r>
          </a:p>
          <a:p>
            <a:r>
              <a:rPr lang="en-US" sz="2100" b="1" dirty="0" err="1"/>
              <a:t>newName</a:t>
            </a:r>
            <a:r>
              <a:rPr lang="en-US" sz="2100" dirty="0"/>
              <a:t>: String representing the new name for updating a student's details.</a:t>
            </a:r>
          </a:p>
          <a:p>
            <a:r>
              <a:rPr lang="en-US" sz="2100" b="1" dirty="0" err="1"/>
              <a:t>newGrade</a:t>
            </a:r>
            <a:r>
              <a:rPr lang="en-US" sz="2100" dirty="0"/>
              <a:t>: Double representing the new grade for updating a student's details.</a:t>
            </a:r>
          </a:p>
        </p:txBody>
      </p:sp>
      <p:sp>
        <p:nvSpPr>
          <p:cNvPr id="6" name="TextBox 5">
            <a:extLst>
              <a:ext uri="{FF2B5EF4-FFF2-40B4-BE49-F238E27FC236}">
                <a16:creationId xmlns:a16="http://schemas.microsoft.com/office/drawing/2014/main" id="{F72D76A9-866E-3E1E-78A8-DACD44FC31B8}"/>
              </a:ext>
            </a:extLst>
          </p:cNvPr>
          <p:cNvSpPr txBox="1"/>
          <p:nvPr/>
        </p:nvSpPr>
        <p:spPr>
          <a:xfrm>
            <a:off x="659099" y="4260234"/>
            <a:ext cx="5164183" cy="1354217"/>
          </a:xfrm>
          <a:prstGeom prst="rect">
            <a:avLst/>
          </a:prstGeom>
          <a:noFill/>
        </p:spPr>
        <p:txBody>
          <a:bodyPr wrap="square" rtlCol="0">
            <a:spAutoFit/>
          </a:bodyPr>
          <a:lstStyle/>
          <a:p>
            <a:r>
              <a:rPr lang="en-US" sz="2400" b="1" dirty="0" err="1"/>
              <a:t>StudentStack</a:t>
            </a:r>
            <a:r>
              <a:rPr lang="en-US" sz="2400" b="1" dirty="0"/>
              <a:t> Class:</a:t>
            </a:r>
          </a:p>
          <a:p>
            <a:endParaRPr lang="en-US" dirty="0"/>
          </a:p>
          <a:p>
            <a:r>
              <a:rPr lang="en-US" sz="2000" dirty="0"/>
              <a:t>Similar input parameters as </a:t>
            </a:r>
            <a:r>
              <a:rPr lang="en-US" sz="2000" dirty="0" err="1"/>
              <a:t>StudentManagement</a:t>
            </a:r>
            <a:r>
              <a:rPr lang="en-US" sz="2000" dirty="0"/>
              <a:t> for student-related operations.</a:t>
            </a:r>
          </a:p>
        </p:txBody>
      </p:sp>
    </p:spTree>
    <p:extLst>
      <p:ext uri="{BB962C8B-B14F-4D97-AF65-F5344CB8AC3E}">
        <p14:creationId xmlns:p14="http://schemas.microsoft.com/office/powerpoint/2010/main" val="153406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20B40-0AEC-478D-9DE3-911B21C5D5A1}"/>
              </a:ext>
            </a:extLst>
          </p:cNvPr>
          <p:cNvSpPr>
            <a:spLocks noGrp="1"/>
          </p:cNvSpPr>
          <p:nvPr>
            <p:ph type="title"/>
          </p:nvPr>
        </p:nvSpPr>
        <p:spPr/>
        <p:txBody>
          <a:bodyPr>
            <a:normAutofit/>
          </a:bodyPr>
          <a:lstStyle/>
          <a:p>
            <a:r>
              <a:rPr lang="en-US" sz="3600" b="0" i="0" u="none" strike="noStrike" dirty="0">
                <a:solidFill>
                  <a:srgbClr val="000000"/>
                </a:solidFill>
                <a:effectLst/>
                <a:latin typeface="Verdana" panose="020B0604030504040204" pitchFamily="34" charset="0"/>
              </a:rPr>
              <a:t>Define Pre- and Post-conditions</a:t>
            </a:r>
            <a:endParaRPr lang="en-US" sz="3600" dirty="0"/>
          </a:p>
        </p:txBody>
      </p:sp>
      <p:sp>
        <p:nvSpPr>
          <p:cNvPr id="3" name="Content Placeholder 2">
            <a:extLst>
              <a:ext uri="{FF2B5EF4-FFF2-40B4-BE49-F238E27FC236}">
                <a16:creationId xmlns:a16="http://schemas.microsoft.com/office/drawing/2014/main" id="{2D356577-A93B-A839-9D5F-D6A6576B90CC}"/>
              </a:ext>
            </a:extLst>
          </p:cNvPr>
          <p:cNvSpPr>
            <a:spLocks noGrp="1"/>
          </p:cNvSpPr>
          <p:nvPr>
            <p:ph idx="1"/>
          </p:nvPr>
        </p:nvSpPr>
        <p:spPr>
          <a:xfrm>
            <a:off x="427643" y="1934690"/>
            <a:ext cx="5825573" cy="3749342"/>
          </a:xfrm>
        </p:spPr>
        <p:txBody>
          <a:bodyPr>
            <a:normAutofit fontScale="92500" lnSpcReduction="20000"/>
          </a:bodyPr>
          <a:lstStyle/>
          <a:p>
            <a:pPr marL="0" indent="0" algn="ctr">
              <a:buNone/>
            </a:pPr>
            <a:r>
              <a:rPr lang="en-US" sz="2400" b="1" dirty="0"/>
              <a:t>Pre-conditions</a:t>
            </a:r>
          </a:p>
          <a:p>
            <a:r>
              <a:rPr lang="en-US" dirty="0"/>
              <a:t>For adding a student: The student object must not be null.</a:t>
            </a:r>
          </a:p>
          <a:p>
            <a:r>
              <a:rPr lang="en-US" dirty="0"/>
              <a:t>For updating a student: The ID must correspond to an existing student in the stack.</a:t>
            </a:r>
          </a:p>
          <a:p>
            <a:r>
              <a:rPr lang="en-US" dirty="0"/>
              <a:t>For deleting a student: The ID must correspond to an existing student in the stack.</a:t>
            </a:r>
          </a:p>
          <a:p>
            <a:r>
              <a:rPr lang="en-US" dirty="0"/>
              <a:t>For searching a student: The ID must be a valid integer.</a:t>
            </a:r>
          </a:p>
        </p:txBody>
      </p:sp>
      <p:sp>
        <p:nvSpPr>
          <p:cNvPr id="4" name="TextBox 3">
            <a:extLst>
              <a:ext uri="{FF2B5EF4-FFF2-40B4-BE49-F238E27FC236}">
                <a16:creationId xmlns:a16="http://schemas.microsoft.com/office/drawing/2014/main" id="{53B4B65D-2174-27EA-32D0-B61958B5C0DD}"/>
              </a:ext>
            </a:extLst>
          </p:cNvPr>
          <p:cNvSpPr txBox="1"/>
          <p:nvPr/>
        </p:nvSpPr>
        <p:spPr>
          <a:xfrm>
            <a:off x="6157422" y="1934690"/>
            <a:ext cx="5825573" cy="3908762"/>
          </a:xfrm>
          <a:prstGeom prst="rect">
            <a:avLst/>
          </a:prstGeom>
          <a:noFill/>
        </p:spPr>
        <p:txBody>
          <a:bodyPr wrap="square" rtlCol="0">
            <a:spAutoFit/>
          </a:bodyPr>
          <a:lstStyle/>
          <a:p>
            <a:pPr marL="0" indent="0" algn="ctr">
              <a:buNone/>
            </a:pPr>
            <a:r>
              <a:rPr lang="en-US" sz="2400" b="1" dirty="0"/>
              <a:t>Post-conditions</a:t>
            </a:r>
          </a:p>
          <a:p>
            <a:pPr marL="0" indent="0" algn="ctr">
              <a:buNone/>
            </a:pPr>
            <a:endParaRPr lang="en-US" sz="2400" b="1" dirty="0"/>
          </a:p>
          <a:p>
            <a:pPr marL="285750" indent="-285750">
              <a:buFont typeface="Arial" panose="020B0604020202020204" pitchFamily="34" charset="0"/>
              <a:buChar char="•"/>
            </a:pPr>
            <a:r>
              <a:rPr lang="en-US" sz="2000" dirty="0"/>
              <a:t>For adding a student: The student is added to the stack.</a:t>
            </a:r>
          </a:p>
          <a:p>
            <a:pPr marL="285750" indent="-285750">
              <a:buFont typeface="Arial" panose="020B0604020202020204" pitchFamily="34" charset="0"/>
              <a:buChar char="•"/>
            </a:pPr>
            <a:r>
              <a:rPr lang="en-US" sz="2000" dirty="0"/>
              <a:t>For updating a student: The student’s details are updated if found; otherwise, an error message is displayed.</a:t>
            </a:r>
          </a:p>
          <a:p>
            <a:pPr marL="285750" indent="-285750">
              <a:buFont typeface="Arial" panose="020B0604020202020204" pitchFamily="34" charset="0"/>
              <a:buChar char="•"/>
            </a:pPr>
            <a:r>
              <a:rPr lang="en-US" sz="2000" dirty="0"/>
              <a:t>For deleting a student: The student is removed from the stack if found; otherwise, an error message is displayed.</a:t>
            </a:r>
          </a:p>
          <a:p>
            <a:pPr marL="285750" indent="-285750">
              <a:buFont typeface="Arial" panose="020B0604020202020204" pitchFamily="34" charset="0"/>
              <a:buChar char="•"/>
            </a:pPr>
            <a:r>
              <a:rPr lang="en-US" sz="2000" dirty="0"/>
              <a:t>For searching a student: Returns the student object if found; otherwise, returns null.</a:t>
            </a:r>
          </a:p>
        </p:txBody>
      </p:sp>
    </p:spTree>
    <p:extLst>
      <p:ext uri="{BB962C8B-B14F-4D97-AF65-F5344CB8AC3E}">
        <p14:creationId xmlns:p14="http://schemas.microsoft.com/office/powerpoint/2010/main" val="23463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3A92-3C63-D08B-FBA7-FD1C83160E0A}"/>
              </a:ext>
            </a:extLst>
          </p:cNvPr>
          <p:cNvSpPr>
            <a:spLocks noGrp="1"/>
          </p:cNvSpPr>
          <p:nvPr>
            <p:ph type="title"/>
          </p:nvPr>
        </p:nvSpPr>
        <p:spPr/>
        <p:txBody>
          <a:bodyPr>
            <a:normAutofit/>
          </a:bodyPr>
          <a:lstStyle/>
          <a:p>
            <a:r>
              <a:rPr lang="en-US" sz="3600" b="0" i="0" u="none" strike="noStrike" dirty="0">
                <a:solidFill>
                  <a:srgbClr val="000000"/>
                </a:solidFill>
                <a:effectLst/>
                <a:latin typeface="Verdana" panose="020B0604030504040204" pitchFamily="34" charset="0"/>
              </a:rPr>
              <a:t>Discuss Time and Space Complexity</a:t>
            </a:r>
            <a:endParaRPr lang="en-US" sz="3600" dirty="0"/>
          </a:p>
        </p:txBody>
      </p:sp>
      <p:sp>
        <p:nvSpPr>
          <p:cNvPr id="3" name="Content Placeholder 2">
            <a:extLst>
              <a:ext uri="{FF2B5EF4-FFF2-40B4-BE49-F238E27FC236}">
                <a16:creationId xmlns:a16="http://schemas.microsoft.com/office/drawing/2014/main" id="{838983EE-5BA1-7B3B-10F1-F39DD777A802}"/>
              </a:ext>
            </a:extLst>
          </p:cNvPr>
          <p:cNvSpPr>
            <a:spLocks noGrp="1"/>
          </p:cNvSpPr>
          <p:nvPr>
            <p:ph idx="1"/>
          </p:nvPr>
        </p:nvSpPr>
        <p:spPr>
          <a:xfrm>
            <a:off x="1036321" y="2015732"/>
            <a:ext cx="10885714" cy="3450613"/>
          </a:xfrm>
        </p:spPr>
        <p:txBody>
          <a:bodyPr>
            <a:normAutofit fontScale="25000" lnSpcReduction="20000"/>
          </a:bodyPr>
          <a:lstStyle/>
          <a:p>
            <a:pPr algn="l">
              <a:buFont typeface="Arial" panose="020B0604020202020204" pitchFamily="34" charset="0"/>
              <a:buChar char="•"/>
            </a:pPr>
            <a:r>
              <a:rPr lang="en-US" sz="7200" b="1" i="0" dirty="0">
                <a:solidFill>
                  <a:srgbClr val="374151"/>
                </a:solidFill>
                <a:effectLst/>
                <a:latin typeface="__Inter_d65c78"/>
              </a:rPr>
              <a:t>Time Complexity</a:t>
            </a:r>
            <a:r>
              <a:rPr lang="en-US" sz="7200" b="0" i="0" dirty="0">
                <a:solidFill>
                  <a:srgbClr val="374151"/>
                </a:solidFill>
                <a:effectLst/>
                <a:latin typeface="__Inter_d65c78"/>
              </a:rPr>
              <a:t>:</a:t>
            </a:r>
          </a:p>
          <a:p>
            <a:pPr marL="742950" lvl="1" indent="-285750" algn="l">
              <a:buFont typeface="Arial" panose="020B0604020202020204" pitchFamily="34" charset="0"/>
              <a:buChar char="•"/>
            </a:pPr>
            <a:r>
              <a:rPr lang="en-US" sz="7200" b="1" i="0" dirty="0" err="1">
                <a:solidFill>
                  <a:srgbClr val="374151"/>
                </a:solidFill>
                <a:effectLst/>
                <a:latin typeface="__Inter_d65c78"/>
              </a:rPr>
              <a:t>addStudent</a:t>
            </a:r>
            <a:r>
              <a:rPr lang="en-US" sz="7200" b="0" i="0" dirty="0">
                <a:solidFill>
                  <a:srgbClr val="374151"/>
                </a:solidFill>
                <a:effectLst/>
                <a:latin typeface="__Inter_d65c78"/>
              </a:rPr>
              <a:t>: O(1) - Adding to the stack is a constant time operation.</a:t>
            </a:r>
          </a:p>
          <a:p>
            <a:pPr marL="742950" lvl="1" indent="-285750" algn="l">
              <a:buFont typeface="Arial" panose="020B0604020202020204" pitchFamily="34" charset="0"/>
              <a:buChar char="•"/>
            </a:pPr>
            <a:r>
              <a:rPr lang="en-US" sz="7200" b="1" i="0" dirty="0" err="1">
                <a:solidFill>
                  <a:srgbClr val="374151"/>
                </a:solidFill>
                <a:effectLst/>
                <a:latin typeface="__Inter_d65c78"/>
              </a:rPr>
              <a:t>updateStudent</a:t>
            </a:r>
            <a:r>
              <a:rPr lang="en-US" sz="7200" b="0" i="0" dirty="0">
                <a:solidFill>
                  <a:srgbClr val="374151"/>
                </a:solidFill>
                <a:effectLst/>
                <a:latin typeface="__Inter_d65c78"/>
              </a:rPr>
              <a:t>: O(n) - Requires traversing the stack to find the student.</a:t>
            </a:r>
          </a:p>
          <a:p>
            <a:pPr marL="742950" lvl="1" indent="-285750" algn="l">
              <a:buFont typeface="Arial" panose="020B0604020202020204" pitchFamily="34" charset="0"/>
              <a:buChar char="•"/>
            </a:pPr>
            <a:r>
              <a:rPr lang="en-US" sz="7200" b="1" i="0" dirty="0" err="1">
                <a:solidFill>
                  <a:srgbClr val="374151"/>
                </a:solidFill>
                <a:effectLst/>
                <a:latin typeface="__Inter_d65c78"/>
              </a:rPr>
              <a:t>deleteStudent</a:t>
            </a:r>
            <a:r>
              <a:rPr lang="en-US" sz="7200" b="0" i="0" dirty="0">
                <a:solidFill>
                  <a:srgbClr val="374151"/>
                </a:solidFill>
                <a:effectLst/>
                <a:latin typeface="__Inter_d65c78"/>
              </a:rPr>
              <a:t>: O(n) - Requires traversing the stack to find and remove the student.</a:t>
            </a:r>
          </a:p>
          <a:p>
            <a:pPr marL="742950" lvl="1" indent="-285750" algn="l">
              <a:buFont typeface="Arial" panose="020B0604020202020204" pitchFamily="34" charset="0"/>
              <a:buChar char="•"/>
            </a:pPr>
            <a:r>
              <a:rPr lang="en-US" sz="7200" b="1" i="0" dirty="0" err="1">
                <a:solidFill>
                  <a:srgbClr val="374151"/>
                </a:solidFill>
                <a:effectLst/>
                <a:latin typeface="__Inter_d65c78"/>
              </a:rPr>
              <a:t>searchStudent</a:t>
            </a:r>
            <a:r>
              <a:rPr lang="en-US" sz="7200" b="0" i="0" dirty="0">
                <a:solidFill>
                  <a:srgbClr val="374151"/>
                </a:solidFill>
                <a:effectLst/>
                <a:latin typeface="__Inter_d65c78"/>
              </a:rPr>
              <a:t>: O(n) - Requires traversing the stack to find the student.</a:t>
            </a:r>
          </a:p>
          <a:p>
            <a:pPr marL="742950" lvl="1" indent="-285750" algn="l">
              <a:buFont typeface="Arial" panose="020B0604020202020204" pitchFamily="34" charset="0"/>
              <a:buChar char="•"/>
            </a:pPr>
            <a:r>
              <a:rPr lang="en-US" sz="7200" b="1" i="0" dirty="0" err="1">
                <a:solidFill>
                  <a:srgbClr val="374151"/>
                </a:solidFill>
                <a:effectLst/>
                <a:latin typeface="__Inter_d65c78"/>
              </a:rPr>
              <a:t>displayStudents</a:t>
            </a:r>
            <a:r>
              <a:rPr lang="en-US" sz="7200" b="0" i="0" dirty="0">
                <a:solidFill>
                  <a:srgbClr val="374151"/>
                </a:solidFill>
                <a:effectLst/>
                <a:latin typeface="__Inter_d65c78"/>
              </a:rPr>
              <a:t>: O(n) - Requires traversing the stack to display all students.</a:t>
            </a:r>
          </a:p>
          <a:p>
            <a:pPr algn="l">
              <a:buFont typeface="Arial" panose="020B0604020202020204" pitchFamily="34" charset="0"/>
              <a:buChar char="•"/>
            </a:pPr>
            <a:r>
              <a:rPr lang="en-US" sz="7200" b="1" i="0" dirty="0">
                <a:solidFill>
                  <a:srgbClr val="374151"/>
                </a:solidFill>
                <a:effectLst/>
                <a:latin typeface="__Inter_d65c78"/>
              </a:rPr>
              <a:t>Space Complexity</a:t>
            </a:r>
            <a:r>
              <a:rPr lang="en-US" sz="7200" b="0" i="0" dirty="0">
                <a:solidFill>
                  <a:srgbClr val="374151"/>
                </a:solidFill>
                <a:effectLst/>
                <a:latin typeface="__Inter_d65c78"/>
              </a:rPr>
              <a:t>:</a:t>
            </a:r>
          </a:p>
          <a:p>
            <a:pPr marL="742950" lvl="1" indent="-285750" algn="l">
              <a:buFont typeface="Arial" panose="020B0604020202020204" pitchFamily="34" charset="0"/>
              <a:buChar char="•"/>
            </a:pPr>
            <a:r>
              <a:rPr lang="en-US" sz="7200" b="1" i="0" dirty="0">
                <a:solidFill>
                  <a:srgbClr val="374151"/>
                </a:solidFill>
                <a:effectLst/>
                <a:latin typeface="__Inter_d65c78"/>
              </a:rPr>
              <a:t>Student Class</a:t>
            </a:r>
            <a:r>
              <a:rPr lang="en-US" sz="7200" b="0" i="0" dirty="0">
                <a:solidFill>
                  <a:srgbClr val="374151"/>
                </a:solidFill>
                <a:effectLst/>
                <a:latin typeface="__Inter_d65c78"/>
              </a:rPr>
              <a:t>: O(1) per student object.</a:t>
            </a:r>
          </a:p>
          <a:p>
            <a:pPr marL="742950" lvl="1" indent="-285750" algn="l">
              <a:buFont typeface="Arial" panose="020B0604020202020204" pitchFamily="34" charset="0"/>
              <a:buChar char="•"/>
            </a:pPr>
            <a:r>
              <a:rPr lang="en-US" sz="7200" b="1" i="0" dirty="0" err="1">
                <a:solidFill>
                  <a:srgbClr val="374151"/>
                </a:solidFill>
                <a:effectLst/>
                <a:latin typeface="__Inter_d65c78"/>
              </a:rPr>
              <a:t>StudentManagement</a:t>
            </a:r>
            <a:r>
              <a:rPr lang="en-US" sz="7200" b="1" i="0" dirty="0">
                <a:solidFill>
                  <a:srgbClr val="374151"/>
                </a:solidFill>
                <a:effectLst/>
                <a:latin typeface="__Inter_d65c78"/>
              </a:rPr>
              <a:t> Class</a:t>
            </a:r>
            <a:r>
              <a:rPr lang="en-US" sz="7200" b="0" i="0" dirty="0">
                <a:solidFill>
                  <a:srgbClr val="374151"/>
                </a:solidFill>
                <a:effectLst/>
                <a:latin typeface="__Inter_d65c78"/>
              </a:rPr>
              <a:t>: O(n) for the stack of students.</a:t>
            </a:r>
          </a:p>
          <a:p>
            <a:pPr marL="742950" lvl="1" indent="-285750" algn="l">
              <a:buFont typeface="Arial" panose="020B0604020202020204" pitchFamily="34" charset="0"/>
              <a:buChar char="•"/>
            </a:pPr>
            <a:r>
              <a:rPr lang="en-US" sz="7200" b="1" i="0" dirty="0" err="1">
                <a:solidFill>
                  <a:srgbClr val="374151"/>
                </a:solidFill>
                <a:effectLst/>
                <a:latin typeface="__Inter_d65c78"/>
              </a:rPr>
              <a:t>StudentStack</a:t>
            </a:r>
            <a:r>
              <a:rPr lang="en-US" sz="7200" b="1" i="0" dirty="0">
                <a:solidFill>
                  <a:srgbClr val="374151"/>
                </a:solidFill>
                <a:effectLst/>
                <a:latin typeface="__Inter_d65c78"/>
              </a:rPr>
              <a:t> Class</a:t>
            </a:r>
            <a:r>
              <a:rPr lang="en-US" sz="7200" b="0" i="0" dirty="0">
                <a:solidFill>
                  <a:srgbClr val="374151"/>
                </a:solidFill>
                <a:effectLst/>
                <a:latin typeface="__Inter_d65c78"/>
              </a:rPr>
              <a:t>: O(n) for the linked list representation of the stack.</a:t>
            </a:r>
          </a:p>
          <a:p>
            <a:pPr marL="742950" lvl="1" indent="-285750" algn="l">
              <a:buFont typeface="Arial" panose="020B0604020202020204" pitchFamily="34" charset="0"/>
              <a:buChar char="•"/>
            </a:pPr>
            <a:r>
              <a:rPr lang="en-US" sz="7200" b="1" i="0" dirty="0">
                <a:solidFill>
                  <a:srgbClr val="374151"/>
                </a:solidFill>
                <a:effectLst/>
                <a:latin typeface="__Inter_d65c78"/>
              </a:rPr>
              <a:t>Node Class</a:t>
            </a:r>
            <a:r>
              <a:rPr lang="en-US" sz="7200" b="0" i="0" dirty="0">
                <a:solidFill>
                  <a:srgbClr val="374151"/>
                </a:solidFill>
                <a:effectLst/>
                <a:latin typeface="__Inter_d65c78"/>
              </a:rPr>
              <a:t>: O(1) per node</a:t>
            </a:r>
            <a:r>
              <a:rPr lang="en-US" b="0" i="0" dirty="0">
                <a:solidFill>
                  <a:srgbClr val="374151"/>
                </a:solidFill>
                <a:effectLst/>
                <a:latin typeface="__Inter_d65c78"/>
              </a:rPr>
              <a:t>.</a:t>
            </a:r>
          </a:p>
          <a:p>
            <a:endParaRPr lang="en-US" dirty="0"/>
          </a:p>
        </p:txBody>
      </p:sp>
    </p:spTree>
    <p:extLst>
      <p:ext uri="{BB962C8B-B14F-4D97-AF65-F5344CB8AC3E}">
        <p14:creationId xmlns:p14="http://schemas.microsoft.com/office/powerpoint/2010/main" val="153880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2E81-A55B-182A-9ECB-E5B79BF10C95}"/>
              </a:ext>
            </a:extLst>
          </p:cNvPr>
          <p:cNvSpPr>
            <a:spLocks noGrp="1"/>
          </p:cNvSpPr>
          <p:nvPr>
            <p:ph type="title"/>
          </p:nvPr>
        </p:nvSpPr>
        <p:spPr/>
        <p:txBody>
          <a:bodyPr>
            <a:noAutofit/>
          </a:bodyPr>
          <a:lstStyle/>
          <a:p>
            <a:r>
              <a:rPr lang="en-US" sz="3600" b="0" i="0" u="none" strike="noStrike" dirty="0">
                <a:solidFill>
                  <a:srgbClr val="000000"/>
                </a:solidFill>
                <a:effectLst/>
                <a:latin typeface="Verdana" panose="020B0604030504040204" pitchFamily="34" charset="0"/>
              </a:rPr>
              <a:t>Provide Examples and Code Snippets</a:t>
            </a:r>
            <a:endParaRPr lang="en-US" sz="3600" dirty="0"/>
          </a:p>
        </p:txBody>
      </p:sp>
      <p:pic>
        <p:nvPicPr>
          <p:cNvPr id="5" name="Content Placeholder 4">
            <a:extLst>
              <a:ext uri="{FF2B5EF4-FFF2-40B4-BE49-F238E27FC236}">
                <a16:creationId xmlns:a16="http://schemas.microsoft.com/office/drawing/2014/main" id="{A56C7947-35DE-CB70-237A-D338F9049FBE}"/>
              </a:ext>
            </a:extLst>
          </p:cNvPr>
          <p:cNvPicPr>
            <a:picLocks noGrp="1" noChangeAspect="1"/>
          </p:cNvPicPr>
          <p:nvPr>
            <p:ph idx="1"/>
          </p:nvPr>
        </p:nvPicPr>
        <p:blipFill>
          <a:blip r:embed="rId2"/>
          <a:stretch>
            <a:fillRect/>
          </a:stretch>
        </p:blipFill>
        <p:spPr>
          <a:xfrm>
            <a:off x="1808091" y="2050959"/>
            <a:ext cx="3547682" cy="4075126"/>
          </a:xfrm>
        </p:spPr>
      </p:pic>
      <p:pic>
        <p:nvPicPr>
          <p:cNvPr id="7" name="Picture 6">
            <a:extLst>
              <a:ext uri="{FF2B5EF4-FFF2-40B4-BE49-F238E27FC236}">
                <a16:creationId xmlns:a16="http://schemas.microsoft.com/office/drawing/2014/main" id="{C5737791-F9F1-C53A-6BB1-2E1A0F2CEDDD}"/>
              </a:ext>
            </a:extLst>
          </p:cNvPr>
          <p:cNvPicPr>
            <a:picLocks noChangeAspect="1"/>
          </p:cNvPicPr>
          <p:nvPr/>
        </p:nvPicPr>
        <p:blipFill>
          <a:blip r:embed="rId3"/>
          <a:stretch>
            <a:fillRect/>
          </a:stretch>
        </p:blipFill>
        <p:spPr>
          <a:xfrm>
            <a:off x="6096000" y="2123937"/>
            <a:ext cx="4558637" cy="4002148"/>
          </a:xfrm>
          <a:prstGeom prst="rect">
            <a:avLst/>
          </a:prstGeom>
        </p:spPr>
      </p:pic>
    </p:spTree>
    <p:extLst>
      <p:ext uri="{BB962C8B-B14F-4D97-AF65-F5344CB8AC3E}">
        <p14:creationId xmlns:p14="http://schemas.microsoft.com/office/powerpoint/2010/main" val="358513781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248</TotalTime>
  <Words>2138</Words>
  <Application>Microsoft Office PowerPoint</Application>
  <PresentationFormat>Widescreen</PresentationFormat>
  <Paragraphs>204</Paragraphs>
  <Slides>38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__Inter_d65c78</vt:lpstr>
      <vt:lpstr>Arial</vt:lpstr>
      <vt:lpstr>Calibri</vt:lpstr>
      <vt:lpstr>Gill Sans MT</vt:lpstr>
      <vt:lpstr>Noto Sans Symbols</vt:lpstr>
      <vt:lpstr>Trebuchet MS</vt:lpstr>
      <vt:lpstr>Tw Cen MT</vt:lpstr>
      <vt:lpstr>Verdana</vt:lpstr>
      <vt:lpstr>Gallery</vt:lpstr>
      <vt:lpstr>Circuit</vt:lpstr>
      <vt:lpstr>Data Structure and Algorithm </vt:lpstr>
      <vt:lpstr>Create a design specification for data structures, explaining the valid operations that can be carried out on the structures.   </vt:lpstr>
      <vt:lpstr>Identify the Data Structures </vt:lpstr>
      <vt:lpstr>Define the Operations</vt:lpstr>
      <vt:lpstr>PowerPoint Presentation</vt:lpstr>
      <vt:lpstr>Specify Input Parameters</vt:lpstr>
      <vt:lpstr>Define Pre- and Post-conditions</vt:lpstr>
      <vt:lpstr>Discuss Time and Space Complexity</vt:lpstr>
      <vt:lpstr>Provide Examples and Code Snippets</vt:lpstr>
      <vt:lpstr>Determine the operations of a memory stack and how it is used to implement function calls in a computer.</vt:lpstr>
      <vt:lpstr>Define a Memory Stack </vt:lpstr>
      <vt:lpstr>Identify Operations </vt:lpstr>
      <vt:lpstr>Function Call Implementation </vt:lpstr>
      <vt:lpstr>Demonstrate Stack Frames </vt:lpstr>
      <vt:lpstr>PowerPoint Presentation</vt:lpstr>
      <vt:lpstr>Discuss the Importance </vt:lpstr>
      <vt:lpstr>Illustrate, with an example, a concrete data structure for a First in First out (FIFO) queue. </vt:lpstr>
      <vt:lpstr>Introduction FIFO </vt:lpstr>
      <vt:lpstr>Define the Structure </vt:lpstr>
      <vt:lpstr>Array-Based Implementation </vt:lpstr>
      <vt:lpstr>Linked List-Based Implementation </vt:lpstr>
      <vt:lpstr>Provide a concrete example to illustrate how the FIFO queue works </vt:lpstr>
      <vt:lpstr>Compare the performance of two sorting algorithms. </vt:lpstr>
      <vt:lpstr>Introducing the two sorting algorithms you will be comparing </vt:lpstr>
      <vt:lpstr>Time Complexity Analysis </vt:lpstr>
      <vt:lpstr>Space Complexity Analysis </vt:lpstr>
      <vt:lpstr>Space Complexity Analysis </vt:lpstr>
      <vt:lpstr>Stability</vt:lpstr>
      <vt:lpstr>Comparison Table </vt:lpstr>
      <vt:lpstr>Provide a concrete example to demonstrate the differences in performance between the two algorithms</vt:lpstr>
      <vt:lpstr>Analyse the operation, using illustrations, of two network shortest path algorithms, providing an example of each.</vt:lpstr>
      <vt:lpstr>Algorithm 1: Dijkstra's Algorithm </vt:lpstr>
      <vt:lpstr>Algorithm 2: Prim-Jarnik Algorithm </vt:lpstr>
      <vt:lpstr>Performance Analysis </vt:lpstr>
      <vt:lpstr>Performance Analysis </vt:lpstr>
      <vt:lpstr>Key Takeaways:  </vt:lpstr>
      <vt:lpstr>cONCLUSION</vt:lpstr>
      <vt:lpstr>Thanks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 </dc:title>
  <dc:creator>Lực Nguyễn</dc:creator>
  <cp:lastModifiedBy>trần thành</cp:lastModifiedBy>
  <cp:revision>8</cp:revision>
  <dcterms:created xsi:type="dcterms:W3CDTF">2024-10-17T09:24:04Z</dcterms:created>
  <dcterms:modified xsi:type="dcterms:W3CDTF">2024-10-18T12:55:05Z</dcterms:modified>
</cp:coreProperties>
</file>