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2" r:id="rId2"/>
    <p:sldId id="257" r:id="rId3"/>
    <p:sldId id="258" r:id="rId4"/>
    <p:sldId id="259" r:id="rId5"/>
    <p:sldId id="260" r:id="rId6"/>
    <p:sldId id="261" r:id="rId7"/>
    <p:sldId id="262" r:id="rId8"/>
    <p:sldId id="263" r:id="rId9"/>
    <p:sldId id="264" r:id="rId10"/>
    <p:sldId id="265" r:id="rId11"/>
    <p:sldId id="266" r:id="rId12"/>
    <p:sldId id="273" r:id="rId13"/>
    <p:sldId id="267" r:id="rId14"/>
    <p:sldId id="268" r:id="rId15"/>
    <p:sldId id="269" r:id="rId1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94660"/>
  </p:normalViewPr>
  <p:slideViewPr>
    <p:cSldViewPr snapToGrid="0">
      <p:cViewPr varScale="1">
        <p:scale>
          <a:sx n="81" d="100"/>
          <a:sy n="81" d="100"/>
        </p:scale>
        <p:origin x="518"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026B78-2648-4B9F-83F5-DFFF490A7A0F}" type="datetimeFigureOut">
              <a:rPr lang="vi-VN" smtClean="0"/>
              <a:t>27/10/2024</a:t>
            </a:fld>
            <a:endParaRPr lang="vi-VN"/>
          </a:p>
        </p:txBody>
      </p:sp>
      <p:sp>
        <p:nvSpPr>
          <p:cNvPr id="5" name="Footer Placeholder 4"/>
          <p:cNvSpPr>
            <a:spLocks noGrp="1"/>
          </p:cNvSpPr>
          <p:nvPr>
            <p:ph type="ftr" sz="quarter" idx="11"/>
          </p:nvPr>
        </p:nvSpPr>
        <p:spPr>
          <a:xfrm>
            <a:off x="1876424" y="5410201"/>
            <a:ext cx="5124886" cy="365125"/>
          </a:xfrm>
        </p:spPr>
        <p:txBody>
          <a:bodyPr/>
          <a:lstStyle/>
          <a:p>
            <a:endParaRPr lang="vi-VN"/>
          </a:p>
        </p:txBody>
      </p:sp>
      <p:sp>
        <p:nvSpPr>
          <p:cNvPr id="6" name="Slide Number Placeholder 5"/>
          <p:cNvSpPr>
            <a:spLocks noGrp="1"/>
          </p:cNvSpPr>
          <p:nvPr>
            <p:ph type="sldNum" sz="quarter" idx="12"/>
          </p:nvPr>
        </p:nvSpPr>
        <p:spPr>
          <a:xfrm>
            <a:off x="9896911" y="5410199"/>
            <a:ext cx="771089" cy="365125"/>
          </a:xfrm>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384268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27/10/2024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348801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27/10/2024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2555113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27/10/2024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9951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27/10/2024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1212814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D026B78-2648-4B9F-83F5-DFFF490A7A0F}" type="datetimeFigureOut">
              <a:rPr lang="vi-VN" smtClean="0"/>
              <a:t>27/10/2024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3331919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D026B78-2648-4B9F-83F5-DFFF490A7A0F}" type="datetimeFigureOut">
              <a:rPr lang="vi-VN" smtClean="0"/>
              <a:t>27/10/2024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720583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26B78-2648-4B9F-83F5-DFFF490A7A0F}" type="datetimeFigureOut">
              <a:rPr lang="vi-VN" smtClean="0"/>
              <a:t>27/10/2024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2825603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26B78-2648-4B9F-83F5-DFFF490A7A0F}" type="datetimeFigureOut">
              <a:rPr lang="vi-VN" smtClean="0"/>
              <a:t>27/10/2024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2961475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26B78-2648-4B9F-83F5-DFFF490A7A0F}" type="datetimeFigureOut">
              <a:rPr lang="vi-VN" smtClean="0"/>
              <a:t>27/10/2024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105042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026B78-2648-4B9F-83F5-DFFF490A7A0F}" type="datetimeFigureOut">
              <a:rPr lang="vi-VN" smtClean="0"/>
              <a:t>27/10/2024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158820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026B78-2648-4B9F-83F5-DFFF490A7A0F}" type="datetimeFigureOut">
              <a:rPr lang="vi-VN" smtClean="0"/>
              <a:t>27/10/2024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33249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026B78-2648-4B9F-83F5-DFFF490A7A0F}" type="datetimeFigureOut">
              <a:rPr lang="vi-VN" smtClean="0"/>
              <a:t>27/10/2024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122134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026B78-2648-4B9F-83F5-DFFF490A7A0F}" type="datetimeFigureOut">
              <a:rPr lang="vi-VN" smtClean="0"/>
              <a:t>27/10/2024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205663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26B78-2648-4B9F-83F5-DFFF490A7A0F}" type="datetimeFigureOut">
              <a:rPr lang="vi-VN" smtClean="0"/>
              <a:t>27/10/2024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58586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27/10/2024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428501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27/10/2024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96740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026B78-2648-4B9F-83F5-DFFF490A7A0F}" type="datetimeFigureOut">
              <a:rPr lang="vi-VN" smtClean="0"/>
              <a:t>27/10/2024</a:t>
            </a:fld>
            <a:endParaRPr lang="vi-V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4EAFCB-EF1E-47B7-87EB-4BC0297C703C}" type="slidenum">
              <a:rPr lang="vi-VN" smtClean="0"/>
              <a:t>‹#›</a:t>
            </a:fld>
            <a:endParaRPr lang="vi-VN"/>
          </a:p>
        </p:txBody>
      </p:sp>
    </p:spTree>
    <p:extLst>
      <p:ext uri="{BB962C8B-B14F-4D97-AF65-F5344CB8AC3E}">
        <p14:creationId xmlns:p14="http://schemas.microsoft.com/office/powerpoint/2010/main" val="99255424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D28A-5445-03C7-B911-A40BFDEC840D}"/>
              </a:ext>
            </a:extLst>
          </p:cNvPr>
          <p:cNvSpPr>
            <a:spLocks noGrp="1"/>
          </p:cNvSpPr>
          <p:nvPr>
            <p:ph type="ctrTitle"/>
          </p:nvPr>
        </p:nvSpPr>
        <p:spPr>
          <a:xfrm>
            <a:off x="1524000" y="2516777"/>
            <a:ext cx="9144000" cy="993186"/>
          </a:xfrm>
        </p:spPr>
        <p:txBody>
          <a:bodyPr>
            <a:normAutofit/>
          </a:bodyPr>
          <a:lstStyle/>
          <a:p>
            <a:r>
              <a:rPr lang="en-US" dirty="0"/>
              <a:t>Data Structure and Algorithm </a:t>
            </a:r>
          </a:p>
        </p:txBody>
      </p:sp>
      <p:sp>
        <p:nvSpPr>
          <p:cNvPr id="3" name="Subtitle 2">
            <a:extLst>
              <a:ext uri="{FF2B5EF4-FFF2-40B4-BE49-F238E27FC236}">
                <a16:creationId xmlns:a16="http://schemas.microsoft.com/office/drawing/2014/main" id="{876582F8-C9B3-79E3-57F6-582E276ED622}"/>
              </a:ext>
            </a:extLst>
          </p:cNvPr>
          <p:cNvSpPr>
            <a:spLocks noGrp="1"/>
          </p:cNvSpPr>
          <p:nvPr>
            <p:ph type="subTitle" idx="1"/>
          </p:nvPr>
        </p:nvSpPr>
        <p:spPr>
          <a:xfrm>
            <a:off x="8011886" y="4836478"/>
            <a:ext cx="4180114" cy="1655762"/>
          </a:xfrm>
        </p:spPr>
        <p:txBody>
          <a:bodyPr/>
          <a:lstStyle/>
          <a:p>
            <a:r>
              <a:rPr lang="en-US" dirty="0"/>
              <a:t>Created by TRAN VAN THANH</a:t>
            </a:r>
            <a:br>
              <a:rPr lang="en-US" dirty="0"/>
            </a:br>
            <a:r>
              <a:rPr lang="en-US" dirty="0"/>
              <a:t>Class: SE07102</a:t>
            </a:r>
            <a:br>
              <a:rPr lang="en-US" dirty="0"/>
            </a:br>
            <a:r>
              <a:rPr lang="en-US" dirty="0"/>
              <a:t>Assessor: Dinh Van Dong</a:t>
            </a:r>
          </a:p>
        </p:txBody>
      </p:sp>
    </p:spTree>
    <p:extLst>
      <p:ext uri="{BB962C8B-B14F-4D97-AF65-F5344CB8AC3E}">
        <p14:creationId xmlns:p14="http://schemas.microsoft.com/office/powerpoint/2010/main" val="208792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46AA-734F-468F-B4E9-4F00C22ED211}"/>
              </a:ext>
            </a:extLst>
          </p:cNvPr>
          <p:cNvSpPr>
            <a:spLocks noGrp="1"/>
          </p:cNvSpPr>
          <p:nvPr>
            <p:ph type="title"/>
          </p:nvPr>
        </p:nvSpPr>
        <p:spPr/>
        <p:txBody>
          <a:bodyPr/>
          <a:lstStyle/>
          <a:p>
            <a:endParaRPr lang="vi-VN" dirty="0"/>
          </a:p>
        </p:txBody>
      </p:sp>
      <p:sp>
        <p:nvSpPr>
          <p:cNvPr id="3" name="Content Placeholder 2">
            <a:extLst>
              <a:ext uri="{FF2B5EF4-FFF2-40B4-BE49-F238E27FC236}">
                <a16:creationId xmlns:a16="http://schemas.microsoft.com/office/drawing/2014/main" id="{5CD92270-DBE9-4B1A-BBD7-219F0E1C95D4}"/>
              </a:ext>
            </a:extLst>
          </p:cNvPr>
          <p:cNvSpPr>
            <a:spLocks noGrp="1"/>
          </p:cNvSpPr>
          <p:nvPr>
            <p:ph idx="1"/>
          </p:nvPr>
        </p:nvSpPr>
        <p:spPr>
          <a:xfrm>
            <a:off x="1141412" y="405352"/>
            <a:ext cx="9905999" cy="5834129"/>
          </a:xfrm>
        </p:spPr>
        <p:txBody>
          <a:bodyPr>
            <a:normAutofit fontScale="92500" lnSpcReduction="10000"/>
          </a:bodyPr>
          <a:lstStyle/>
          <a:p>
            <a:pPr marL="0" indent="0">
              <a:buNone/>
            </a:pPr>
            <a:r>
              <a:rPr lang="en-US" b="1" dirty="0"/>
              <a:t>2.  Quick Sort</a:t>
            </a:r>
          </a:p>
          <a:p>
            <a:r>
              <a:rPr lang="en-US" b="1" dirty="0"/>
              <a:t>Overview:</a:t>
            </a:r>
            <a:br>
              <a:rPr lang="en-US" dirty="0"/>
            </a:br>
            <a:r>
              <a:rPr lang="en-US" dirty="0"/>
              <a:t>Quick Sort is an efficient sorting algorithm that uses the Divide and Conquer approach. It selects a 'pivot' element and partitions the array into subarrays based on whether elements are less than or greater than the pivot.</a:t>
            </a:r>
          </a:p>
          <a:p>
            <a:r>
              <a:rPr lang="en-US" b="1" dirty="0"/>
              <a:t>Steps:</a:t>
            </a:r>
            <a:endParaRPr lang="en-US" dirty="0"/>
          </a:p>
          <a:p>
            <a:pPr lvl="1">
              <a:buFont typeface="Courier New" panose="02070309020205020404" pitchFamily="49" charset="0"/>
              <a:buChar char="o"/>
            </a:pPr>
            <a:r>
              <a:rPr lang="en-US" b="1" dirty="0"/>
              <a:t>Choose a Pivot:</a:t>
            </a:r>
            <a:r>
              <a:rPr lang="en-US" dirty="0"/>
              <a:t> Select an element as the pivot.</a:t>
            </a:r>
          </a:p>
          <a:p>
            <a:pPr lvl="1">
              <a:buFont typeface="Courier New" panose="02070309020205020404" pitchFamily="49" charset="0"/>
              <a:buChar char="o"/>
            </a:pPr>
            <a:r>
              <a:rPr lang="en-US" b="1" dirty="0"/>
              <a:t>Partition:</a:t>
            </a:r>
            <a:r>
              <a:rPr lang="en-US" dirty="0"/>
              <a:t> Rearrange the array so that elements less than the pivot are on the left, and those greater are on the right.</a:t>
            </a:r>
          </a:p>
          <a:p>
            <a:pPr lvl="1">
              <a:buFont typeface="Courier New" panose="02070309020205020404" pitchFamily="49" charset="0"/>
              <a:buChar char="o"/>
            </a:pPr>
            <a:r>
              <a:rPr lang="en-US" b="1" dirty="0"/>
              <a:t>Recursively Sort:</a:t>
            </a:r>
            <a:r>
              <a:rPr lang="en-US" dirty="0"/>
              <a:t> Apply the same process to the left and right subarrays.</a:t>
            </a:r>
          </a:p>
          <a:p>
            <a:r>
              <a:rPr lang="en-US" b="1" dirty="0"/>
              <a:t>Time Complexity:</a:t>
            </a:r>
            <a:endParaRPr lang="en-US" dirty="0"/>
          </a:p>
          <a:p>
            <a:pPr lvl="1">
              <a:buFont typeface="Courier New" panose="02070309020205020404" pitchFamily="49" charset="0"/>
              <a:buChar char="o"/>
            </a:pPr>
            <a:r>
              <a:rPr lang="en-US" dirty="0"/>
              <a:t>Best Case: O(n log n)</a:t>
            </a:r>
          </a:p>
          <a:p>
            <a:pPr lvl="1">
              <a:buFont typeface="Courier New" panose="02070309020205020404" pitchFamily="49" charset="0"/>
              <a:buChar char="o"/>
            </a:pPr>
            <a:r>
              <a:rPr lang="en-US" dirty="0"/>
              <a:t>Average Case: O(n log n)</a:t>
            </a:r>
          </a:p>
          <a:p>
            <a:pPr lvl="1">
              <a:buFont typeface="Courier New" panose="02070309020205020404" pitchFamily="49" charset="0"/>
              <a:buChar char="o"/>
            </a:pPr>
            <a:r>
              <a:rPr lang="en-US" dirty="0"/>
              <a:t>Worst Case: O(n²) (occurs when the smallest or largest element is always chosen as the pivot)</a:t>
            </a:r>
          </a:p>
        </p:txBody>
      </p:sp>
    </p:spTree>
    <p:extLst>
      <p:ext uri="{BB962C8B-B14F-4D97-AF65-F5344CB8AC3E}">
        <p14:creationId xmlns:p14="http://schemas.microsoft.com/office/powerpoint/2010/main" val="813011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AFDC-97B3-452D-BE2B-6940B0E3AE7C}"/>
              </a:ext>
            </a:extLst>
          </p:cNvPr>
          <p:cNvSpPr>
            <a:spLocks noGrp="1"/>
          </p:cNvSpPr>
          <p:nvPr>
            <p:ph type="title"/>
          </p:nvPr>
        </p:nvSpPr>
        <p:spPr>
          <a:xfrm>
            <a:off x="1141413" y="2689715"/>
            <a:ext cx="10972030" cy="1478570"/>
          </a:xfrm>
        </p:spPr>
        <p:txBody>
          <a:bodyPr/>
          <a:lstStyle/>
          <a:p>
            <a:r>
              <a:rPr lang="en-US" dirty="0"/>
              <a:t>III.   Two network shortest path algorithms.</a:t>
            </a:r>
            <a:endParaRPr lang="vi-VN" dirty="0"/>
          </a:p>
        </p:txBody>
      </p:sp>
      <p:sp>
        <p:nvSpPr>
          <p:cNvPr id="3" name="Content Placeholder 2">
            <a:extLst>
              <a:ext uri="{FF2B5EF4-FFF2-40B4-BE49-F238E27FC236}">
                <a16:creationId xmlns:a16="http://schemas.microsoft.com/office/drawing/2014/main" id="{FBC27013-792E-447B-8EF8-18A3FCD8AD0E}"/>
              </a:ext>
            </a:extLst>
          </p:cNvPr>
          <p:cNvSpPr>
            <a:spLocks noGrp="1"/>
          </p:cNvSpPr>
          <p:nvPr>
            <p:ph idx="1"/>
          </p:nvPr>
        </p:nvSpPr>
        <p:spPr>
          <a:xfrm>
            <a:off x="1141412" y="2249487"/>
            <a:ext cx="5853277" cy="3541714"/>
          </a:xfrm>
        </p:spPr>
        <p:txBody>
          <a:bodyPr>
            <a:normAutofit/>
          </a:bodyPr>
          <a:lstStyle/>
          <a:p>
            <a:pPr marL="0" indent="0">
              <a:buNone/>
            </a:pPr>
            <a:endParaRPr lang="en-US" b="1" dirty="0"/>
          </a:p>
        </p:txBody>
      </p:sp>
    </p:spTree>
    <p:extLst>
      <p:ext uri="{BB962C8B-B14F-4D97-AF65-F5344CB8AC3E}">
        <p14:creationId xmlns:p14="http://schemas.microsoft.com/office/powerpoint/2010/main" val="134268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BA0E-F902-49D3-A40F-E2C86E91DA6A}"/>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D0284048-FA9A-432D-8465-408B3D9631EC}"/>
              </a:ext>
            </a:extLst>
          </p:cNvPr>
          <p:cNvSpPr>
            <a:spLocks noGrp="1"/>
          </p:cNvSpPr>
          <p:nvPr>
            <p:ph idx="1"/>
          </p:nvPr>
        </p:nvSpPr>
        <p:spPr>
          <a:xfrm>
            <a:off x="1141412" y="697584"/>
            <a:ext cx="9905999" cy="5093617"/>
          </a:xfrm>
        </p:spPr>
        <p:txBody>
          <a:bodyPr>
            <a:normAutofit fontScale="92500" lnSpcReduction="10000"/>
          </a:bodyPr>
          <a:lstStyle/>
          <a:p>
            <a:r>
              <a:rPr lang="en-US" b="1" dirty="0"/>
              <a:t>1. Dijkstra's Algorithm</a:t>
            </a:r>
          </a:p>
          <a:p>
            <a:r>
              <a:rPr lang="en-US" b="1" dirty="0"/>
              <a:t>Dijkstra's algorithm</a:t>
            </a:r>
            <a:r>
              <a:rPr lang="en-US" dirty="0"/>
              <a:t> is widely used for finding the shortest paths from a single source node to all other nodes in a weighted graph. It operates under the assumption that all edge weights are non-negative. The algorithm works by maintaining a priority queue of nodes, where the node with the smallest tentative distance is processed first. Use a priority queue to repeatedly extract the node with the smallest distance.</a:t>
            </a:r>
          </a:p>
          <a:p>
            <a:r>
              <a:rPr lang="en-US" dirty="0"/>
              <a:t>For each neighboring node, calculate the tentative distance through the current node and update it if it's smaller than the previously recorded distance.</a:t>
            </a:r>
          </a:p>
          <a:p>
            <a:r>
              <a:rPr lang="en-US" dirty="0"/>
              <a:t>Repeat until all nodes have been processed.</a:t>
            </a:r>
          </a:p>
          <a:p>
            <a:r>
              <a:rPr lang="en-US" dirty="0"/>
              <a:t>Dijkstra's algorithm is efficient for sparse graphs and has a time complexity of O((V+E)</a:t>
            </a:r>
            <a:r>
              <a:rPr lang="en-US" dirty="0" err="1"/>
              <a:t>log⁡V</a:t>
            </a:r>
            <a:r>
              <a:rPr lang="en-US" dirty="0"/>
              <a:t>)</a:t>
            </a:r>
            <a:r>
              <a:rPr lang="en-US" i="1" dirty="0"/>
              <a:t>O</a:t>
            </a:r>
            <a:r>
              <a:rPr lang="en-US" dirty="0"/>
              <a:t>((</a:t>
            </a:r>
            <a:r>
              <a:rPr lang="en-US" i="1" dirty="0"/>
              <a:t>V</a:t>
            </a:r>
            <a:r>
              <a:rPr lang="en-US" dirty="0"/>
              <a:t>+</a:t>
            </a:r>
            <a:r>
              <a:rPr lang="en-US" i="1" dirty="0"/>
              <a:t>E</a:t>
            </a:r>
            <a:r>
              <a:rPr lang="en-US" dirty="0"/>
              <a:t>)</a:t>
            </a:r>
            <a:r>
              <a:rPr lang="en-US" dirty="0" err="1"/>
              <a:t>log</a:t>
            </a:r>
            <a:r>
              <a:rPr lang="en-US" i="1" dirty="0" err="1"/>
              <a:t>V</a:t>
            </a:r>
            <a:r>
              <a:rPr lang="en-US" dirty="0"/>
              <a:t>), where V</a:t>
            </a:r>
            <a:r>
              <a:rPr lang="en-US" i="1" dirty="0"/>
              <a:t>V</a:t>
            </a:r>
            <a:r>
              <a:rPr lang="en-US" dirty="0"/>
              <a:t> is the number of vertices and E</a:t>
            </a:r>
            <a:r>
              <a:rPr lang="en-US" i="1" dirty="0"/>
              <a:t>E</a:t>
            </a:r>
            <a:r>
              <a:rPr lang="en-US" dirty="0"/>
              <a:t> is the number of edges</a:t>
            </a:r>
            <a:endParaRPr lang="vi-VN" dirty="0"/>
          </a:p>
          <a:p>
            <a:endParaRPr lang="vi-VN" dirty="0"/>
          </a:p>
        </p:txBody>
      </p:sp>
    </p:spTree>
    <p:extLst>
      <p:ext uri="{BB962C8B-B14F-4D97-AF65-F5344CB8AC3E}">
        <p14:creationId xmlns:p14="http://schemas.microsoft.com/office/powerpoint/2010/main" val="336735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3B66-3E62-4618-B239-58D58DC21F9F}"/>
              </a:ext>
            </a:extLst>
          </p:cNvPr>
          <p:cNvSpPr>
            <a:spLocks noGrp="1"/>
          </p:cNvSpPr>
          <p:nvPr>
            <p:ph type="title"/>
          </p:nvPr>
        </p:nvSpPr>
        <p:spPr>
          <a:xfrm>
            <a:off x="1141413" y="618518"/>
            <a:ext cx="9905998" cy="870917"/>
          </a:xfrm>
        </p:spPr>
        <p:txBody>
          <a:bodyPr>
            <a:normAutofit/>
          </a:bodyPr>
          <a:lstStyle/>
          <a:p>
            <a:r>
              <a:rPr lang="en-US" sz="3200" dirty="0"/>
              <a:t>2.  Prim-</a:t>
            </a:r>
            <a:r>
              <a:rPr lang="en-US" sz="3200" dirty="0" err="1"/>
              <a:t>Jarnik</a:t>
            </a:r>
            <a:r>
              <a:rPr lang="en-US" sz="3200" dirty="0"/>
              <a:t> Algorithm </a:t>
            </a:r>
            <a:endParaRPr lang="vi-VN" sz="3200" dirty="0"/>
          </a:p>
        </p:txBody>
      </p:sp>
      <p:sp>
        <p:nvSpPr>
          <p:cNvPr id="3" name="Content Placeholder 2">
            <a:extLst>
              <a:ext uri="{FF2B5EF4-FFF2-40B4-BE49-F238E27FC236}">
                <a16:creationId xmlns:a16="http://schemas.microsoft.com/office/drawing/2014/main" id="{2C9AC740-9950-4FA6-BCD1-966EECC7B4D9}"/>
              </a:ext>
            </a:extLst>
          </p:cNvPr>
          <p:cNvSpPr>
            <a:spLocks noGrp="1"/>
          </p:cNvSpPr>
          <p:nvPr>
            <p:ph idx="1"/>
          </p:nvPr>
        </p:nvSpPr>
        <p:spPr>
          <a:xfrm>
            <a:off x="1141412" y="1555424"/>
            <a:ext cx="9905999" cy="4779388"/>
          </a:xfrm>
        </p:spPr>
        <p:txBody>
          <a:bodyPr>
            <a:normAutofit fontScale="77500" lnSpcReduction="20000"/>
          </a:bodyPr>
          <a:lstStyle/>
          <a:p>
            <a:r>
              <a:rPr lang="en-US" dirty="0"/>
              <a:t>The </a:t>
            </a:r>
            <a:r>
              <a:rPr lang="en-US" b="1" dirty="0"/>
              <a:t>Prim-</a:t>
            </a:r>
            <a:r>
              <a:rPr lang="en-US" b="1" dirty="0" err="1"/>
              <a:t>Jarnik</a:t>
            </a:r>
            <a:r>
              <a:rPr lang="en-US" b="1" dirty="0"/>
              <a:t> algorithm</a:t>
            </a:r>
            <a:r>
              <a:rPr lang="en-US" dirty="0"/>
              <a:t> (or Prim's algorithm) is a greedy algorithm used to find the </a:t>
            </a:r>
            <a:r>
              <a:rPr lang="en-US" b="1" dirty="0"/>
              <a:t>Minimum Spanning Tree (MST)</a:t>
            </a:r>
            <a:r>
              <a:rPr lang="en-US" dirty="0"/>
              <a:t> of a weighted undirected graph, minimizing the total edge weight while connecting all </a:t>
            </a:r>
            <a:r>
              <a:rPr lang="en-US" dirty="0" err="1"/>
              <a:t>vertices.</a:t>
            </a:r>
            <a:r>
              <a:rPr lang="en-US" b="1" dirty="0" err="1"/>
              <a:t>How</a:t>
            </a:r>
            <a:r>
              <a:rPr lang="en-US" b="1" dirty="0"/>
              <a:t> It Works</a:t>
            </a:r>
          </a:p>
          <a:p>
            <a:r>
              <a:rPr lang="en-US" b="1" dirty="0"/>
              <a:t>Initialization</a:t>
            </a:r>
            <a:r>
              <a:rPr lang="en-US" dirty="0"/>
              <a:t>: Start from an arbitrary vertex and mark it as part of the MST.</a:t>
            </a:r>
          </a:p>
          <a:p>
            <a:r>
              <a:rPr lang="en-US" b="1" dirty="0"/>
              <a:t>Edge Selection</a:t>
            </a:r>
            <a:r>
              <a:rPr lang="en-US" dirty="0"/>
              <a:t>: Repeatedly choose the smallest edge that connects a vertex in the MST to a vertex outside of it.</a:t>
            </a:r>
          </a:p>
          <a:p>
            <a:r>
              <a:rPr lang="en-US" b="1" dirty="0"/>
              <a:t>Repeat</a:t>
            </a:r>
            <a:r>
              <a:rPr lang="en-US" dirty="0"/>
              <a:t>: Continue until all vertices are included.</a:t>
            </a:r>
          </a:p>
          <a:p>
            <a:r>
              <a:rPr lang="en-US" b="1" dirty="0"/>
              <a:t>Characteristics</a:t>
            </a:r>
          </a:p>
          <a:p>
            <a:r>
              <a:rPr lang="en-US" b="1" dirty="0"/>
              <a:t>Time Complexity</a:t>
            </a:r>
            <a:r>
              <a:rPr lang="en-US" dirty="0"/>
              <a:t>:</a:t>
            </a:r>
          </a:p>
          <a:p>
            <a:pPr lvl="1"/>
            <a:r>
              <a:rPr lang="en-US" dirty="0"/>
              <a:t>Using a priority queue: O(</a:t>
            </a:r>
            <a:r>
              <a:rPr lang="en-US" dirty="0" err="1"/>
              <a:t>Elog⁡V</a:t>
            </a:r>
            <a:r>
              <a:rPr lang="en-US" dirty="0"/>
              <a:t>)</a:t>
            </a:r>
            <a:r>
              <a:rPr lang="en-US" i="1" dirty="0"/>
              <a:t>O</a:t>
            </a:r>
            <a:r>
              <a:rPr lang="en-US" dirty="0"/>
              <a:t>(</a:t>
            </a:r>
            <a:r>
              <a:rPr lang="en-US" i="1" dirty="0" err="1"/>
              <a:t>E</a:t>
            </a:r>
            <a:r>
              <a:rPr lang="en-US" dirty="0" err="1"/>
              <a:t>log</a:t>
            </a:r>
            <a:r>
              <a:rPr lang="en-US" i="1" dirty="0" err="1"/>
              <a:t>V</a:t>
            </a:r>
            <a:r>
              <a:rPr lang="en-US" dirty="0"/>
              <a:t>)</a:t>
            </a:r>
          </a:p>
          <a:p>
            <a:pPr lvl="1"/>
            <a:r>
              <a:rPr lang="en-US" dirty="0"/>
              <a:t>Using an adjacency matrix: O(V2)</a:t>
            </a:r>
            <a:r>
              <a:rPr lang="en-US" i="1" dirty="0"/>
              <a:t>O</a:t>
            </a:r>
            <a:r>
              <a:rPr lang="en-US" dirty="0"/>
              <a:t>(</a:t>
            </a:r>
            <a:r>
              <a:rPr lang="en-US" i="1" dirty="0"/>
              <a:t>V</a:t>
            </a:r>
            <a:r>
              <a:rPr lang="en-US" dirty="0"/>
              <a:t>2)</a:t>
            </a:r>
          </a:p>
          <a:p>
            <a:r>
              <a:rPr lang="en-US" b="1" dirty="0"/>
              <a:t>Applications</a:t>
            </a:r>
            <a:r>
              <a:rPr lang="en-US" dirty="0"/>
              <a:t>: Commonly used in network design and optimization problems requiring a minimum spanning tree.</a:t>
            </a:r>
          </a:p>
          <a:p>
            <a:endParaRPr lang="vi-VN" dirty="0"/>
          </a:p>
        </p:txBody>
      </p:sp>
    </p:spTree>
    <p:extLst>
      <p:ext uri="{BB962C8B-B14F-4D97-AF65-F5344CB8AC3E}">
        <p14:creationId xmlns:p14="http://schemas.microsoft.com/office/powerpoint/2010/main" val="384671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4824-D429-4E3A-A43C-DBAC6F801FDC}"/>
              </a:ext>
            </a:extLst>
          </p:cNvPr>
          <p:cNvSpPr>
            <a:spLocks noGrp="1"/>
          </p:cNvSpPr>
          <p:nvPr>
            <p:ph type="title"/>
          </p:nvPr>
        </p:nvSpPr>
        <p:spPr/>
        <p:txBody>
          <a:bodyPr/>
          <a:lstStyle/>
          <a:p>
            <a:r>
              <a:rPr lang="vi-VN" dirty="0"/>
              <a:t>ConClusion</a:t>
            </a:r>
          </a:p>
        </p:txBody>
      </p:sp>
      <p:sp>
        <p:nvSpPr>
          <p:cNvPr id="3" name="Content Placeholder 2">
            <a:extLst>
              <a:ext uri="{FF2B5EF4-FFF2-40B4-BE49-F238E27FC236}">
                <a16:creationId xmlns:a16="http://schemas.microsoft.com/office/drawing/2014/main" id="{40872D7E-6C29-4D2D-9A70-C74263AF0BB6}"/>
              </a:ext>
            </a:extLst>
          </p:cNvPr>
          <p:cNvSpPr>
            <a:spLocks noGrp="1"/>
          </p:cNvSpPr>
          <p:nvPr>
            <p:ph idx="1"/>
          </p:nvPr>
        </p:nvSpPr>
        <p:spPr/>
        <p:txBody>
          <a:bodyPr/>
          <a:lstStyle/>
          <a:p>
            <a:r>
              <a:rPr lang="en-US" dirty="0"/>
              <a:t>In summary, understanding data structures like stacks and queues, along with sorting algorithms such as Quick Sort and Merge Sort, is fundamental in computer science. Additionally, algorithms for finding the shortest paths, like Dijkstra's and Bellman-Ford, are crucial for efficient network routing and optimization. Mastering these concepts equips developers and computer scientists with the tools necessary to solve complex problems effectively.</a:t>
            </a:r>
            <a:endParaRPr lang="vi-VN" dirty="0"/>
          </a:p>
        </p:txBody>
      </p:sp>
    </p:spTree>
    <p:extLst>
      <p:ext uri="{BB962C8B-B14F-4D97-AF65-F5344CB8AC3E}">
        <p14:creationId xmlns:p14="http://schemas.microsoft.com/office/powerpoint/2010/main" val="2315800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179C-950E-4D83-86BA-A702DA51B605}"/>
              </a:ext>
            </a:extLst>
          </p:cNvPr>
          <p:cNvSpPr>
            <a:spLocks noGrp="1"/>
          </p:cNvSpPr>
          <p:nvPr>
            <p:ph type="title"/>
          </p:nvPr>
        </p:nvSpPr>
        <p:spPr/>
        <p:txBody>
          <a:bodyPr/>
          <a:lstStyle/>
          <a:p>
            <a:endParaRPr lang="vi-VN" dirty="0"/>
          </a:p>
        </p:txBody>
      </p:sp>
      <p:pic>
        <p:nvPicPr>
          <p:cNvPr id="5" name="Picture 4">
            <a:extLst>
              <a:ext uri="{FF2B5EF4-FFF2-40B4-BE49-F238E27FC236}">
                <a16:creationId xmlns:a16="http://schemas.microsoft.com/office/drawing/2014/main" id="{9C7A675C-29EF-47DF-B8FF-A94B651E6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279" y="1277144"/>
            <a:ext cx="7315200" cy="5486400"/>
          </a:xfrm>
          <a:prstGeom prst="rect">
            <a:avLst/>
          </a:prstGeom>
        </p:spPr>
      </p:pic>
      <p:sp>
        <p:nvSpPr>
          <p:cNvPr id="7" name="Content Placeholder 6">
            <a:extLst>
              <a:ext uri="{FF2B5EF4-FFF2-40B4-BE49-F238E27FC236}">
                <a16:creationId xmlns:a16="http://schemas.microsoft.com/office/drawing/2014/main" id="{14CA06AE-6DAA-48C2-9A49-E481A17D1C8A}"/>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264066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80A8-A5AF-4B68-90F2-ABAECCD874A9}"/>
              </a:ext>
            </a:extLst>
          </p:cNvPr>
          <p:cNvSpPr>
            <a:spLocks noGrp="1"/>
          </p:cNvSpPr>
          <p:nvPr>
            <p:ph type="title"/>
          </p:nvPr>
        </p:nvSpPr>
        <p:spPr>
          <a:xfrm>
            <a:off x="1468996" y="-2658534"/>
            <a:ext cx="9905998" cy="1673755"/>
          </a:xfrm>
        </p:spPr>
        <p:txBody>
          <a:bodyPr/>
          <a:lstStyle/>
          <a:p>
            <a:endParaRPr lang="vi-VN" dirty="0"/>
          </a:p>
        </p:txBody>
      </p:sp>
      <p:sp>
        <p:nvSpPr>
          <p:cNvPr id="3" name="Content Placeholder 2">
            <a:extLst>
              <a:ext uri="{FF2B5EF4-FFF2-40B4-BE49-F238E27FC236}">
                <a16:creationId xmlns:a16="http://schemas.microsoft.com/office/drawing/2014/main" id="{6E0F7ECF-6F68-4911-83FA-A55F2EB4FE5C}"/>
              </a:ext>
            </a:extLst>
          </p:cNvPr>
          <p:cNvSpPr>
            <a:spLocks noGrp="1"/>
          </p:cNvSpPr>
          <p:nvPr>
            <p:ph idx="1"/>
          </p:nvPr>
        </p:nvSpPr>
        <p:spPr>
          <a:xfrm>
            <a:off x="1143000" y="6330420"/>
            <a:ext cx="9905999" cy="3541714"/>
          </a:xfrm>
        </p:spPr>
        <p:txBody>
          <a:bodyPr/>
          <a:lstStyle/>
          <a:p>
            <a:endParaRPr lang="vi-VN" dirty="0"/>
          </a:p>
        </p:txBody>
      </p:sp>
      <p:sp>
        <p:nvSpPr>
          <p:cNvPr id="4" name="Title 1">
            <a:extLst>
              <a:ext uri="{FF2B5EF4-FFF2-40B4-BE49-F238E27FC236}">
                <a16:creationId xmlns:a16="http://schemas.microsoft.com/office/drawing/2014/main" id="{3BF9DC4F-EB3F-4650-9CF3-0A90B556ACE2}"/>
              </a:ext>
            </a:extLst>
          </p:cNvPr>
          <p:cNvSpPr txBox="1">
            <a:spLocks/>
          </p:cNvSpPr>
          <p:nvPr/>
        </p:nvSpPr>
        <p:spPr>
          <a:xfrm>
            <a:off x="1468996" y="1527772"/>
            <a:ext cx="9712810" cy="3253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300"/>
              </a:spcBef>
              <a:spcAft>
                <a:spcPts val="300"/>
              </a:spcAft>
            </a:pPr>
            <a:r>
              <a:rPr lang="en-US" dirty="0"/>
              <a:t>I. A stack ADT, a concrete data structure for a First In First out (FIFO) queue. </a:t>
            </a:r>
            <a:r>
              <a:rPr lang="en-US" sz="4000" b="1" u="sng" dirty="0">
                <a:solidFill>
                  <a:srgbClr val="000000"/>
                </a:solidFill>
                <a:latin typeface="Calibri" panose="020F0502020204030204" pitchFamily="34" charset="0"/>
              </a:rPr>
              <a:t> </a:t>
            </a:r>
            <a:br>
              <a:rPr lang="en-US" sz="4000" u="sng" dirty="0"/>
            </a:br>
            <a:br>
              <a:rPr lang="en-US" u="sng" dirty="0"/>
            </a:br>
            <a:endParaRPr lang="en-US" u="sng" dirty="0"/>
          </a:p>
        </p:txBody>
      </p:sp>
    </p:spTree>
    <p:extLst>
      <p:ext uri="{BB962C8B-B14F-4D97-AF65-F5344CB8AC3E}">
        <p14:creationId xmlns:p14="http://schemas.microsoft.com/office/powerpoint/2010/main" val="253411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2E2B-C48E-4FE6-A37D-0C05B52EBB33}"/>
              </a:ext>
            </a:extLst>
          </p:cNvPr>
          <p:cNvSpPr>
            <a:spLocks noGrp="1"/>
          </p:cNvSpPr>
          <p:nvPr>
            <p:ph type="title"/>
          </p:nvPr>
        </p:nvSpPr>
        <p:spPr/>
        <p:txBody>
          <a:bodyPr/>
          <a:lstStyle/>
          <a:p>
            <a:pPr marL="857250" indent="-857250">
              <a:buFont typeface="+mj-lt"/>
              <a:buAutoNum type="alphaUcPeriod"/>
            </a:pPr>
            <a:r>
              <a:rPr lang="en-US" dirty="0"/>
              <a:t>Stack ADT for a FIFO Queue</a:t>
            </a:r>
          </a:p>
        </p:txBody>
      </p:sp>
      <p:sp>
        <p:nvSpPr>
          <p:cNvPr id="3" name="Content Placeholder 2">
            <a:extLst>
              <a:ext uri="{FF2B5EF4-FFF2-40B4-BE49-F238E27FC236}">
                <a16:creationId xmlns:a16="http://schemas.microsoft.com/office/drawing/2014/main" id="{3A98DF30-1629-436B-9A99-1AA1BE23F86A}"/>
              </a:ext>
            </a:extLst>
          </p:cNvPr>
          <p:cNvSpPr>
            <a:spLocks noGrp="1"/>
          </p:cNvSpPr>
          <p:nvPr>
            <p:ph idx="1"/>
          </p:nvPr>
        </p:nvSpPr>
        <p:spPr/>
        <p:txBody>
          <a:bodyPr>
            <a:normAutofit/>
          </a:bodyPr>
          <a:lstStyle/>
          <a:p>
            <a:r>
              <a:rPr lang="en-US" sz="2800" dirty="0"/>
              <a:t>A stack is inherently a Last In First Out (LIFO) data structure, while a queue operates on a First In First Out (FIFO) principle. However, you can simulate a FIFO queue using two stacks. Here’s how you can implement a FIFO queue using stack ADTs.</a:t>
            </a:r>
            <a:endParaRPr lang="vi-VN" sz="2800" dirty="0"/>
          </a:p>
        </p:txBody>
      </p:sp>
    </p:spTree>
    <p:extLst>
      <p:ext uri="{BB962C8B-B14F-4D97-AF65-F5344CB8AC3E}">
        <p14:creationId xmlns:p14="http://schemas.microsoft.com/office/powerpoint/2010/main" val="96910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3BE4-A1CB-4F5D-9FAD-57A065F58A3E}"/>
              </a:ext>
            </a:extLst>
          </p:cNvPr>
          <p:cNvSpPr>
            <a:spLocks noGrp="1"/>
          </p:cNvSpPr>
          <p:nvPr>
            <p:ph type="title"/>
          </p:nvPr>
        </p:nvSpPr>
        <p:spPr/>
        <p:txBody>
          <a:bodyPr/>
          <a:lstStyle/>
          <a:p>
            <a:endParaRPr lang="vi-VN" dirty="0"/>
          </a:p>
        </p:txBody>
      </p:sp>
      <p:sp>
        <p:nvSpPr>
          <p:cNvPr id="3" name="Content Placeholder 2">
            <a:extLst>
              <a:ext uri="{FF2B5EF4-FFF2-40B4-BE49-F238E27FC236}">
                <a16:creationId xmlns:a16="http://schemas.microsoft.com/office/drawing/2014/main" id="{A99846C8-CA8F-4566-9529-9A913878CDA7}"/>
              </a:ext>
            </a:extLst>
          </p:cNvPr>
          <p:cNvSpPr>
            <a:spLocks noGrp="1"/>
          </p:cNvSpPr>
          <p:nvPr>
            <p:ph idx="1"/>
          </p:nvPr>
        </p:nvSpPr>
        <p:spPr>
          <a:xfrm>
            <a:off x="1141412" y="367644"/>
            <a:ext cx="10151899" cy="5871837"/>
          </a:xfrm>
        </p:spPr>
        <p:txBody>
          <a:bodyPr>
            <a:normAutofit/>
          </a:bodyPr>
          <a:lstStyle/>
          <a:p>
            <a:r>
              <a:rPr lang="en-US" b="1" dirty="0"/>
              <a:t>Overview</a:t>
            </a:r>
          </a:p>
          <a:p>
            <a:r>
              <a:rPr lang="en-US" dirty="0"/>
              <a:t>To implement a queue using two stacks, we can </a:t>
            </a:r>
            <a:r>
              <a:rPr lang="en-US" dirty="0" err="1"/>
              <a:t>use:</a:t>
            </a:r>
            <a:r>
              <a:rPr lang="en-US" b="1" dirty="0" err="1"/>
              <a:t>Stack</a:t>
            </a:r>
            <a:r>
              <a:rPr lang="en-US" b="1" dirty="0"/>
              <a:t> A</a:t>
            </a:r>
            <a:r>
              <a:rPr lang="en-US" dirty="0"/>
              <a:t>: Used for enqueue operations (adding elements).</a:t>
            </a:r>
          </a:p>
          <a:p>
            <a:r>
              <a:rPr lang="en-US" b="1" dirty="0"/>
              <a:t>Stack B</a:t>
            </a:r>
            <a:r>
              <a:rPr lang="en-US" dirty="0"/>
              <a:t>: Used for dequeue operations (removing elements).</a:t>
            </a:r>
          </a:p>
          <a:p>
            <a:r>
              <a:rPr lang="en-US" b="1" dirty="0"/>
              <a:t>Operations</a:t>
            </a:r>
          </a:p>
          <a:p>
            <a:r>
              <a:rPr lang="en-US" b="1" dirty="0"/>
              <a:t>Enqueue (Adding an element)</a:t>
            </a:r>
            <a:r>
              <a:rPr lang="en-US" dirty="0"/>
              <a:t>:</a:t>
            </a:r>
          </a:p>
          <a:p>
            <a:pPr lvl="1"/>
            <a:r>
              <a:rPr lang="en-US" sz="2400" dirty="0"/>
              <a:t>Push the element onto Stack A.</a:t>
            </a:r>
          </a:p>
          <a:p>
            <a:r>
              <a:rPr lang="en-US" b="1" dirty="0"/>
              <a:t>Dequeue (Removing an element)</a:t>
            </a:r>
            <a:r>
              <a:rPr lang="en-US" dirty="0"/>
              <a:t>:</a:t>
            </a:r>
          </a:p>
          <a:p>
            <a:pPr lvl="1"/>
            <a:r>
              <a:rPr lang="en-US" sz="2400" dirty="0"/>
              <a:t>If Stack B is empty, pop all elements from Stack A and push them onto Stack B (this reverses the order, simulating FIFO).</a:t>
            </a:r>
          </a:p>
          <a:p>
            <a:pPr lvl="1"/>
            <a:r>
              <a:rPr lang="en-US" sz="2400" dirty="0"/>
              <a:t>Pop the top element from Stack B</a:t>
            </a:r>
          </a:p>
        </p:txBody>
      </p:sp>
    </p:spTree>
    <p:extLst>
      <p:ext uri="{BB962C8B-B14F-4D97-AF65-F5344CB8AC3E}">
        <p14:creationId xmlns:p14="http://schemas.microsoft.com/office/powerpoint/2010/main" val="330973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2FAE-8041-4D4C-AA8B-DB6F67B46B54}"/>
              </a:ext>
            </a:extLst>
          </p:cNvPr>
          <p:cNvSpPr>
            <a:spLocks noGrp="1"/>
          </p:cNvSpPr>
          <p:nvPr>
            <p:ph type="title"/>
          </p:nvPr>
        </p:nvSpPr>
        <p:spPr/>
        <p:txBody>
          <a:bodyPr/>
          <a:lstStyle/>
          <a:p>
            <a:endParaRPr lang="vi-VN"/>
          </a:p>
        </p:txBody>
      </p:sp>
      <p:pic>
        <p:nvPicPr>
          <p:cNvPr id="5" name="Content Placeholder 4">
            <a:extLst>
              <a:ext uri="{FF2B5EF4-FFF2-40B4-BE49-F238E27FC236}">
                <a16:creationId xmlns:a16="http://schemas.microsoft.com/office/drawing/2014/main" id="{8C11CF0F-EE7A-4084-872E-EA38E3B37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4481" y="1357803"/>
            <a:ext cx="5675869" cy="4608302"/>
          </a:xfrm>
        </p:spPr>
      </p:pic>
      <p:pic>
        <p:nvPicPr>
          <p:cNvPr id="7" name="Picture 6">
            <a:extLst>
              <a:ext uri="{FF2B5EF4-FFF2-40B4-BE49-F238E27FC236}">
                <a16:creationId xmlns:a16="http://schemas.microsoft.com/office/drawing/2014/main" id="{76F14326-FC63-452F-B538-90D4BDBCA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74" y="1357804"/>
            <a:ext cx="5396999" cy="4608302"/>
          </a:xfrm>
          <a:prstGeom prst="rect">
            <a:avLst/>
          </a:prstGeom>
        </p:spPr>
      </p:pic>
    </p:spTree>
    <p:extLst>
      <p:ext uri="{BB962C8B-B14F-4D97-AF65-F5344CB8AC3E}">
        <p14:creationId xmlns:p14="http://schemas.microsoft.com/office/powerpoint/2010/main" val="330869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C5B7-4E23-4790-A214-6A19ECFBC659}"/>
              </a:ext>
            </a:extLst>
          </p:cNvPr>
          <p:cNvSpPr>
            <a:spLocks noGrp="1"/>
          </p:cNvSpPr>
          <p:nvPr>
            <p:ph type="title"/>
          </p:nvPr>
        </p:nvSpPr>
        <p:spPr/>
        <p:txBody>
          <a:bodyPr/>
          <a:lstStyle/>
          <a:p>
            <a:r>
              <a:rPr lang="en-US" dirty="0"/>
              <a:t>B.   a concrete data structure for a First In First out (FIFO) queue</a:t>
            </a:r>
            <a:endParaRPr lang="vi-VN" dirty="0"/>
          </a:p>
        </p:txBody>
      </p:sp>
      <p:sp>
        <p:nvSpPr>
          <p:cNvPr id="3" name="Content Placeholder 2">
            <a:extLst>
              <a:ext uri="{FF2B5EF4-FFF2-40B4-BE49-F238E27FC236}">
                <a16:creationId xmlns:a16="http://schemas.microsoft.com/office/drawing/2014/main" id="{0456A456-D3DF-4EDA-8542-16E267B9A8A8}"/>
              </a:ext>
            </a:extLst>
          </p:cNvPr>
          <p:cNvSpPr>
            <a:spLocks noGrp="1"/>
          </p:cNvSpPr>
          <p:nvPr>
            <p:ph idx="1"/>
          </p:nvPr>
        </p:nvSpPr>
        <p:spPr>
          <a:xfrm>
            <a:off x="1141412" y="2249486"/>
            <a:ext cx="9905999" cy="4434118"/>
          </a:xfrm>
        </p:spPr>
        <p:txBody>
          <a:bodyPr>
            <a:normAutofit fontScale="47500" lnSpcReduction="20000"/>
          </a:bodyPr>
          <a:lstStyle/>
          <a:p>
            <a:r>
              <a:rPr lang="en-US" sz="4200" dirty="0"/>
              <a:t>A </a:t>
            </a:r>
            <a:r>
              <a:rPr lang="en-US" sz="4200" b="1" dirty="0"/>
              <a:t>queue</a:t>
            </a:r>
            <a:r>
              <a:rPr lang="en-US" sz="4200" dirty="0"/>
              <a:t> is a linear data structure that follows the </a:t>
            </a:r>
            <a:r>
              <a:rPr lang="en-US" sz="4200" b="1" dirty="0"/>
              <a:t>First In First Out (FIFO)</a:t>
            </a:r>
            <a:r>
              <a:rPr lang="en-US" sz="4200" dirty="0"/>
              <a:t> principle, meaning that the first element added to the queue will be the first one to be removed. </a:t>
            </a:r>
            <a:r>
              <a:rPr lang="en-US" sz="4200" b="1" dirty="0"/>
              <a:t>1. Array-Based Implementation</a:t>
            </a:r>
          </a:p>
          <a:p>
            <a:r>
              <a:rPr lang="en-US" sz="4200" dirty="0"/>
              <a:t>In an array-based implementation, we use a fixed-size array to store the elements of the queue. We maintain two pointers: one for the front of the queue and one for the rear.</a:t>
            </a:r>
          </a:p>
          <a:p>
            <a:r>
              <a:rPr lang="en-US" sz="4200" b="1" dirty="0"/>
              <a:t>Key Operations</a:t>
            </a:r>
            <a:r>
              <a:rPr lang="en-US" sz="4200" dirty="0"/>
              <a:t>:</a:t>
            </a:r>
          </a:p>
          <a:p>
            <a:r>
              <a:rPr lang="en-US" sz="4200" b="1" dirty="0"/>
              <a:t>Enqueue</a:t>
            </a:r>
            <a:r>
              <a:rPr lang="en-US" sz="4200" dirty="0"/>
              <a:t>: Add an element to the rear of the queue.</a:t>
            </a:r>
          </a:p>
          <a:p>
            <a:r>
              <a:rPr lang="en-US" sz="4200" b="1" dirty="0"/>
              <a:t>Dequeue</a:t>
            </a:r>
            <a:r>
              <a:rPr lang="en-US" sz="4200" dirty="0"/>
              <a:t>: Remove an element from the front of the queue.</a:t>
            </a:r>
          </a:p>
          <a:p>
            <a:r>
              <a:rPr lang="en-US" sz="4200" b="1" dirty="0"/>
              <a:t>Peek</a:t>
            </a:r>
            <a:r>
              <a:rPr lang="en-US" sz="4200" dirty="0"/>
              <a:t>: View the front element without removing it.</a:t>
            </a:r>
          </a:p>
          <a:p>
            <a:r>
              <a:rPr lang="en-US" sz="4200" b="1" dirty="0" err="1"/>
              <a:t>isEmpty</a:t>
            </a:r>
            <a:r>
              <a:rPr lang="en-US" sz="4200" dirty="0"/>
              <a:t>: Check if the queue is empty.</a:t>
            </a:r>
          </a:p>
          <a:p>
            <a:r>
              <a:rPr lang="en-US" sz="4200" b="1" dirty="0"/>
              <a:t>size</a:t>
            </a:r>
            <a:r>
              <a:rPr lang="en-US" sz="4200" dirty="0"/>
              <a:t>: Get the number of elements in the queue.</a:t>
            </a:r>
          </a:p>
          <a:p>
            <a:endParaRPr lang="vi-VN" dirty="0"/>
          </a:p>
        </p:txBody>
      </p:sp>
    </p:spTree>
    <p:extLst>
      <p:ext uri="{BB962C8B-B14F-4D97-AF65-F5344CB8AC3E}">
        <p14:creationId xmlns:p14="http://schemas.microsoft.com/office/powerpoint/2010/main" val="55516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2BFB-C52B-49FA-AE17-F33D1E75F14B}"/>
              </a:ext>
            </a:extLst>
          </p:cNvPr>
          <p:cNvSpPr>
            <a:spLocks noGrp="1"/>
          </p:cNvSpPr>
          <p:nvPr>
            <p:ph type="title"/>
          </p:nvPr>
        </p:nvSpPr>
        <p:spPr>
          <a:xfrm>
            <a:off x="717207" y="6118715"/>
            <a:ext cx="9905998" cy="1478570"/>
          </a:xfrm>
        </p:spPr>
        <p:txBody>
          <a:bodyPr/>
          <a:lstStyle/>
          <a:p>
            <a:endParaRPr lang="vi-VN" dirty="0"/>
          </a:p>
        </p:txBody>
      </p:sp>
      <p:sp>
        <p:nvSpPr>
          <p:cNvPr id="3" name="Content Placeholder 2">
            <a:extLst>
              <a:ext uri="{FF2B5EF4-FFF2-40B4-BE49-F238E27FC236}">
                <a16:creationId xmlns:a16="http://schemas.microsoft.com/office/drawing/2014/main" id="{6C7A8637-C0B0-4C86-89E7-DEE94CF3AF4D}"/>
              </a:ext>
            </a:extLst>
          </p:cNvPr>
          <p:cNvSpPr>
            <a:spLocks noGrp="1"/>
          </p:cNvSpPr>
          <p:nvPr>
            <p:ph idx="1"/>
          </p:nvPr>
        </p:nvSpPr>
        <p:spPr>
          <a:xfrm>
            <a:off x="1141412" y="618518"/>
            <a:ext cx="9905999" cy="5172683"/>
          </a:xfrm>
        </p:spPr>
        <p:txBody>
          <a:bodyPr>
            <a:normAutofit/>
          </a:bodyPr>
          <a:lstStyle/>
          <a:p>
            <a:pPr marL="0" indent="0">
              <a:buNone/>
            </a:pPr>
            <a:r>
              <a:rPr lang="en-US" b="1" dirty="0"/>
              <a:t>2. Linked List-Based Implementation</a:t>
            </a:r>
          </a:p>
          <a:p>
            <a:r>
              <a:rPr lang="en-US" dirty="0"/>
              <a:t>In a linked list-based implementation, we use nodes to store the elements of the queue. Each node contains the data and a reference to the next node. This implementation allows for dynamic </a:t>
            </a:r>
            <a:r>
              <a:rPr lang="en-US" dirty="0" err="1"/>
              <a:t>sizing.</a:t>
            </a:r>
            <a:r>
              <a:rPr lang="en-US" b="1" dirty="0" err="1"/>
              <a:t>Key</a:t>
            </a:r>
            <a:r>
              <a:rPr lang="en-US" b="1" dirty="0"/>
              <a:t> </a:t>
            </a:r>
            <a:r>
              <a:rPr lang="en-US" b="1" dirty="0" err="1"/>
              <a:t>Operations</a:t>
            </a:r>
            <a:r>
              <a:rPr lang="en-US" dirty="0" err="1"/>
              <a:t>:</a:t>
            </a:r>
            <a:r>
              <a:rPr lang="en-US" b="1" dirty="0" err="1"/>
              <a:t>Enqueue</a:t>
            </a:r>
            <a:r>
              <a:rPr lang="en-US" dirty="0"/>
              <a:t>: Add an element to the end of the list.</a:t>
            </a:r>
          </a:p>
          <a:p>
            <a:r>
              <a:rPr lang="en-US" b="1" dirty="0"/>
              <a:t>Dequeue</a:t>
            </a:r>
            <a:r>
              <a:rPr lang="en-US" dirty="0"/>
              <a:t>: Remove an element from the front of the list.</a:t>
            </a:r>
          </a:p>
          <a:p>
            <a:r>
              <a:rPr lang="en-US" b="1" dirty="0"/>
              <a:t>Peek</a:t>
            </a:r>
            <a:r>
              <a:rPr lang="en-US" dirty="0"/>
              <a:t>: View the front element without removing it.</a:t>
            </a:r>
          </a:p>
          <a:p>
            <a:r>
              <a:rPr lang="en-US" b="1" dirty="0" err="1"/>
              <a:t>isEmpty</a:t>
            </a:r>
            <a:r>
              <a:rPr lang="en-US" dirty="0"/>
              <a:t>: Check if the queue is empty.</a:t>
            </a:r>
          </a:p>
          <a:p>
            <a:r>
              <a:rPr lang="en-US" b="1" dirty="0"/>
              <a:t>size</a:t>
            </a:r>
            <a:r>
              <a:rPr lang="en-US" dirty="0"/>
              <a:t>: Get the number of elements in the queue.</a:t>
            </a:r>
          </a:p>
          <a:p>
            <a:endParaRPr lang="vi-VN" dirty="0"/>
          </a:p>
        </p:txBody>
      </p:sp>
    </p:spTree>
    <p:extLst>
      <p:ext uri="{BB962C8B-B14F-4D97-AF65-F5344CB8AC3E}">
        <p14:creationId xmlns:p14="http://schemas.microsoft.com/office/powerpoint/2010/main" val="224807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D92C-47C7-40F5-B586-11765033C320}"/>
              </a:ext>
            </a:extLst>
          </p:cNvPr>
          <p:cNvSpPr>
            <a:spLocks noGrp="1"/>
          </p:cNvSpPr>
          <p:nvPr>
            <p:ph type="title"/>
          </p:nvPr>
        </p:nvSpPr>
        <p:spPr>
          <a:xfrm>
            <a:off x="1367656" y="1759537"/>
            <a:ext cx="9905998" cy="1478570"/>
          </a:xfrm>
        </p:spPr>
        <p:txBody>
          <a:bodyPr/>
          <a:lstStyle/>
          <a:p>
            <a:r>
              <a:rPr lang="vi-VN" dirty="0"/>
              <a:t>II.    Two sorting algorithms.</a:t>
            </a:r>
          </a:p>
        </p:txBody>
      </p:sp>
      <p:sp>
        <p:nvSpPr>
          <p:cNvPr id="3" name="Content Placeholder 2">
            <a:extLst>
              <a:ext uri="{FF2B5EF4-FFF2-40B4-BE49-F238E27FC236}">
                <a16:creationId xmlns:a16="http://schemas.microsoft.com/office/drawing/2014/main" id="{C024820C-AD9E-401C-8657-C6E5473EEBF3}"/>
              </a:ext>
            </a:extLst>
          </p:cNvPr>
          <p:cNvSpPr>
            <a:spLocks noGrp="1"/>
          </p:cNvSpPr>
          <p:nvPr>
            <p:ph idx="1"/>
          </p:nvPr>
        </p:nvSpPr>
        <p:spPr>
          <a:xfrm>
            <a:off x="1141412" y="3619893"/>
            <a:ext cx="9905999" cy="2171308"/>
          </a:xfrm>
        </p:spPr>
        <p:txBody>
          <a:bodyPr/>
          <a:lstStyle/>
          <a:p>
            <a:r>
              <a:rPr lang="en-US" dirty="0"/>
              <a:t>Sorting algorithms are essential for organizing data in a specific order, typically ascending or descending. Here, we will discuss two popular sorting algorithms: </a:t>
            </a:r>
            <a:r>
              <a:rPr lang="en-US" b="1" dirty="0"/>
              <a:t>Merge Sort</a:t>
            </a:r>
            <a:r>
              <a:rPr lang="en-US" dirty="0"/>
              <a:t> and </a:t>
            </a:r>
            <a:r>
              <a:rPr lang="en-US" b="1" dirty="0"/>
              <a:t>Quick Sort</a:t>
            </a:r>
            <a:r>
              <a:rPr lang="en-US" dirty="0"/>
              <a:t>.</a:t>
            </a:r>
            <a:endParaRPr lang="vi-VN" dirty="0"/>
          </a:p>
          <a:p>
            <a:endParaRPr lang="vi-VN" dirty="0"/>
          </a:p>
        </p:txBody>
      </p:sp>
    </p:spTree>
    <p:extLst>
      <p:ext uri="{BB962C8B-B14F-4D97-AF65-F5344CB8AC3E}">
        <p14:creationId xmlns:p14="http://schemas.microsoft.com/office/powerpoint/2010/main" val="401412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BE03-0A82-48E4-B72D-9B6E15D3345E}"/>
              </a:ext>
            </a:extLst>
          </p:cNvPr>
          <p:cNvSpPr>
            <a:spLocks noGrp="1"/>
          </p:cNvSpPr>
          <p:nvPr>
            <p:ph type="title"/>
          </p:nvPr>
        </p:nvSpPr>
        <p:spPr>
          <a:xfrm>
            <a:off x="726633" y="6858000"/>
            <a:ext cx="9905998" cy="1478570"/>
          </a:xfrm>
        </p:spPr>
        <p:txBody>
          <a:bodyPr/>
          <a:lstStyle/>
          <a:p>
            <a:endParaRPr lang="vi-VN" dirty="0"/>
          </a:p>
        </p:txBody>
      </p:sp>
      <p:sp>
        <p:nvSpPr>
          <p:cNvPr id="3" name="Content Placeholder 2">
            <a:extLst>
              <a:ext uri="{FF2B5EF4-FFF2-40B4-BE49-F238E27FC236}">
                <a16:creationId xmlns:a16="http://schemas.microsoft.com/office/drawing/2014/main" id="{74009EDD-5D2A-4D63-AE57-790F5683C035}"/>
              </a:ext>
            </a:extLst>
          </p:cNvPr>
          <p:cNvSpPr>
            <a:spLocks noGrp="1"/>
          </p:cNvSpPr>
          <p:nvPr>
            <p:ph idx="1"/>
          </p:nvPr>
        </p:nvSpPr>
        <p:spPr>
          <a:xfrm>
            <a:off x="1141412" y="141402"/>
            <a:ext cx="9905999" cy="6551629"/>
          </a:xfrm>
        </p:spPr>
        <p:txBody>
          <a:bodyPr/>
          <a:lstStyle/>
          <a:p>
            <a:pPr marL="0" indent="0">
              <a:buNone/>
            </a:pPr>
            <a:r>
              <a:rPr lang="en-US" b="1" dirty="0"/>
              <a:t>1. Merge Sort</a:t>
            </a:r>
          </a:p>
          <a:p>
            <a:r>
              <a:rPr lang="en-US" b="1" dirty="0"/>
              <a:t>Overview:</a:t>
            </a:r>
            <a:br>
              <a:rPr lang="en-US" dirty="0"/>
            </a:br>
            <a:r>
              <a:rPr lang="en-US" dirty="0"/>
              <a:t>Merge Sort is a Divide and Conquer algorithm that recursively divides an array into single-element subarrays and then merges them in sorted order.</a:t>
            </a:r>
          </a:p>
          <a:p>
            <a:r>
              <a:rPr lang="en-US" b="1" dirty="0"/>
              <a:t>Steps:</a:t>
            </a:r>
            <a:endParaRPr lang="en-US" dirty="0"/>
          </a:p>
          <a:p>
            <a:pPr lvl="1">
              <a:buFont typeface="Courier New" panose="02070309020205020404" pitchFamily="49" charset="0"/>
              <a:buChar char="o"/>
            </a:pPr>
            <a:r>
              <a:rPr lang="en-US" b="1" dirty="0"/>
              <a:t>Divide:</a:t>
            </a:r>
            <a:r>
              <a:rPr lang="en-US" dirty="0"/>
              <a:t> Split the array into two halves.</a:t>
            </a:r>
          </a:p>
          <a:p>
            <a:pPr lvl="1">
              <a:buFont typeface="Courier New" panose="02070309020205020404" pitchFamily="49" charset="0"/>
              <a:buChar char="o"/>
            </a:pPr>
            <a:r>
              <a:rPr lang="en-US" b="1" dirty="0"/>
              <a:t>Conquer:</a:t>
            </a:r>
            <a:r>
              <a:rPr lang="en-US" dirty="0"/>
              <a:t> Recursively sort both halves.</a:t>
            </a:r>
          </a:p>
          <a:p>
            <a:pPr lvl="1">
              <a:buFont typeface="Courier New" panose="02070309020205020404" pitchFamily="49" charset="0"/>
              <a:buChar char="o"/>
            </a:pPr>
            <a:r>
              <a:rPr lang="en-US" b="1" dirty="0"/>
              <a:t>Combine:</a:t>
            </a:r>
            <a:r>
              <a:rPr lang="en-US" dirty="0"/>
              <a:t> Merge the two sorted halves.</a:t>
            </a:r>
          </a:p>
          <a:p>
            <a:r>
              <a:rPr lang="en-US" b="1" dirty="0"/>
              <a:t>Time Complexity:</a:t>
            </a:r>
            <a:endParaRPr lang="en-US" dirty="0"/>
          </a:p>
          <a:p>
            <a:pPr lvl="1">
              <a:buFont typeface="Courier New" panose="02070309020205020404" pitchFamily="49" charset="0"/>
              <a:buChar char="o"/>
            </a:pPr>
            <a:r>
              <a:rPr lang="en-US" dirty="0"/>
              <a:t>Best Case: O(n log n)</a:t>
            </a:r>
          </a:p>
          <a:p>
            <a:pPr lvl="1">
              <a:buFont typeface="Courier New" panose="02070309020205020404" pitchFamily="49" charset="0"/>
              <a:buChar char="o"/>
            </a:pPr>
            <a:r>
              <a:rPr lang="en-US" dirty="0"/>
              <a:t>Average Case: O(n log n)</a:t>
            </a:r>
          </a:p>
          <a:p>
            <a:pPr lvl="1">
              <a:buFont typeface="Courier New" panose="02070309020205020404" pitchFamily="49" charset="0"/>
              <a:buChar char="o"/>
            </a:pPr>
            <a:r>
              <a:rPr lang="en-US" dirty="0"/>
              <a:t>Worst Case: O(n log n)</a:t>
            </a:r>
          </a:p>
        </p:txBody>
      </p:sp>
    </p:spTree>
    <p:extLst>
      <p:ext uri="{BB962C8B-B14F-4D97-AF65-F5344CB8AC3E}">
        <p14:creationId xmlns:p14="http://schemas.microsoft.com/office/powerpoint/2010/main" val="1219740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Integral</Template>
  <TotalTime>41</TotalTime>
  <Words>377</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Times New Roman</vt:lpstr>
      <vt:lpstr>Trebuchet MS</vt:lpstr>
      <vt:lpstr>Tw Cen MT</vt:lpstr>
      <vt:lpstr>Circuit</vt:lpstr>
      <vt:lpstr>Data Structure and Algorithm </vt:lpstr>
      <vt:lpstr>PowerPoint Presentation</vt:lpstr>
      <vt:lpstr>Stack ADT for a FIFO Queue</vt:lpstr>
      <vt:lpstr>PowerPoint Presentation</vt:lpstr>
      <vt:lpstr>PowerPoint Presentation</vt:lpstr>
      <vt:lpstr>B.   a concrete data structure for a First In First out (FIFO) queue</vt:lpstr>
      <vt:lpstr>PowerPoint Presentation</vt:lpstr>
      <vt:lpstr>II.    Two sorting algorithms.</vt:lpstr>
      <vt:lpstr>PowerPoint Presentation</vt:lpstr>
      <vt:lpstr>PowerPoint Presentation</vt:lpstr>
      <vt:lpstr>III.   Two network shortest path algorithms.</vt:lpstr>
      <vt:lpstr>PowerPoint Presentation</vt:lpstr>
      <vt:lpstr>2.  Prim-Jarnik Algorithm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dc:title>
  <dc:creator>trần thành</dc:creator>
  <cp:lastModifiedBy>trần thành</cp:lastModifiedBy>
  <cp:revision>5</cp:revision>
  <dcterms:created xsi:type="dcterms:W3CDTF">2024-10-27T08:27:46Z</dcterms:created>
  <dcterms:modified xsi:type="dcterms:W3CDTF">2024-10-27T09:09:39Z</dcterms:modified>
</cp:coreProperties>
</file>