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E7"/>
          </a:solidFill>
        </a:fill>
      </a:tcStyle>
    </a:wholeTbl>
    <a:band2H>
      <a:tcTxStyle b="def" i="def"/>
      <a:tcStyle>
        <a:tcBdr/>
        <a:fill>
          <a:solidFill>
            <a:srgbClr val="E6E9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3CF"/>
          </a:solidFill>
        </a:fill>
      </a:tcStyle>
    </a:wholeTbl>
    <a:band2H>
      <a:tcTxStyle b="def" i="def"/>
      <a:tcStyle>
        <a:tcBdr/>
        <a:fill>
          <a:solidFill>
            <a:srgbClr val="FAEA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CF"/>
          </a:solidFill>
        </a:fill>
      </a:tcStyle>
    </a:wholeTbl>
    <a:band2H>
      <a:tcTxStyle b="def" i="def"/>
      <a:tcStyle>
        <a:tcBdr/>
        <a:fill>
          <a:solidFill>
            <a:srgbClr val="E6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D2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58368" y="3968496"/>
            <a:ext cx="6638544" cy="165038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87400" indent="-284480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44600" indent="-284480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701800" indent="-284480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159000" indent="-284478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0" y="6041225"/>
            <a:ext cx="4800600" cy="35603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566927" y="1499616"/>
            <a:ext cx="4248914" cy="59093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4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Picture Placeholder 2"/>
          <p:cNvSpPr/>
          <p:nvPr>
            <p:ph type="pic" sz="half" idx="13"/>
          </p:nvPr>
        </p:nvSpPr>
        <p:spPr>
          <a:xfrm>
            <a:off x="5114630" y="934719"/>
            <a:ext cx="7077371" cy="306468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7" name="Picture Placeholder 2"/>
          <p:cNvSpPr/>
          <p:nvPr>
            <p:ph type="pic" sz="quarter" idx="14"/>
          </p:nvPr>
        </p:nvSpPr>
        <p:spPr>
          <a:xfrm>
            <a:off x="5114630" y="3998295"/>
            <a:ext cx="3602524" cy="2857502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Picture Placeholder 2"/>
          <p:cNvSpPr/>
          <p:nvPr>
            <p:ph type="pic" sz="quarter" idx="15"/>
          </p:nvPr>
        </p:nvSpPr>
        <p:spPr>
          <a:xfrm>
            <a:off x="8701089" y="3998295"/>
            <a:ext cx="3490913" cy="2857502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Picture Placeholder 2"/>
          <p:cNvSpPr/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/>
          <p:nvPr>
            <p:ph type="title"/>
          </p:nvPr>
        </p:nvSpPr>
        <p:spPr>
          <a:xfrm>
            <a:off x="566927" y="1499616"/>
            <a:ext cx="4248914" cy="59093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6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4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658368" y="1490662"/>
            <a:ext cx="6638544" cy="23876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658368" y="3970337"/>
            <a:ext cx="6638544" cy="221297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321145"/>
            <a:ext cx="4800600" cy="35603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566927" y="1499616"/>
            <a:ext cx="6951474" cy="59093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566927" y="2185416"/>
            <a:ext cx="6951474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66927" y="1499616"/>
            <a:ext cx="6951474" cy="59093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566927" y="2185416"/>
            <a:ext cx="6951474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566927" y="2185416"/>
            <a:ext cx="4500373" cy="394868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566927" y="2185416"/>
            <a:ext cx="5138931" cy="3931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4"/>
          <p:cNvSpPr/>
          <p:nvPr>
            <p:ph type="body" sz="quarter" idx="13"/>
          </p:nvPr>
        </p:nvSpPr>
        <p:spPr>
          <a:xfrm>
            <a:off x="6172198" y="2185416"/>
            <a:ext cx="5138931" cy="3949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2"/>
          <p:cNvSpPr/>
          <p:nvPr>
            <p:ph type="pic" idx="13"/>
          </p:nvPr>
        </p:nvSpPr>
        <p:spPr>
          <a:xfrm>
            <a:off x="5098565" y="927100"/>
            <a:ext cx="7093436" cy="59309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566927" y="1499616"/>
            <a:ext cx="4248914" cy="59093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4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321145"/>
            <a:ext cx="4800600" cy="3560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566927" y="1499616"/>
            <a:ext cx="10515601" cy="59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1pPr>
      <a:lvl2pPr marL="6858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3pPr>
      <a:lvl4pPr marL="16002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4pPr>
      <a:lvl5pPr marL="2057400" marR="0" indent="-182878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5pPr>
      <a:lvl6pPr marL="2514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6pPr>
      <a:lvl7pPr marL="29718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7pPr>
      <a:lvl8pPr marL="34290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8pPr>
      <a:lvl9pPr marL="38862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resentation Title"/>
          <p:cNvSpPr txBox="1"/>
          <p:nvPr>
            <p:ph type="title"/>
          </p:nvPr>
        </p:nvSpPr>
        <p:spPr>
          <a:xfrm>
            <a:off x="205784" y="287859"/>
            <a:ext cx="7543711" cy="2386585"/>
          </a:xfrm>
          <a:prstGeom prst="rect">
            <a:avLst/>
          </a:prstGeom>
        </p:spPr>
        <p:txBody>
          <a:bodyPr/>
          <a:lstStyle/>
          <a:p>
            <a:pPr/>
            <a:r>
              <a:t>EAS508 Project 2</a:t>
            </a:r>
          </a:p>
        </p:txBody>
      </p:sp>
      <p:sp>
        <p:nvSpPr>
          <p:cNvPr id="127" name="Sub-topic"/>
          <p:cNvSpPr txBox="1"/>
          <p:nvPr>
            <p:ph type="body" sz="quarter" idx="1"/>
          </p:nvPr>
        </p:nvSpPr>
        <p:spPr>
          <a:xfrm>
            <a:off x="658368" y="2917937"/>
            <a:ext cx="6638543" cy="550206"/>
          </a:xfrm>
          <a:prstGeom prst="rect">
            <a:avLst/>
          </a:prstGeom>
        </p:spPr>
        <p:txBody>
          <a:bodyPr/>
          <a:lstStyle/>
          <a:p>
            <a:pPr/>
            <a:r>
              <a:t>Minimizing Test Misclassification Rate</a:t>
            </a:r>
          </a:p>
        </p:txBody>
      </p:sp>
      <p:sp>
        <p:nvSpPr>
          <p:cNvPr id="128" name="Sub-topic"/>
          <p:cNvSpPr txBox="1"/>
          <p:nvPr/>
        </p:nvSpPr>
        <p:spPr>
          <a:xfrm>
            <a:off x="1577551" y="3711635"/>
            <a:ext cx="4413130" cy="55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630936">
              <a:lnSpc>
                <a:spcPct val="130000"/>
              </a:lnSpc>
              <a:spcBef>
                <a:spcPts val="400"/>
              </a:spcBef>
              <a:defRPr sz="1900">
                <a:solidFill>
                  <a:srgbClr val="D5D5D5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Nicholas Cruz, Sean Grzenda, Priya Patil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xfrm>
            <a:off x="566927" y="1499616"/>
            <a:ext cx="10515601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Full-width Photo</a:t>
            </a:r>
          </a:p>
        </p:txBody>
      </p:sp>
      <p:pic>
        <p:nvPicPr>
          <p:cNvPr id="165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2329"/>
            <a:ext cx="12192000" cy="5925671"/>
          </a:xfrm>
          <a:prstGeom prst="rect">
            <a:avLst/>
          </a:prstGeom>
        </p:spPr>
      </p:pic>
      <p:pic>
        <p:nvPicPr>
          <p:cNvPr id="166" name="Screen Shot 2023-12-04 at 4.00.33 PM.png" descr="Screen Shot 2023-12-04 at 4.00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642" y="4036219"/>
            <a:ext cx="3652332" cy="2344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 Shot 2023-12-04 at 4.00.26 PM.png" descr="Screen Shot 2023-12-04 at 4.00.2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36628" y="4036219"/>
            <a:ext cx="3771815" cy="2344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 Shot 2023-12-04 at 4.00.14 PM.png" descr="Screen Shot 2023-12-04 at 4.00.14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87097" y="4040756"/>
            <a:ext cx="3618375" cy="2334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creen Shot 2023-12-04 at 4.00.06 PM.png" descr="Screen Shot 2023-12-04 at 4.00.06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41447" y="1189218"/>
            <a:ext cx="3690560" cy="2334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creen Shot 2023-12-04 at 3.59.58 PM.png" descr="Screen Shot 2023-12-04 at 3.59.58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94358" y="1201204"/>
            <a:ext cx="3584169" cy="2310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23-12-04 at 3.59.38 PM.png" descr="Screen Shot 2023-12-04 at 3.59.38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13064" y="1201204"/>
            <a:ext cx="3618376" cy="2310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Title"/>
          <p:cNvSpPr txBox="1"/>
          <p:nvPr>
            <p:ph type="title"/>
          </p:nvPr>
        </p:nvSpPr>
        <p:spPr>
          <a:xfrm>
            <a:off x="3379722" y="2603300"/>
            <a:ext cx="5432556" cy="1431913"/>
          </a:xfrm>
          <a:prstGeom prst="rect">
            <a:avLst/>
          </a:prstGeom>
        </p:spPr>
        <p:txBody>
          <a:bodyPr anchor="ctr"/>
          <a:lstStyle>
            <a:lvl1pPr algn="ctr" defTabSz="896111">
              <a:defRPr sz="5700"/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Title"/>
          <p:cNvSpPr txBox="1"/>
          <p:nvPr>
            <p:ph type="title"/>
          </p:nvPr>
        </p:nvSpPr>
        <p:spPr>
          <a:xfrm>
            <a:off x="566928" y="1499616"/>
            <a:ext cx="4248912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Iris Dataset</a:t>
            </a:r>
          </a:p>
        </p:txBody>
      </p:sp>
      <p:sp>
        <p:nvSpPr>
          <p:cNvPr id="131" name="Slide Text"/>
          <p:cNvSpPr txBox="1"/>
          <p:nvPr>
            <p:ph type="body" sz="half" idx="1"/>
          </p:nvPr>
        </p:nvSpPr>
        <p:spPr>
          <a:xfrm>
            <a:off x="566928" y="2185415"/>
            <a:ext cx="4248912" cy="39682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Iris Dataset contains various measurements of setosa, versicolor, and virginica flowers.</a:t>
            </a:r>
          </a:p>
          <a:p>
            <a:pPr/>
            <a:r>
              <a:t>Quantitative Predictors: Sepal.Length, Sepal.Width, Petal.Length, Petal.Width</a:t>
            </a:r>
          </a:p>
          <a:p>
            <a:pPr/>
            <a:r>
              <a:t>Qualitative Response: Class</a:t>
            </a:r>
          </a:p>
        </p:txBody>
      </p:sp>
      <p:pic>
        <p:nvPicPr>
          <p:cNvPr id="132" name="Screen Shot 2023-12-04 at 3.02.43 PM.png" descr="Screen Shot 2023-12-04 at 3.02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1008" y="1218881"/>
            <a:ext cx="6621057" cy="2372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Screen Shot 2023-12-04 at 3.12.09 PM.png" descr="Screen Shot 2023-12-04 at 3.12.0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4576" y="3334170"/>
            <a:ext cx="5357132" cy="3515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"/>
          <p:cNvSpPr txBox="1"/>
          <p:nvPr/>
        </p:nvSpPr>
        <p:spPr>
          <a:xfrm>
            <a:off x="7574280" y="6345640"/>
            <a:ext cx="41148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136" name="Slide Title"/>
          <p:cNvSpPr txBox="1"/>
          <p:nvPr>
            <p:ph type="title"/>
          </p:nvPr>
        </p:nvSpPr>
        <p:spPr>
          <a:xfrm>
            <a:off x="566928" y="1499616"/>
            <a:ext cx="6951472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Objective and Approach</a:t>
            </a:r>
          </a:p>
        </p:txBody>
      </p:sp>
      <p:sp>
        <p:nvSpPr>
          <p:cNvPr id="137" name="Slide Text"/>
          <p:cNvSpPr txBox="1"/>
          <p:nvPr>
            <p:ph type="body" sz="half" idx="1"/>
          </p:nvPr>
        </p:nvSpPr>
        <p:spPr>
          <a:xfrm>
            <a:off x="566928" y="2337816"/>
            <a:ext cx="6951472" cy="39682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Build predictive model that minimizes test misclassification rate</a:t>
            </a:r>
          </a:p>
          <a:p>
            <a:pPr>
              <a:lnSpc>
                <a:spcPct val="160000"/>
              </a:lnSpc>
            </a:pPr>
            <a:r>
              <a:t>Use 4 models: </a:t>
            </a:r>
            <a:r>
              <a:rPr u="sng"/>
              <a:t>LDA, QDA, KNN, and Random Forest</a:t>
            </a:r>
            <a:endParaRPr u="sng"/>
          </a:p>
          <a:p>
            <a:pPr>
              <a:lnSpc>
                <a:spcPct val="160000"/>
              </a:lnSpc>
            </a:pPr>
            <a:r>
              <a:t>Assess performance using 10-fold cross 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"/>
          <p:cNvSpPr txBox="1"/>
          <p:nvPr/>
        </p:nvSpPr>
        <p:spPr>
          <a:xfrm>
            <a:off x="7574280" y="6345640"/>
            <a:ext cx="41148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140" name="Slide Title"/>
          <p:cNvSpPr txBox="1"/>
          <p:nvPr>
            <p:ph type="title"/>
          </p:nvPr>
        </p:nvSpPr>
        <p:spPr>
          <a:xfrm>
            <a:off x="566928" y="1499616"/>
            <a:ext cx="6951472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Cross Validation</a:t>
            </a:r>
          </a:p>
        </p:txBody>
      </p:sp>
      <p:sp>
        <p:nvSpPr>
          <p:cNvPr id="141" name="split dataset into 10 subdivisions…"/>
          <p:cNvSpPr txBox="1"/>
          <p:nvPr/>
        </p:nvSpPr>
        <p:spPr>
          <a:xfrm>
            <a:off x="1262306" y="2440870"/>
            <a:ext cx="7289327" cy="32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split dataset into 10 subdivisions</a:t>
            </a:r>
          </a:p>
          <a:p>
            <a:pPr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errors=[]</a:t>
            </a:r>
          </a:p>
          <a:p>
            <a:pPr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each subdivision i:</a:t>
            </a:r>
          </a:p>
          <a:p>
            <a:pPr lvl="3"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use i as test, use remaining for train</a:t>
            </a:r>
          </a:p>
          <a:p>
            <a:pPr lvl="3"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create model</a:t>
            </a:r>
          </a:p>
          <a:p>
            <a:pPr lvl="4"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measure misclassification rate, store in errors</a:t>
            </a:r>
          </a:p>
          <a:p>
            <a:pPr lvl="4"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lvl="4"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average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Title"/>
          <p:cNvSpPr txBox="1"/>
          <p:nvPr>
            <p:ph type="title"/>
          </p:nvPr>
        </p:nvSpPr>
        <p:spPr>
          <a:xfrm>
            <a:off x="566926" y="1499616"/>
            <a:ext cx="4248915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LDA</a:t>
            </a:r>
          </a:p>
        </p:txBody>
      </p:sp>
      <p:sp>
        <p:nvSpPr>
          <p:cNvPr id="144" name="Slide Text"/>
          <p:cNvSpPr txBox="1"/>
          <p:nvPr>
            <p:ph type="body" sz="half" idx="1"/>
          </p:nvPr>
        </p:nvSpPr>
        <p:spPr>
          <a:xfrm>
            <a:off x="566926" y="2185415"/>
            <a:ext cx="4800603" cy="39682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2% misclassification rate</a:t>
            </a:r>
          </a:p>
        </p:txBody>
      </p:sp>
      <p:pic>
        <p:nvPicPr>
          <p:cNvPr id="145" name="Screen Shot 2023-12-04 at 3.35.11 PM.png" descr="Screen Shot 2023-12-04 at 3.35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0848" y="1708983"/>
            <a:ext cx="5220895" cy="4272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Title"/>
          <p:cNvSpPr txBox="1"/>
          <p:nvPr>
            <p:ph type="title"/>
          </p:nvPr>
        </p:nvSpPr>
        <p:spPr>
          <a:xfrm>
            <a:off x="566926" y="1499616"/>
            <a:ext cx="4248915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QDA</a:t>
            </a:r>
          </a:p>
        </p:txBody>
      </p:sp>
      <p:sp>
        <p:nvSpPr>
          <p:cNvPr id="148" name="Slide Text"/>
          <p:cNvSpPr txBox="1"/>
          <p:nvPr>
            <p:ph type="body" sz="half" idx="1"/>
          </p:nvPr>
        </p:nvSpPr>
        <p:spPr>
          <a:xfrm>
            <a:off x="566926" y="2185415"/>
            <a:ext cx="4800603" cy="39682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2% misclassification rate</a:t>
            </a:r>
          </a:p>
        </p:txBody>
      </p:sp>
      <p:pic>
        <p:nvPicPr>
          <p:cNvPr id="149" name="Screen Shot 2023-12-04 at 3.38.28 PM.png" descr="Screen Shot 2023-12-04 at 3.38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9630" y="2439217"/>
            <a:ext cx="6070602" cy="2514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Title"/>
          <p:cNvSpPr txBox="1"/>
          <p:nvPr>
            <p:ph type="title"/>
          </p:nvPr>
        </p:nvSpPr>
        <p:spPr>
          <a:xfrm>
            <a:off x="566926" y="1499616"/>
            <a:ext cx="4248915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KNN</a:t>
            </a:r>
          </a:p>
        </p:txBody>
      </p:sp>
      <p:sp>
        <p:nvSpPr>
          <p:cNvPr id="152" name="Slide Text"/>
          <p:cNvSpPr txBox="1"/>
          <p:nvPr>
            <p:ph type="body" sz="half" idx="1"/>
          </p:nvPr>
        </p:nvSpPr>
        <p:spPr>
          <a:xfrm>
            <a:off x="566926" y="2185415"/>
            <a:ext cx="4800603" cy="396825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4% misclassification rate</a:t>
            </a:r>
          </a:p>
          <a:p>
            <a:pPr/>
            <a:r>
              <a:t>Find “best” k using cross validation</a:t>
            </a:r>
          </a:p>
          <a:p>
            <a:pPr/>
            <a:r>
              <a:t>Find misclassification rate of best model</a:t>
            </a:r>
          </a:p>
        </p:txBody>
      </p:sp>
      <p:pic>
        <p:nvPicPr>
          <p:cNvPr id="153" name="Screen Shot 2023-12-04 at 3.44.40 PM.png" descr="Screen Shot 2023-12-04 at 3.44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1889" y="2034773"/>
            <a:ext cx="5333256" cy="3107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Title"/>
          <p:cNvSpPr txBox="1"/>
          <p:nvPr>
            <p:ph type="title"/>
          </p:nvPr>
        </p:nvSpPr>
        <p:spPr>
          <a:xfrm>
            <a:off x="566926" y="1499616"/>
            <a:ext cx="4248915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Random Forest</a:t>
            </a:r>
          </a:p>
        </p:txBody>
      </p:sp>
      <p:sp>
        <p:nvSpPr>
          <p:cNvPr id="156" name="Slide Text"/>
          <p:cNvSpPr txBox="1"/>
          <p:nvPr>
            <p:ph type="body" sz="half" idx="1"/>
          </p:nvPr>
        </p:nvSpPr>
        <p:spPr>
          <a:xfrm>
            <a:off x="541526" y="2109215"/>
            <a:ext cx="4800603" cy="396825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3% misclassification rate</a:t>
            </a:r>
          </a:p>
          <a:p>
            <a:pPr/>
            <a:r>
              <a:t>Find “best” number of trees</a:t>
            </a:r>
          </a:p>
          <a:p>
            <a:pPr/>
            <a:r>
              <a:t>Find misclassification rate of best model</a:t>
            </a:r>
          </a:p>
          <a:p>
            <a:pPr marL="0" indent="0">
              <a:buSzTx/>
              <a:buNone/>
              <a:defRPr b="1"/>
            </a:pPr>
            <a:r>
              <a:t>Note.</a:t>
            </a:r>
            <a:r>
              <a:rPr b="0"/>
              <a:t> The number of trees is one of several parameters we could have altered</a:t>
            </a:r>
          </a:p>
        </p:txBody>
      </p:sp>
      <p:pic>
        <p:nvPicPr>
          <p:cNvPr id="157" name="Screen Shot 2023-12-04 at 3.51.00 PM.png" descr="Screen Shot 2023-12-04 at 3.51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4252" y="1137311"/>
            <a:ext cx="4554907" cy="2671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creen Shot 2023-12-04 at 3.51.18 PM.png" descr="Screen Shot 2023-12-04 at 3.51.1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6142" y="4006908"/>
            <a:ext cx="4711126" cy="2781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/>
          <p:nvPr/>
        </p:nvSpPr>
        <p:spPr>
          <a:xfrm>
            <a:off x="7574280" y="6345640"/>
            <a:ext cx="41148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161" name="Slide Title"/>
          <p:cNvSpPr txBox="1"/>
          <p:nvPr>
            <p:ph type="title"/>
          </p:nvPr>
        </p:nvSpPr>
        <p:spPr>
          <a:xfrm>
            <a:off x="566928" y="1499616"/>
            <a:ext cx="6951472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Conclusion</a:t>
            </a:r>
          </a:p>
        </p:txBody>
      </p:sp>
      <p:sp>
        <p:nvSpPr>
          <p:cNvPr id="162" name="Slide Text"/>
          <p:cNvSpPr txBox="1"/>
          <p:nvPr>
            <p:ph type="body" sz="half" idx="1"/>
          </p:nvPr>
        </p:nvSpPr>
        <p:spPr>
          <a:xfrm>
            <a:off x="566928" y="2337815"/>
            <a:ext cx="6951472" cy="39682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LDA and QDA had lowest misclassification rate of 2%</a:t>
            </a:r>
          </a:p>
          <a:p>
            <a:pPr>
              <a:lnSpc>
                <a:spcPct val="160000"/>
              </a:lnSpc>
            </a:pPr>
            <a:r>
              <a:t>The classes are easily separable by linear regions</a:t>
            </a:r>
          </a:p>
          <a:p>
            <a:pPr>
              <a:lnSpc>
                <a:spcPct val="160000"/>
              </a:lnSpc>
            </a:pPr>
            <a:r>
              <a:t>KNN tends to dominate LDA when the decision boundary is highly non-linear</a:t>
            </a:r>
          </a:p>
          <a:p>
            <a:pPr>
              <a:lnSpc>
                <a:spcPct val="160000"/>
              </a:lnSpc>
            </a:pPr>
            <a:r>
              <a:t>Random Forest does not perform well on small amount of predictors and observations </a:t>
            </a:r>
          </a:p>
          <a:p>
            <a:pPr>
              <a:lnSpc>
                <a:spcPct val="160000"/>
              </a:lnSpc>
            </a:pPr>
            <a:r>
              <a:t>If we had more data, we’d see more variation in misclassification rates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