
<file path=[Content_Types].xml><?xml version="1.0" encoding="utf-8"?>
<Types xmlns="http://schemas.openxmlformats.org/package/2006/content-types">
  <Default Extension="bmp" ContentType="image/bmp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4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4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4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4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4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4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4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4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4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chemeClr val="accent4"/>
        </a:fontRef>
        <a:schemeClr val="accent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0E7"/>
          </a:solidFill>
        </a:fill>
      </a:tcStyle>
    </a:wholeTbl>
    <a:band2H>
      <a:tcTxStyle/>
      <a:tcStyle>
        <a:tcBdr/>
        <a:fill>
          <a:solidFill>
            <a:srgbClr val="E6E9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chemeClr val="accent4"/>
        </a:fontRef>
        <a:schemeClr val="accent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D3CF"/>
          </a:solidFill>
        </a:fill>
      </a:tcStyle>
    </a:wholeTbl>
    <a:band2H>
      <a:tcTxStyle/>
      <a:tcStyle>
        <a:tcBdr/>
        <a:fill>
          <a:solidFill>
            <a:srgbClr val="FAEA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chemeClr val="accent4"/>
        </a:fontRef>
        <a:schemeClr val="accent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DCF"/>
          </a:solidFill>
        </a:fill>
      </a:tcStyle>
    </a:wholeTbl>
    <a:band2H>
      <a:tcTxStyle/>
      <a:tcStyle>
        <a:tcBdr/>
        <a:fill>
          <a:solidFill>
            <a:srgbClr val="E6E8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chemeClr val="accent4"/>
        </a:fontRef>
        <a:schemeClr val="accent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AEAEA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4"/>
        </a:fontRef>
        <a:schemeClr val="accent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4"/>
              </a:solidFill>
              <a:prstDash val="solid"/>
              <a:round/>
            </a:ln>
          </a:top>
          <a:bottom>
            <a:ln w="254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4"/>
              </a:solidFill>
              <a:prstDash val="solid"/>
              <a:round/>
            </a:ln>
          </a:top>
          <a:bottom>
            <a:ln w="254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chemeClr val="accent4"/>
        </a:fontRef>
        <a:schemeClr val="accent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2D2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solidFill>
            <a:schemeClr val="accent4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solidFill>
            <a:schemeClr val="accent4">
              <a:alpha val="20000"/>
            </a:schemeClr>
          </a:solidFill>
        </a:fill>
      </a:tcStyle>
    </a:firstCol>
    <a:lastRow>
      <a:tcTxStyle b="on" i="off">
        <a:fontRef idx="min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508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254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Grzenda" userId="ff9b354c3236db14" providerId="LiveId" clId="{AEE74AF1-F33A-470C-ABAD-84CDA5141659}"/>
    <pc:docChg chg="custSel addSld modSld">
      <pc:chgData name="Sean Grzenda" userId="ff9b354c3236db14" providerId="LiveId" clId="{AEE74AF1-F33A-470C-ABAD-84CDA5141659}" dt="2023-12-05T02:56:38.070" v="45" actId="1076"/>
      <pc:docMkLst>
        <pc:docMk/>
      </pc:docMkLst>
      <pc:sldChg chg="addSp delSp modSp add mod">
        <pc:chgData name="Sean Grzenda" userId="ff9b354c3236db14" providerId="LiveId" clId="{AEE74AF1-F33A-470C-ABAD-84CDA5141659}" dt="2023-12-05T02:56:38.070" v="45" actId="1076"/>
        <pc:sldMkLst>
          <pc:docMk/>
          <pc:sldMk cId="3215877514" sldId="274"/>
        </pc:sldMkLst>
        <pc:spChg chg="mod">
          <ac:chgData name="Sean Grzenda" userId="ff9b354c3236db14" providerId="LiveId" clId="{AEE74AF1-F33A-470C-ABAD-84CDA5141659}" dt="2023-12-05T02:55:40.148" v="38" actId="20577"/>
          <ac:spMkLst>
            <pc:docMk/>
            <pc:sldMk cId="3215877514" sldId="274"/>
            <ac:spMk id="136" creationId="{00000000-0000-0000-0000-000000000000}"/>
          </ac:spMkLst>
        </pc:spChg>
        <pc:spChg chg="del mod">
          <ac:chgData name="Sean Grzenda" userId="ff9b354c3236db14" providerId="LiveId" clId="{AEE74AF1-F33A-470C-ABAD-84CDA5141659}" dt="2023-12-05T02:55:48.518" v="41" actId="478"/>
          <ac:spMkLst>
            <pc:docMk/>
            <pc:sldMk cId="3215877514" sldId="274"/>
            <ac:spMk id="137" creationId="{00000000-0000-0000-0000-000000000000}"/>
          </ac:spMkLst>
        </pc:spChg>
        <pc:picChg chg="add mod">
          <ac:chgData name="Sean Grzenda" userId="ff9b354c3236db14" providerId="LiveId" clId="{AEE74AF1-F33A-470C-ABAD-84CDA5141659}" dt="2023-12-05T02:56:38.070" v="45" actId="1076"/>
          <ac:picMkLst>
            <pc:docMk/>
            <pc:sldMk cId="3215877514" sldId="274"/>
            <ac:picMk id="3" creationId="{2EE513C2-E022-9CD3-654A-3E04FB485B9C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image" Target="../media/image22.bmp"/><Relationship Id="rId1" Type="http://schemas.openxmlformats.org/officeDocument/2006/relationships/image" Target="../media/image21.bmp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title>
      <c:tx>
        <c:rich>
          <a:bodyPr rot="0"/>
          <a:lstStyle/>
          <a:p>
            <a:pPr>
              <a:defRPr sz="1800" b="0" i="0" u="none" strike="noStrike">
                <a:solidFill>
                  <a:srgbClr val="666666"/>
                </a:solidFill>
                <a:latin typeface="Arial"/>
              </a:defRPr>
            </a:pPr>
            <a:r>
              <a:rPr lang="en-US" sz="1800" b="0" i="0" u="none" strike="noStrike">
                <a:solidFill>
                  <a:srgbClr val="666666"/>
                </a:solidFill>
                <a:latin typeface="Arial"/>
              </a:rPr>
              <a:t>Data Analysis</a:t>
            </a:r>
          </a:p>
        </c:rich>
      </c:tx>
      <c:layout>
        <c:manualLayout>
          <c:xMode val="edge"/>
          <c:yMode val="edge"/>
          <c:x val="0.38807199999999997"/>
          <c:y val="0"/>
          <c:w val="0.223856"/>
          <c:h val="0.141486"/>
        </c:manualLayout>
      </c:layout>
      <c:overlay val="1"/>
      <c:spPr>
        <a:noFill/>
        <a:effectLst/>
      </c:spPr>
    </c:title>
    <c:autoTitleDeleted val="0"/>
    <c:plotArea>
      <c:layout>
        <c:manualLayout>
          <c:layoutTarget val="inner"/>
          <c:xMode val="edge"/>
          <c:yMode val="edge"/>
          <c:x val="8.3557699999999999E-2"/>
          <c:y val="0.141486"/>
          <c:w val="0.91144199999999997"/>
          <c:h val="0.602886999999999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5.5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8B-46C0-9DEF-DF2DEF63E6D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2018</c:v>
                </c:pt>
              </c:strCache>
            </c:strRef>
          </c:tx>
          <c:spPr>
            <a:blipFill rotWithShape="1">
              <a:blip xmlns:r="http://schemas.openxmlformats.org/officeDocument/2006/relationships" r:embed="rId1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8B-46C0-9DEF-DF2DEF63E6D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2019</c:v>
                </c:pt>
              </c:strCache>
            </c:strRef>
          </c:tx>
          <c:spPr>
            <a:blipFill rotWithShape="1">
              <a:blip xmlns:r="http://schemas.openxmlformats.org/officeDocument/2006/relationships"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1.5</c:v>
                </c:pt>
                <c:pt idx="3">
                  <c:v>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8B-46C0-9DEF-DF2DEF63E6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41275" cap="flat">
            <a:solidFill>
              <a:schemeClr val="accent4"/>
            </a:solidFill>
            <a:prstDash val="solid"/>
            <a:round/>
          </a:ln>
        </c:spPr>
        <c:txPr>
          <a:bodyPr rot="0"/>
          <a:lstStyle/>
          <a:p>
            <a:pPr>
              <a:defRPr sz="1800" b="0" i="0" u="none" strike="noStrike">
                <a:solidFill>
                  <a:srgbClr val="666666"/>
                </a:solidFill>
                <a:latin typeface="Arial"/>
              </a:defRPr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E8E8E8"/>
              </a:solidFill>
              <a:prstDash val="dash"/>
              <a:round/>
            </a:ln>
          </c:spPr>
        </c:majorGridlines>
        <c:numFmt formatCode="0.#" sourceLinked="0"/>
        <c:majorTickMark val="none"/>
        <c:minorTickMark val="none"/>
        <c:tickLblPos val="nextTo"/>
        <c:spPr>
          <a:ln w="41275" cap="flat">
            <a:noFill/>
            <a:prstDash val="solid"/>
            <a:round/>
          </a:ln>
        </c:spPr>
        <c:txPr>
          <a:bodyPr rot="0"/>
          <a:lstStyle/>
          <a:p>
            <a:pPr>
              <a:defRPr sz="1800" b="0" i="0" u="none" strike="noStrike">
                <a:solidFill>
                  <a:srgbClr val="666666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crossBetween val="between"/>
        <c:majorUnit val="1.5"/>
        <c:minorUnit val="0.7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21083299999999999"/>
          <c:y val="0.91675700000000004"/>
          <c:w val="0.64464200000000005"/>
          <c:h val="8.3243200000000003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666666"/>
              </a:solidFill>
              <a:latin typeface="Arial"/>
            </a:defRPr>
          </a:pPr>
          <a:endParaRPr lang="en-US"/>
        </a:p>
      </c:txPr>
    </c:legend>
    <c:plotVisOnly val="1"/>
    <c:dispBlanksAs val="gap"/>
    <c:showDLblsOverMax val="1"/>
  </c:chart>
  <c:spPr>
    <a:solidFill>
      <a:srgbClr val="FFFFFF">
        <a:alpha val="62000"/>
      </a:srgbClr>
    </a:solidFill>
    <a:ln>
      <a:noFill/>
    </a:ln>
    <a:effectLst/>
  </c:spPr>
  <c:externalData r:id="rId3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58368" y="3968496"/>
            <a:ext cx="6638544" cy="165038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Tx/>
              <a:buSzTx/>
              <a:buFontTx/>
              <a:buNone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87400" indent="-284480">
              <a:buClrTx/>
              <a:buFontTx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244600" indent="-284480">
              <a:buClrTx/>
              <a:buFontTx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701800" indent="-284480">
              <a:buClrTx/>
              <a:buFontTx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159000" indent="-284479">
              <a:buClrTx/>
              <a:buFontTx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5800"/>
              </a:lnSpc>
              <a:defRPr sz="60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Title Text</a:t>
            </a:r>
          </a:p>
        </p:txBody>
      </p:sp>
      <p:pic>
        <p:nvPicPr>
          <p:cNvPr id="14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6041225"/>
            <a:ext cx="4800600" cy="35603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Text"/>
          <p:cNvSpPr txBox="1">
            <a:spLocks noGrp="1"/>
          </p:cNvSpPr>
          <p:nvPr>
            <p:ph type="title"/>
          </p:nvPr>
        </p:nvSpPr>
        <p:spPr>
          <a:xfrm>
            <a:off x="566927" y="1499616"/>
            <a:ext cx="4248913" cy="59093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66927" y="2185416"/>
            <a:ext cx="4248913" cy="396824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14630" y="934719"/>
            <a:ext cx="7077370" cy="306468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  <p:txBody>
          <a:bodyPr lIns="91439" rIns="91439"/>
          <a:lstStyle/>
          <a:p>
            <a:endParaRPr/>
          </a:p>
        </p:txBody>
      </p:sp>
      <p:sp>
        <p:nvSpPr>
          <p:cNvPr id="9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114630" y="3998295"/>
            <a:ext cx="3602523" cy="2857501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  <p:txBody>
          <a:bodyPr lIns="91439" rIns="91439"/>
          <a:lstStyle/>
          <a:p>
            <a:endParaRPr/>
          </a:p>
        </p:txBody>
      </p:sp>
      <p:sp>
        <p:nvSpPr>
          <p:cNvPr id="9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701089" y="3998295"/>
            <a:ext cx="3490913" cy="2857501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  <p:txBody>
          <a:bodyPr lIns="91439" rIns="91439"/>
          <a:lstStyle/>
          <a:p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7" name="Picture Placeholder 2"/>
          <p:cNvSpPr>
            <a:spLocks noGrp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Text"/>
          <p:cNvSpPr txBox="1">
            <a:spLocks noGrp="1"/>
          </p:cNvSpPr>
          <p:nvPr>
            <p:ph type="title"/>
          </p:nvPr>
        </p:nvSpPr>
        <p:spPr>
          <a:xfrm>
            <a:off x="566927" y="1499616"/>
            <a:ext cx="4248913" cy="59093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66927" y="2185416"/>
            <a:ext cx="4248913" cy="396824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ivider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xfrm>
            <a:off x="658368" y="1490662"/>
            <a:ext cx="6638544" cy="238760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5800"/>
              </a:lnSpc>
              <a:defRPr sz="60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58368" y="3970337"/>
            <a:ext cx="6638544" cy="221297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Tx/>
              <a:buSzTx/>
              <a:buFontTx/>
              <a:buNone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457200">
              <a:buClrTx/>
              <a:buSzTx/>
              <a:buFontTx/>
              <a:buNone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914400">
              <a:buClrTx/>
              <a:buSzTx/>
              <a:buFontTx/>
              <a:buNone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1371600">
              <a:buClrTx/>
              <a:buSzTx/>
              <a:buFontTx/>
              <a:buNone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1828800">
              <a:buClrTx/>
              <a:buSzTx/>
              <a:buFontTx/>
              <a:buNone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4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321145"/>
            <a:ext cx="4800600" cy="35603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566927" y="1499616"/>
            <a:ext cx="6951473" cy="59093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66927" y="2185416"/>
            <a:ext cx="6951473" cy="396824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566927" y="1499616"/>
            <a:ext cx="6951473" cy="59093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66927" y="2185416"/>
            <a:ext cx="6951473" cy="396824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66927" y="2185416"/>
            <a:ext cx="4500373" cy="394868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66927" y="2185416"/>
            <a:ext cx="5138930" cy="3931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Tx/>
              <a:buSzTx/>
              <a:buFontTx/>
              <a:buNone/>
              <a:defRPr sz="1600" b="1" cap="all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FontTx/>
              <a:buNone/>
              <a:defRPr sz="1600" b="1" cap="all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FontTx/>
              <a:buNone/>
              <a:defRPr sz="1600" b="1" cap="all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FontTx/>
              <a:buNone/>
              <a:defRPr sz="1600" b="1" cap="all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FontTx/>
              <a:buNone/>
              <a:defRPr sz="1600" b="1" cap="all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199" y="2185416"/>
            <a:ext cx="5138930" cy="3949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ClrTx/>
              <a:buSzTx/>
              <a:buFontTx/>
              <a:buNone/>
              <a:defRPr sz="1600" b="1" cap="all">
                <a:solidFill>
                  <a:schemeClr val="accent1"/>
                </a:solidFill>
              </a:defRPr>
            </a:pPr>
            <a:endParaRPr/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icture Placeholder 2"/>
          <p:cNvSpPr>
            <a:spLocks noGrp="1"/>
          </p:cNvSpPr>
          <p:nvPr>
            <p:ph type="pic" idx="13"/>
          </p:nvPr>
        </p:nvSpPr>
        <p:spPr>
          <a:xfrm>
            <a:off x="5098565" y="927100"/>
            <a:ext cx="7093435" cy="59309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85" name="Title Text"/>
          <p:cNvSpPr txBox="1">
            <a:spLocks noGrp="1"/>
          </p:cNvSpPr>
          <p:nvPr>
            <p:ph type="title"/>
          </p:nvPr>
        </p:nvSpPr>
        <p:spPr>
          <a:xfrm>
            <a:off x="566927" y="1499616"/>
            <a:ext cx="4248913" cy="59093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66927" y="2185416"/>
            <a:ext cx="4248913" cy="396824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Picture 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5600" y="321145"/>
            <a:ext cx="4800600" cy="35603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566927" y="1499616"/>
            <a:ext cx="10515601" cy="590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Georgia"/>
          <a:ea typeface="Georgia"/>
          <a:cs typeface="Georgia"/>
          <a:sym typeface="Georgia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Georgia"/>
          <a:ea typeface="Georgia"/>
          <a:cs typeface="Georgia"/>
          <a:sym typeface="Georgia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Georgia"/>
          <a:ea typeface="Georgia"/>
          <a:cs typeface="Georgia"/>
          <a:sym typeface="Georgia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Georgia"/>
          <a:ea typeface="Georgia"/>
          <a:cs typeface="Georgia"/>
          <a:sym typeface="Georgia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Georgia"/>
          <a:ea typeface="Georgia"/>
          <a:cs typeface="Georgia"/>
          <a:sym typeface="Georgia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Georgia"/>
          <a:ea typeface="Georgia"/>
          <a:cs typeface="Georgia"/>
          <a:sym typeface="Georgia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Georgia"/>
          <a:ea typeface="Georgia"/>
          <a:cs typeface="Georgia"/>
          <a:sym typeface="Georgia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Georgia"/>
          <a:ea typeface="Georgia"/>
          <a:cs typeface="Georgia"/>
          <a:sym typeface="Georgia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Georgia"/>
          <a:ea typeface="Georgia"/>
          <a:cs typeface="Georgia"/>
          <a:sym typeface="Georgia"/>
        </a:defRPr>
      </a:lvl9pPr>
    </p:titleStyle>
    <p:bodyStyle>
      <a:lvl1pPr marL="228600" marR="0" indent="-22860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20000"/>
        <a:buFont typeface="Arial"/>
        <a:buChar char="•"/>
        <a:tabLst/>
        <a:defRPr sz="1800" b="0" i="0" u="none" strike="noStrike" cap="none" spc="0" baseline="0">
          <a:solidFill>
            <a:schemeClr val="accent4"/>
          </a:solidFill>
          <a:uFillTx/>
          <a:latin typeface="+mn-lt"/>
          <a:ea typeface="+mn-ea"/>
          <a:cs typeface="+mn-cs"/>
          <a:sym typeface="Arial"/>
        </a:defRPr>
      </a:lvl1pPr>
      <a:lvl2pPr marL="685800" marR="0" indent="-18288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20000"/>
        <a:buFont typeface="Arial"/>
        <a:buChar char="-"/>
        <a:tabLst/>
        <a:defRPr sz="1800" b="0" i="0" u="none" strike="noStrike" cap="none" spc="0" baseline="0">
          <a:solidFill>
            <a:schemeClr val="accent4"/>
          </a:solidFill>
          <a:uFillTx/>
          <a:latin typeface="+mn-lt"/>
          <a:ea typeface="+mn-ea"/>
          <a:cs typeface="+mn-cs"/>
          <a:sym typeface="Arial"/>
        </a:defRPr>
      </a:lvl2pPr>
      <a:lvl3pPr marL="1143000" marR="0" indent="-18288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20000"/>
        <a:buFont typeface="Arial"/>
        <a:buChar char="-"/>
        <a:tabLst/>
        <a:defRPr sz="1800" b="0" i="0" u="none" strike="noStrike" cap="none" spc="0" baseline="0">
          <a:solidFill>
            <a:schemeClr val="accent4"/>
          </a:solidFill>
          <a:uFillTx/>
          <a:latin typeface="+mn-lt"/>
          <a:ea typeface="+mn-ea"/>
          <a:cs typeface="+mn-cs"/>
          <a:sym typeface="Arial"/>
        </a:defRPr>
      </a:lvl3pPr>
      <a:lvl4pPr marL="1600200" marR="0" indent="-18288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20000"/>
        <a:buFont typeface="Arial"/>
        <a:buChar char="-"/>
        <a:tabLst/>
        <a:defRPr sz="1800" b="0" i="0" u="none" strike="noStrike" cap="none" spc="0" baseline="0">
          <a:solidFill>
            <a:schemeClr val="accent4"/>
          </a:solidFill>
          <a:uFillTx/>
          <a:latin typeface="+mn-lt"/>
          <a:ea typeface="+mn-ea"/>
          <a:cs typeface="+mn-cs"/>
          <a:sym typeface="Arial"/>
        </a:defRPr>
      </a:lvl4pPr>
      <a:lvl5pPr marL="2057400" marR="0" indent="-182879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20000"/>
        <a:buFont typeface="Arial"/>
        <a:buChar char="-"/>
        <a:tabLst/>
        <a:defRPr sz="1800" b="0" i="0" u="none" strike="noStrike" cap="none" spc="0" baseline="0">
          <a:solidFill>
            <a:schemeClr val="accent4"/>
          </a:solidFill>
          <a:uFillTx/>
          <a:latin typeface="+mn-lt"/>
          <a:ea typeface="+mn-ea"/>
          <a:cs typeface="+mn-cs"/>
          <a:sym typeface="Arial"/>
        </a:defRPr>
      </a:lvl5pPr>
      <a:lvl6pPr marL="2514600" marR="0" indent="-22860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chemeClr val="accent4"/>
          </a:solidFill>
          <a:uFillTx/>
          <a:latin typeface="+mn-lt"/>
          <a:ea typeface="+mn-ea"/>
          <a:cs typeface="+mn-cs"/>
          <a:sym typeface="Arial"/>
        </a:defRPr>
      </a:lvl6pPr>
      <a:lvl7pPr marL="2971800" marR="0" indent="-22860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chemeClr val="accent4"/>
          </a:solidFill>
          <a:uFillTx/>
          <a:latin typeface="+mn-lt"/>
          <a:ea typeface="+mn-ea"/>
          <a:cs typeface="+mn-cs"/>
          <a:sym typeface="Arial"/>
        </a:defRPr>
      </a:lvl7pPr>
      <a:lvl8pPr marL="3429000" marR="0" indent="-22860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chemeClr val="accent4"/>
          </a:solidFill>
          <a:uFillTx/>
          <a:latin typeface="+mn-lt"/>
          <a:ea typeface="+mn-ea"/>
          <a:cs typeface="+mn-cs"/>
          <a:sym typeface="Arial"/>
        </a:defRPr>
      </a:lvl8pPr>
      <a:lvl9pPr marL="3886200" marR="0" indent="-22860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chemeClr val="accent4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uffalo.edu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uffalo.edu/brand/creative/color/color-palette.htm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resentation Title"/>
          <p:cNvSpPr txBox="1">
            <a:spLocks noGrp="1"/>
          </p:cNvSpPr>
          <p:nvPr>
            <p:ph type="title"/>
          </p:nvPr>
        </p:nvSpPr>
        <p:spPr>
          <a:xfrm>
            <a:off x="205784" y="287859"/>
            <a:ext cx="7543711" cy="2386585"/>
          </a:xfrm>
          <a:prstGeom prst="rect">
            <a:avLst/>
          </a:prstGeom>
        </p:spPr>
        <p:txBody>
          <a:bodyPr/>
          <a:lstStyle/>
          <a:p>
            <a:r>
              <a:t>EAS508 Project 2</a:t>
            </a:r>
          </a:p>
        </p:txBody>
      </p:sp>
      <p:sp>
        <p:nvSpPr>
          <p:cNvPr id="127" name="Sub-topic"/>
          <p:cNvSpPr txBox="1">
            <a:spLocks noGrp="1"/>
          </p:cNvSpPr>
          <p:nvPr>
            <p:ph type="body" sz="quarter" idx="1"/>
          </p:nvPr>
        </p:nvSpPr>
        <p:spPr>
          <a:xfrm>
            <a:off x="658368" y="2917938"/>
            <a:ext cx="6638543" cy="550205"/>
          </a:xfrm>
          <a:prstGeom prst="rect">
            <a:avLst/>
          </a:prstGeom>
        </p:spPr>
        <p:txBody>
          <a:bodyPr/>
          <a:lstStyle/>
          <a:p>
            <a:r>
              <a:t>Minimizing Test Misclassification Rate</a:t>
            </a:r>
          </a:p>
        </p:txBody>
      </p:sp>
      <p:sp>
        <p:nvSpPr>
          <p:cNvPr id="128" name="Sub-topic"/>
          <p:cNvSpPr txBox="1"/>
          <p:nvPr/>
        </p:nvSpPr>
        <p:spPr>
          <a:xfrm>
            <a:off x="1577551" y="3711636"/>
            <a:ext cx="4413130" cy="550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defTabSz="630936">
              <a:lnSpc>
                <a:spcPct val="130000"/>
              </a:lnSpc>
              <a:spcBef>
                <a:spcPts val="400"/>
              </a:spcBef>
              <a:defRPr sz="1932">
                <a:solidFill>
                  <a:srgbClr val="D5D5D5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Nicholas Cruz, Sean Grzenda, Priya Patil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1"/>
          <p:cNvSpPr txBox="1">
            <a:spLocks noGrp="1"/>
          </p:cNvSpPr>
          <p:nvPr>
            <p:ph type="title"/>
          </p:nvPr>
        </p:nvSpPr>
        <p:spPr>
          <a:xfrm>
            <a:off x="566927" y="1499616"/>
            <a:ext cx="10515601" cy="590932"/>
          </a:xfrm>
          <a:prstGeom prst="rect">
            <a:avLst/>
          </a:prstGeom>
        </p:spPr>
        <p:txBody>
          <a:bodyPr/>
          <a:lstStyle>
            <a:lvl1pPr defTabSz="896111">
              <a:defRPr sz="3528"/>
            </a:lvl1pPr>
          </a:lstStyle>
          <a:p>
            <a:r>
              <a:t>Full-width Photo</a:t>
            </a:r>
          </a:p>
        </p:txBody>
      </p:sp>
      <p:pic>
        <p:nvPicPr>
          <p:cNvPr id="161" name="Picture Placeholder 2" descr="Picture Placeholder 2"/>
          <p:cNvPicPr>
            <a:picLocks noGrp="1"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0" y="932329"/>
            <a:ext cx="12192000" cy="5925671"/>
          </a:xfrm>
          <a:prstGeom prst="rect">
            <a:avLst/>
          </a:prstGeom>
        </p:spPr>
      </p:pic>
      <p:pic>
        <p:nvPicPr>
          <p:cNvPr id="162" name="Screen Shot 2023-12-04 at 4.00.33 PM.png" descr="Screen Shot 2023-12-04 at 4.00.3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43" y="4036219"/>
            <a:ext cx="3652331" cy="23440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Screen Shot 2023-12-04 at 4.00.26 PM.png" descr="Screen Shot 2023-12-04 at 4.00.26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6629" y="4036219"/>
            <a:ext cx="3771813" cy="23440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Screen Shot 2023-12-04 at 4.00.14 PM.png" descr="Screen Shot 2023-12-04 at 4.00.14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7097" y="4040757"/>
            <a:ext cx="3618374" cy="23349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Screen Shot 2023-12-04 at 4.00.06 PM.png" descr="Screen Shot 2023-12-04 at 4.00.06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1447" y="1189219"/>
            <a:ext cx="3690559" cy="23349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Screen Shot 2023-12-04 at 3.59.58 PM.png" descr="Screen Shot 2023-12-04 at 3.59.58 PM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4359" y="1201204"/>
            <a:ext cx="3584168" cy="2310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Screen Shot 2023-12-04 at 3.59.38 PM.png" descr="Screen Shot 2023-12-04 at 3.59.38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065" y="1201204"/>
            <a:ext cx="3618374" cy="2310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lide Number"/>
          <p:cNvSpPr txBox="1"/>
          <p:nvPr/>
        </p:nvSpPr>
        <p:spPr>
          <a:xfrm>
            <a:off x="7574280" y="6345640"/>
            <a:ext cx="411480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600" b="1"/>
            </a:lvl1pPr>
          </a:lstStyle>
          <a:p>
            <a:r>
              <a:t>3</a:t>
            </a:r>
          </a:p>
        </p:txBody>
      </p:sp>
      <p:sp>
        <p:nvSpPr>
          <p:cNvPr id="170" name="Slide Title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6951472" cy="590932"/>
          </a:xfrm>
          <a:prstGeom prst="rect">
            <a:avLst/>
          </a:prstGeom>
        </p:spPr>
        <p:txBody>
          <a:bodyPr/>
          <a:lstStyle>
            <a:lvl1pPr defTabSz="896111">
              <a:defRPr sz="3528"/>
            </a:lvl1pPr>
          </a:lstStyle>
          <a:p>
            <a:r>
              <a:t>Title and Content Slide</a:t>
            </a:r>
          </a:p>
        </p:txBody>
      </p:sp>
      <p:sp>
        <p:nvSpPr>
          <p:cNvPr id="171" name="Slide Text"/>
          <p:cNvSpPr txBox="1">
            <a:spLocks noGrp="1"/>
          </p:cNvSpPr>
          <p:nvPr>
            <p:ph type="body" sz="half" idx="1"/>
          </p:nvPr>
        </p:nvSpPr>
        <p:spPr>
          <a:xfrm>
            <a:off x="566928" y="2185415"/>
            <a:ext cx="6951472" cy="396825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Em psum dolor sit amet, consectetur adipiscing elit. Mauris vehicula dui in neque dignissim, in aliquet nisl varius. Sed a erat ut magna vulputate feugiat. Quisque varius libero placerat erat lobortis congue. Integer a arcu vel ante bibendum scelerisque. Class aptent taciti sociosqu </a:t>
            </a:r>
            <a:r>
              <a:rPr u="sng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  <a:hlinkClick r:id="rId2"/>
              </a:rPr>
              <a:t>ad litora torquent</a:t>
            </a:r>
            <a:r>
              <a:t>.</a:t>
            </a:r>
          </a:p>
        </p:txBody>
      </p:sp>
      <p:sp>
        <p:nvSpPr>
          <p:cNvPr id="172" name="Slide Note"/>
          <p:cNvSpPr txBox="1"/>
          <p:nvPr/>
        </p:nvSpPr>
        <p:spPr>
          <a:xfrm>
            <a:off x="5679604" y="4930805"/>
            <a:ext cx="2194396" cy="77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1">
                <a:solidFill>
                  <a:schemeClr val="accent1"/>
                </a:solidFill>
              </a:defRPr>
            </a:pPr>
            <a:r>
              <a:t>NOTE:</a:t>
            </a:r>
            <a:r>
              <a:rPr b="0"/>
              <a:t> Neque in dignissim, and quet nis et umis varius.</a:t>
            </a:r>
          </a:p>
        </p:txBody>
      </p:sp>
      <p:sp>
        <p:nvSpPr>
          <p:cNvPr id="173" name="Dashed Arrow"/>
          <p:cNvSpPr/>
          <p:nvPr/>
        </p:nvSpPr>
        <p:spPr>
          <a:xfrm rot="21073004">
            <a:off x="5450332" y="3821625"/>
            <a:ext cx="699566" cy="10879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929" y="0"/>
                  <a:pt x="21600" y="7391"/>
                  <a:pt x="21600" y="16509"/>
                </a:cubicBezTo>
                <a:cubicBezTo>
                  <a:pt x="21600" y="18238"/>
                  <a:pt x="21245" y="19956"/>
                  <a:pt x="20547" y="21600"/>
                </a:cubicBezTo>
              </a:path>
            </a:pathLst>
          </a:custGeom>
          <a:ln w="20320">
            <a:solidFill>
              <a:schemeClr val="accent1"/>
            </a:solidFill>
            <a:prstDash val="dash"/>
            <a:miter/>
            <a:headEnd type="triangle"/>
            <a:tailEnd type="oval"/>
          </a:ln>
        </p:spPr>
        <p:txBody>
          <a:bodyPr lIns="45719" rIns="45719" anchor="ctr"/>
          <a:lstStyle/>
          <a:p>
            <a:pPr algn="ctr"/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lide Number"/>
          <p:cNvSpPr txBox="1"/>
          <p:nvPr/>
        </p:nvSpPr>
        <p:spPr>
          <a:xfrm>
            <a:off x="7574280" y="6345640"/>
            <a:ext cx="411480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600" b="1"/>
            </a:lvl1pPr>
          </a:lstStyle>
          <a:p>
            <a:r>
              <a:t>4</a:t>
            </a:r>
          </a:p>
        </p:txBody>
      </p:sp>
      <p:sp>
        <p:nvSpPr>
          <p:cNvPr id="176" name="Slide Title"/>
          <p:cNvSpPr txBox="1">
            <a:spLocks noGrp="1"/>
          </p:cNvSpPr>
          <p:nvPr>
            <p:ph type="title"/>
          </p:nvPr>
        </p:nvSpPr>
        <p:spPr>
          <a:xfrm>
            <a:off x="566927" y="1499616"/>
            <a:ext cx="10515601" cy="590932"/>
          </a:xfrm>
          <a:prstGeom prst="rect">
            <a:avLst/>
          </a:prstGeom>
        </p:spPr>
        <p:txBody>
          <a:bodyPr/>
          <a:lstStyle>
            <a:lvl1pPr defTabSz="896111">
              <a:defRPr sz="3528"/>
            </a:lvl1pPr>
          </a:lstStyle>
          <a:p>
            <a:r>
              <a:t>Double Content Slide</a:t>
            </a:r>
          </a:p>
        </p:txBody>
      </p:sp>
      <p:sp>
        <p:nvSpPr>
          <p:cNvPr id="177" name="Side Text - Column 1"/>
          <p:cNvSpPr txBox="1">
            <a:spLocks noGrp="1"/>
          </p:cNvSpPr>
          <p:nvPr>
            <p:ph type="body" sz="half" idx="1"/>
          </p:nvPr>
        </p:nvSpPr>
        <p:spPr>
          <a:xfrm>
            <a:off x="566928" y="2185415"/>
            <a:ext cx="4500372" cy="3948686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Lorem ipsum and dolor sit amet, punit et consectetur adipiscing elit. A mauris and vehicula dui in neque dignissim, in nisl varius. Sed and erat ut magna vulputate feugiat. Quisque varius et placerat erat lobortis congue. Integer a arcu vel aante bibendum scelerisque. aliquet vulputate feugiat. Quisque varius.</a:t>
            </a:r>
          </a:p>
        </p:txBody>
      </p:sp>
      <p:sp>
        <p:nvSpPr>
          <p:cNvPr id="178" name="Side Text - Column 2"/>
          <p:cNvSpPr txBox="1"/>
          <p:nvPr/>
        </p:nvSpPr>
        <p:spPr>
          <a:xfrm>
            <a:off x="5410200" y="2185415"/>
            <a:ext cx="4498848" cy="3950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>
              <a:lnSpc>
                <a:spcPct val="130000"/>
              </a:lnSpc>
              <a:spcBef>
                <a:spcPts val="600"/>
              </a:spcBef>
            </a:lvl1pPr>
          </a:lstStyle>
          <a:p>
            <a:r>
              <a:t>Etiam molestie velit vitae dolor and a euismod, sit amet finibus risus mattis. In ornare convallis velit vitae cursus. Integer egestas sit amet mi vehicula sollicitudin. Pellentesque habitant malesuada fames ac libero et turpis.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ub-topic"/>
          <p:cNvSpPr txBox="1">
            <a:spLocks noGrp="1"/>
          </p:cNvSpPr>
          <p:nvPr>
            <p:ph type="title"/>
          </p:nvPr>
        </p:nvSpPr>
        <p:spPr>
          <a:xfrm>
            <a:off x="658368" y="1490662"/>
            <a:ext cx="6638543" cy="2387601"/>
          </a:xfrm>
          <a:prstGeom prst="rect">
            <a:avLst/>
          </a:prstGeom>
        </p:spPr>
        <p:txBody>
          <a:bodyPr/>
          <a:lstStyle/>
          <a:p>
            <a:r>
              <a:t>Divider Slide Title</a:t>
            </a:r>
          </a:p>
        </p:txBody>
      </p:sp>
      <p:sp>
        <p:nvSpPr>
          <p:cNvPr id="181" name="Section Divider Title"/>
          <p:cNvSpPr txBox="1">
            <a:spLocks noGrp="1"/>
          </p:cNvSpPr>
          <p:nvPr>
            <p:ph type="body" sz="quarter" idx="1"/>
          </p:nvPr>
        </p:nvSpPr>
        <p:spPr>
          <a:xfrm>
            <a:off x="658368" y="3970337"/>
            <a:ext cx="6638543" cy="2212977"/>
          </a:xfrm>
          <a:prstGeom prst="rect">
            <a:avLst/>
          </a:prstGeom>
        </p:spPr>
        <p:txBody>
          <a:bodyPr/>
          <a:lstStyle/>
          <a:p>
            <a:r>
              <a:t>Sub-topic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lide Number"/>
          <p:cNvSpPr txBox="1"/>
          <p:nvPr/>
        </p:nvSpPr>
        <p:spPr>
          <a:xfrm>
            <a:off x="7574280" y="6345640"/>
            <a:ext cx="411480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600" b="1"/>
            </a:lvl1pPr>
          </a:lstStyle>
          <a:p>
            <a:r>
              <a:t>5</a:t>
            </a:r>
          </a:p>
        </p:txBody>
      </p:sp>
      <p:sp>
        <p:nvSpPr>
          <p:cNvPr id="184" name="Slide Title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6951472" cy="590932"/>
          </a:xfrm>
          <a:prstGeom prst="rect">
            <a:avLst/>
          </a:prstGeom>
        </p:spPr>
        <p:txBody>
          <a:bodyPr/>
          <a:lstStyle>
            <a:lvl1pPr defTabSz="896111">
              <a:defRPr sz="3528"/>
            </a:lvl1pPr>
          </a:lstStyle>
          <a:p>
            <a:r>
              <a:t>Bulleted List Slide</a:t>
            </a:r>
          </a:p>
        </p:txBody>
      </p:sp>
      <p:sp>
        <p:nvSpPr>
          <p:cNvPr id="185" name="Slide Text"/>
          <p:cNvSpPr txBox="1">
            <a:spLocks noGrp="1"/>
          </p:cNvSpPr>
          <p:nvPr>
            <p:ph type="body" sz="half" idx="1"/>
          </p:nvPr>
        </p:nvSpPr>
        <p:spPr>
          <a:xfrm>
            <a:off x="566928" y="2185415"/>
            <a:ext cx="6951472" cy="3968250"/>
          </a:xfrm>
          <a:prstGeom prst="rect">
            <a:avLst/>
          </a:prstGeom>
        </p:spPr>
        <p:txBody>
          <a:bodyPr/>
          <a:lstStyle/>
          <a:p>
            <a:r>
              <a:t>Lorem ipsum dolor sit amet, consectetur adipiscing elit.</a:t>
            </a:r>
          </a:p>
          <a:p>
            <a:r>
              <a:t>Quisque ac orci in turpis dapibus sagittis.</a:t>
            </a:r>
          </a:p>
          <a:p>
            <a:r>
              <a:t>Donec vitae justo et neque mollis consectetur.</a:t>
            </a:r>
          </a:p>
          <a:p>
            <a:r>
              <a:t>Etiam aliquet ex sed bibendum consequat.</a:t>
            </a:r>
          </a:p>
          <a:p>
            <a:r>
              <a:t>Cras lacinia est ac elit dignissim varius.</a:t>
            </a:r>
          </a:p>
          <a:p>
            <a:r>
              <a:t>Duis sit amet odio facilisis turpis sodales placerat.</a:t>
            </a:r>
          </a:p>
          <a:p>
            <a:r>
              <a:t>Justo et neque odio facilisis turpis sodales placerat.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lide Number"/>
          <p:cNvSpPr txBox="1"/>
          <p:nvPr/>
        </p:nvSpPr>
        <p:spPr>
          <a:xfrm>
            <a:off x="7574280" y="6345640"/>
            <a:ext cx="411480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600" b="1"/>
            </a:lvl1pPr>
          </a:lstStyle>
          <a:p>
            <a:r>
              <a:t>6</a:t>
            </a:r>
          </a:p>
        </p:txBody>
      </p:sp>
      <p:sp>
        <p:nvSpPr>
          <p:cNvPr id="188" name="Slide Title"/>
          <p:cNvSpPr txBox="1">
            <a:spLocks noGrp="1"/>
          </p:cNvSpPr>
          <p:nvPr>
            <p:ph type="title"/>
          </p:nvPr>
        </p:nvSpPr>
        <p:spPr>
          <a:xfrm>
            <a:off x="566927" y="1499616"/>
            <a:ext cx="10515601" cy="590932"/>
          </a:xfrm>
          <a:prstGeom prst="rect">
            <a:avLst/>
          </a:prstGeom>
        </p:spPr>
        <p:txBody>
          <a:bodyPr/>
          <a:lstStyle>
            <a:lvl1pPr defTabSz="896111">
              <a:defRPr sz="3528"/>
            </a:lvl1pPr>
          </a:lstStyle>
          <a:p>
            <a:r>
              <a:t>Comparison Slide</a:t>
            </a:r>
          </a:p>
        </p:txBody>
      </p:sp>
      <p:sp>
        <p:nvSpPr>
          <p:cNvPr id="189" name="Compare Section"/>
          <p:cNvSpPr txBox="1">
            <a:spLocks noGrp="1"/>
          </p:cNvSpPr>
          <p:nvPr>
            <p:ph type="body" sz="quarter" idx="1"/>
          </p:nvPr>
        </p:nvSpPr>
        <p:spPr>
          <a:xfrm>
            <a:off x="566927" y="2185416"/>
            <a:ext cx="5138930" cy="393193"/>
          </a:xfrm>
          <a:prstGeom prst="rect">
            <a:avLst/>
          </a:prstGeom>
        </p:spPr>
        <p:txBody>
          <a:bodyPr/>
          <a:lstStyle/>
          <a:p>
            <a:r>
              <a:t>Compare Section</a:t>
            </a:r>
          </a:p>
        </p:txBody>
      </p:sp>
      <p:sp>
        <p:nvSpPr>
          <p:cNvPr id="190" name="Compare Section - Text"/>
          <p:cNvSpPr txBox="1"/>
          <p:nvPr/>
        </p:nvSpPr>
        <p:spPr>
          <a:xfrm>
            <a:off x="566928" y="2593339"/>
            <a:ext cx="5140515" cy="3535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t>Lorem ipsum dolor sit amet, punit et consectetur adipiscing elit. Mauris and vehicula dui in neque dignissim, in nisl varius. Sed and erat ut magna.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  <a:buSzPct val="120000"/>
              <a:buFont typeface="Arial"/>
              <a:buChar char="•"/>
            </a:pPr>
            <a:r>
              <a:t>Lorem ipsum dolor 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  <a:buSzPct val="120000"/>
              <a:buFont typeface="Arial"/>
              <a:buChar char="•"/>
            </a:pPr>
            <a:r>
              <a:t>Punit et consectetur </a:t>
            </a:r>
          </a:p>
          <a:p>
            <a:pPr marL="685800" lvl="1" indent="-182880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  <a:buSzPct val="120000"/>
              <a:buFont typeface="Helvetica"/>
              <a:buChar char="-"/>
            </a:pPr>
            <a:r>
              <a:t>Lobortis</a:t>
            </a:r>
          </a:p>
          <a:p>
            <a:pPr marL="685800" lvl="1" indent="-182880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  <a:buSzPct val="120000"/>
              <a:buFont typeface="Helvetica"/>
              <a:buChar char="-"/>
            </a:pPr>
            <a:r>
              <a:t>Convallis</a:t>
            </a:r>
          </a:p>
          <a:p>
            <a:pPr marL="685800" lvl="1" indent="-182880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  <a:buSzPct val="120000"/>
              <a:buFont typeface="Helvetica"/>
              <a:buChar char="-"/>
            </a:pPr>
            <a:r>
              <a:t>Egestas</a:t>
            </a:r>
          </a:p>
        </p:txBody>
      </p:sp>
      <p:sp>
        <p:nvSpPr>
          <p:cNvPr id="191" name="Contrast Section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>
              <a:buClrTx/>
              <a:buSzTx/>
              <a:buFontTx/>
              <a:buNone/>
              <a:defRPr sz="1600" b="1" cap="all">
                <a:solidFill>
                  <a:schemeClr val="accent1"/>
                </a:solidFill>
              </a:defRPr>
            </a:lvl1pPr>
          </a:lstStyle>
          <a:p>
            <a:r>
              <a:t>Contrast Section</a:t>
            </a:r>
          </a:p>
        </p:txBody>
      </p:sp>
      <p:sp>
        <p:nvSpPr>
          <p:cNvPr id="192" name="Contrast Section - Text"/>
          <p:cNvSpPr txBox="1"/>
          <p:nvPr/>
        </p:nvSpPr>
        <p:spPr>
          <a:xfrm>
            <a:off x="6172199" y="2590799"/>
            <a:ext cx="5138930" cy="3538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t>Lorem ipsum dolor sit amet, punit et consectetur adipiscing elit. Mauris and vehicula dui in neque dignissim varius. Sed and erat ut magna.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  <a:buSzPct val="120000"/>
              <a:buFont typeface="Arial"/>
              <a:buChar char="•"/>
            </a:pPr>
            <a:r>
              <a:t>Lorem ipsum dolor 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  <a:buSzPct val="120000"/>
              <a:buFont typeface="Arial"/>
              <a:buChar char="•"/>
            </a:pPr>
            <a:r>
              <a:t>Punit et consectetur </a:t>
            </a:r>
          </a:p>
          <a:p>
            <a:pPr marL="685800" lvl="1" indent="-182880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  <a:buSzPct val="120000"/>
              <a:buFont typeface="Helvetica"/>
              <a:buChar char="-"/>
            </a:pPr>
            <a:r>
              <a:t>Lobortis</a:t>
            </a:r>
          </a:p>
          <a:p>
            <a:pPr marL="685800" lvl="1" indent="-182880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  <a:buSzPct val="120000"/>
              <a:buFont typeface="Helvetica"/>
              <a:buChar char="-"/>
            </a:pPr>
            <a:r>
              <a:t>Convallis</a:t>
            </a:r>
          </a:p>
          <a:p>
            <a:pPr marL="685800" lvl="1" indent="-182880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  <a:buSzPct val="120000"/>
              <a:buFont typeface="Helvetica"/>
              <a:buChar char="-"/>
            </a:pPr>
            <a:r>
              <a:t>Egestas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lide Title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4248912" cy="590932"/>
          </a:xfrm>
          <a:prstGeom prst="rect">
            <a:avLst/>
          </a:prstGeom>
        </p:spPr>
        <p:txBody>
          <a:bodyPr/>
          <a:lstStyle>
            <a:lvl1pPr defTabSz="896111">
              <a:defRPr sz="3528"/>
            </a:lvl1pPr>
          </a:lstStyle>
          <a:p>
            <a:r>
              <a:t>Content and Photo</a:t>
            </a:r>
          </a:p>
        </p:txBody>
      </p:sp>
      <p:sp>
        <p:nvSpPr>
          <p:cNvPr id="195" name="Slide Text"/>
          <p:cNvSpPr txBox="1">
            <a:spLocks noGrp="1"/>
          </p:cNvSpPr>
          <p:nvPr>
            <p:ph type="body" sz="half" idx="1"/>
          </p:nvPr>
        </p:nvSpPr>
        <p:spPr>
          <a:xfrm>
            <a:off x="566928" y="2185415"/>
            <a:ext cx="4248912" cy="396825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Em psum dolor sit amet, consectetur adipiscing elit. Mauris vehicula dui in neque dignissim, in aliquet nisl varius. Sed a erat ut magna vulputate feugiat. Quisque varius et libero placerat erat.</a:t>
            </a:r>
          </a:p>
        </p:txBody>
      </p:sp>
      <p:pic>
        <p:nvPicPr>
          <p:cNvPr id="196" name="Picture" descr="Picture"/>
          <p:cNvPicPr>
            <a:picLocks noGrp="1"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97" name="Slide Note"/>
          <p:cNvSpPr txBox="1"/>
          <p:nvPr/>
        </p:nvSpPr>
        <p:spPr>
          <a:xfrm>
            <a:off x="2974505" y="5442239"/>
            <a:ext cx="2194396" cy="770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1">
                <a:solidFill>
                  <a:schemeClr val="accent1"/>
                </a:solidFill>
              </a:defRPr>
            </a:pPr>
            <a:r>
              <a:t>NOTE:</a:t>
            </a:r>
            <a:r>
              <a:rPr b="0"/>
              <a:t> Neque in dignissim, and quet nis et umis varius.</a:t>
            </a:r>
          </a:p>
        </p:txBody>
      </p:sp>
      <p:sp>
        <p:nvSpPr>
          <p:cNvPr id="198" name="Arrow"/>
          <p:cNvSpPr/>
          <p:nvPr/>
        </p:nvSpPr>
        <p:spPr>
          <a:xfrm rot="14218706" flipV="1">
            <a:off x="4176953" y="4093574"/>
            <a:ext cx="699566" cy="1572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929" y="0"/>
                  <a:pt x="21600" y="5117"/>
                  <a:pt x="21600" y="11428"/>
                </a:cubicBezTo>
                <a:cubicBezTo>
                  <a:pt x="21600" y="15717"/>
                  <a:pt x="17061" y="19645"/>
                  <a:pt x="9846" y="21600"/>
                </a:cubicBezTo>
              </a:path>
            </a:pathLst>
          </a:custGeom>
          <a:ln w="20320">
            <a:solidFill>
              <a:schemeClr val="accent1"/>
            </a:solidFill>
            <a:prstDash val="dash"/>
            <a:miter/>
            <a:headEnd type="triangle"/>
            <a:tailEnd type="oval"/>
          </a:ln>
        </p:spPr>
        <p:txBody>
          <a:bodyPr lIns="45719" rIns="45719" anchor="ctr"/>
          <a:lstStyle/>
          <a:p>
            <a:pPr algn="ctr"/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lide Title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4248912" cy="590932"/>
          </a:xfrm>
          <a:prstGeom prst="rect">
            <a:avLst/>
          </a:prstGeom>
        </p:spPr>
        <p:txBody>
          <a:bodyPr/>
          <a:lstStyle>
            <a:lvl1pPr defTabSz="896111">
              <a:defRPr sz="3528"/>
            </a:lvl1pPr>
          </a:lstStyle>
          <a:p>
            <a:r>
              <a:t>Content and Photos</a:t>
            </a:r>
          </a:p>
        </p:txBody>
      </p:sp>
      <p:sp>
        <p:nvSpPr>
          <p:cNvPr id="201" name="Slide Text"/>
          <p:cNvSpPr txBox="1">
            <a:spLocks noGrp="1"/>
          </p:cNvSpPr>
          <p:nvPr>
            <p:ph type="body" sz="half" idx="1"/>
          </p:nvPr>
        </p:nvSpPr>
        <p:spPr>
          <a:xfrm>
            <a:off x="566928" y="2185415"/>
            <a:ext cx="4248912" cy="396825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Em psum dolor sit amet, consectetur adipiscing elit. Mauris vehicula dui in neque dignissim, in aliquet nisl varius. Sed a erat ut magna vulputate feugiat.</a:t>
            </a:r>
          </a:p>
          <a:p>
            <a:pPr marL="0" indent="0">
              <a:buSzTx/>
              <a:buNone/>
            </a:pPr>
            <a:r>
              <a:t>Quisque varius and libero placerat erat lobortis congue. Integer a arcu vel ante bibendum scelerisque. Class aptent taciti sociosqu ad litora torquent.</a:t>
            </a:r>
          </a:p>
        </p:txBody>
      </p:sp>
      <p:pic>
        <p:nvPicPr>
          <p:cNvPr id="202" name="Picture 1" descr="Picture 1"/>
          <p:cNvPicPr>
            <a:picLocks noGrp="1"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203" name="Picture 2" descr="Picture 2"/>
          <p:cNvPicPr>
            <a:picLocks noGrp="1" noChangeAspect="1"/>
          </p:cNvPicPr>
          <p:nvPr>
            <p:ph type="pic" idx="15"/>
          </p:nvPr>
        </p:nvPicPr>
        <p:blipFill>
          <a:blip r:embed="rId2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204" name="Picture 3" descr="Picture 3"/>
          <p:cNvPicPr>
            <a:picLocks noGrp="1" noChangeAspect="1"/>
          </p:cNvPicPr>
          <p:nvPr>
            <p:ph type="pic" idx="14"/>
          </p:nvPr>
        </p:nvPicPr>
        <p:blipFill>
          <a:blip r:embed="rId2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lide Number"/>
          <p:cNvSpPr txBox="1"/>
          <p:nvPr/>
        </p:nvSpPr>
        <p:spPr>
          <a:xfrm>
            <a:off x="7574280" y="6345640"/>
            <a:ext cx="411480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600" b="1"/>
            </a:lvl1pPr>
          </a:lstStyle>
          <a:p>
            <a:r>
              <a:t>10</a:t>
            </a:r>
          </a:p>
        </p:txBody>
      </p:sp>
      <p:sp>
        <p:nvSpPr>
          <p:cNvPr id="207" name="Slide 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96111">
              <a:defRPr sz="3528"/>
            </a:lvl1pPr>
          </a:lstStyle>
          <a:p>
            <a:r>
              <a:t>Content and Graph</a:t>
            </a:r>
          </a:p>
        </p:txBody>
      </p:sp>
      <p:sp>
        <p:nvSpPr>
          <p:cNvPr id="208" name="Slide Text"/>
          <p:cNvSpPr txBox="1">
            <a:spLocks noGrp="1"/>
          </p:cNvSpPr>
          <p:nvPr>
            <p:ph type="body" sz="half" idx="1"/>
          </p:nvPr>
        </p:nvSpPr>
        <p:spPr>
          <a:xfrm>
            <a:off x="566927" y="2185416"/>
            <a:ext cx="4248913" cy="396824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Lorem ipsum dolor sit amet, punit et consectetur adipiscing elit. Mauris and vehicula dui in neque dignissim, in nisl varius. Sed and erat magna vulputate.</a:t>
            </a:r>
          </a:p>
          <a:p>
            <a:r>
              <a:t>Lorem ipsum dolor sit amet</a:t>
            </a:r>
          </a:p>
          <a:p>
            <a:r>
              <a:t>consectetur adipiscing elit</a:t>
            </a:r>
          </a:p>
          <a:p>
            <a:r>
              <a:t>Quisque ac orci in turpis</a:t>
            </a:r>
          </a:p>
          <a:p>
            <a:r>
              <a:t>Donec vitae justo consectetur</a:t>
            </a:r>
          </a:p>
        </p:txBody>
      </p:sp>
      <p:graphicFrame>
        <p:nvGraphicFramePr>
          <p:cNvPr id="209" name="Graph"/>
          <p:cNvGraphicFramePr/>
          <p:nvPr/>
        </p:nvGraphicFramePr>
        <p:xfrm>
          <a:off x="5080344" y="2210909"/>
          <a:ext cx="6243348" cy="3664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lide Number"/>
          <p:cNvSpPr txBox="1"/>
          <p:nvPr/>
        </p:nvSpPr>
        <p:spPr>
          <a:xfrm>
            <a:off x="7574280" y="6345640"/>
            <a:ext cx="411480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600" b="1"/>
            </a:lvl1pPr>
          </a:lstStyle>
          <a:p>
            <a:r>
              <a:t>11</a:t>
            </a:r>
          </a:p>
        </p:txBody>
      </p:sp>
      <p:sp>
        <p:nvSpPr>
          <p:cNvPr id="212" name="Slide Title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6951472" cy="590932"/>
          </a:xfrm>
          <a:prstGeom prst="rect">
            <a:avLst/>
          </a:prstGeom>
        </p:spPr>
        <p:txBody>
          <a:bodyPr/>
          <a:lstStyle>
            <a:lvl1pPr defTabSz="896111">
              <a:defRPr sz="3528"/>
            </a:lvl1pPr>
          </a:lstStyle>
          <a:p>
            <a:r>
              <a:t>Graphic Elements</a:t>
            </a:r>
          </a:p>
        </p:txBody>
      </p:sp>
      <p:sp>
        <p:nvSpPr>
          <p:cNvPr id="213" name="Slide Text"/>
          <p:cNvSpPr txBox="1">
            <a:spLocks noGrp="1"/>
          </p:cNvSpPr>
          <p:nvPr>
            <p:ph type="body" sz="quarter" idx="1"/>
          </p:nvPr>
        </p:nvSpPr>
        <p:spPr>
          <a:xfrm>
            <a:off x="566926" y="2185416"/>
            <a:ext cx="7915593" cy="12970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Copy and paste these graphic elements to give your presentation a touch of color. Only use the official UB brand color palette. For more information, please visit </a:t>
            </a:r>
            <a:r>
              <a:rPr u="sng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  <a:hlinkClick r:id="rId2"/>
              </a:rPr>
              <a:t>buffalo.edu/brand/creative/color/color-palette</a:t>
            </a:r>
            <a:r>
              <a:t>.</a:t>
            </a:r>
          </a:p>
        </p:txBody>
      </p:sp>
      <p:grpSp>
        <p:nvGrpSpPr>
          <p:cNvPr id="216" name="Solid Number Bullet - 1"/>
          <p:cNvGrpSpPr/>
          <p:nvPr/>
        </p:nvGrpSpPr>
        <p:grpSpPr>
          <a:xfrm>
            <a:off x="749186" y="4178826"/>
            <a:ext cx="223579" cy="276540"/>
            <a:chOff x="0" y="0"/>
            <a:chExt cx="223577" cy="276538"/>
          </a:xfrm>
        </p:grpSpPr>
        <p:sp>
          <p:nvSpPr>
            <p:cNvPr id="214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5" name="1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300" b="1"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219" name="Solid Number Bullet - 2"/>
          <p:cNvGrpSpPr/>
          <p:nvPr/>
        </p:nvGrpSpPr>
        <p:grpSpPr>
          <a:xfrm>
            <a:off x="1224323" y="4178826"/>
            <a:ext cx="223579" cy="276540"/>
            <a:chOff x="0" y="0"/>
            <a:chExt cx="223577" cy="276538"/>
          </a:xfrm>
        </p:grpSpPr>
        <p:sp>
          <p:nvSpPr>
            <p:cNvPr id="217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8" name="2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300" b="1"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222" name="Solid Number Bullet - 3"/>
          <p:cNvGrpSpPr/>
          <p:nvPr/>
        </p:nvGrpSpPr>
        <p:grpSpPr>
          <a:xfrm>
            <a:off x="1699460" y="4178826"/>
            <a:ext cx="223579" cy="276540"/>
            <a:chOff x="0" y="0"/>
            <a:chExt cx="223577" cy="276538"/>
          </a:xfrm>
        </p:grpSpPr>
        <p:sp>
          <p:nvSpPr>
            <p:cNvPr id="220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1" name="3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300" b="1"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225" name="Solid Number Bullet - 4"/>
          <p:cNvGrpSpPr/>
          <p:nvPr/>
        </p:nvGrpSpPr>
        <p:grpSpPr>
          <a:xfrm>
            <a:off x="2174596" y="4178826"/>
            <a:ext cx="223579" cy="276540"/>
            <a:chOff x="0" y="0"/>
            <a:chExt cx="223577" cy="276538"/>
          </a:xfrm>
        </p:grpSpPr>
        <p:sp>
          <p:nvSpPr>
            <p:cNvPr id="223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4" name="4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300">
                  <a:solidFill>
                    <a:srgbClr val="FFFFFF"/>
                  </a:solidFill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228" name="Solid Number Bullet - 5"/>
          <p:cNvGrpSpPr/>
          <p:nvPr/>
        </p:nvGrpSpPr>
        <p:grpSpPr>
          <a:xfrm>
            <a:off x="2649734" y="4178826"/>
            <a:ext cx="223578" cy="276540"/>
            <a:chOff x="0" y="0"/>
            <a:chExt cx="223577" cy="276538"/>
          </a:xfrm>
        </p:grpSpPr>
        <p:sp>
          <p:nvSpPr>
            <p:cNvPr id="226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7" name="5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300" b="1">
                  <a:solidFill>
                    <a:srgbClr val="FFFFFF"/>
                  </a:solidFill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231" name="Solid Number Bullet - 6"/>
          <p:cNvGrpSpPr/>
          <p:nvPr/>
        </p:nvGrpSpPr>
        <p:grpSpPr>
          <a:xfrm>
            <a:off x="3124871" y="4178826"/>
            <a:ext cx="223579" cy="276540"/>
            <a:chOff x="0" y="0"/>
            <a:chExt cx="223577" cy="276538"/>
          </a:xfrm>
        </p:grpSpPr>
        <p:sp>
          <p:nvSpPr>
            <p:cNvPr id="229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0" name="6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300" b="1">
                  <a:solidFill>
                    <a:srgbClr val="FFFFFF"/>
                  </a:solidFill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234" name="Solid Number Bullet - 7"/>
          <p:cNvGrpSpPr/>
          <p:nvPr/>
        </p:nvGrpSpPr>
        <p:grpSpPr>
          <a:xfrm>
            <a:off x="3600008" y="4178826"/>
            <a:ext cx="223579" cy="276540"/>
            <a:chOff x="0" y="0"/>
            <a:chExt cx="223577" cy="276538"/>
          </a:xfrm>
        </p:grpSpPr>
        <p:sp>
          <p:nvSpPr>
            <p:cNvPr id="232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3" name="7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300" b="1">
                  <a:solidFill>
                    <a:srgbClr val="FFFFFF"/>
                  </a:solidFill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237" name="Solid Number Bullet - 8"/>
          <p:cNvGrpSpPr/>
          <p:nvPr/>
        </p:nvGrpSpPr>
        <p:grpSpPr>
          <a:xfrm>
            <a:off x="4075145" y="4178826"/>
            <a:ext cx="223579" cy="276540"/>
            <a:chOff x="0" y="0"/>
            <a:chExt cx="223577" cy="276538"/>
          </a:xfrm>
        </p:grpSpPr>
        <p:sp>
          <p:nvSpPr>
            <p:cNvPr id="235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6" name="8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300" b="1">
                  <a:solidFill>
                    <a:srgbClr val="FFFFFF"/>
                  </a:solidFill>
                </a:defRPr>
              </a:lvl1pPr>
            </a:lstStyle>
            <a:p>
              <a:r>
                <a:t>8</a:t>
              </a:r>
            </a:p>
          </p:txBody>
        </p:sp>
      </p:grpSp>
      <p:grpSp>
        <p:nvGrpSpPr>
          <p:cNvPr id="240" name="Solid Number Bullet - 9"/>
          <p:cNvGrpSpPr/>
          <p:nvPr/>
        </p:nvGrpSpPr>
        <p:grpSpPr>
          <a:xfrm>
            <a:off x="4550281" y="4178826"/>
            <a:ext cx="223579" cy="276540"/>
            <a:chOff x="0" y="0"/>
            <a:chExt cx="223577" cy="276538"/>
          </a:xfrm>
        </p:grpSpPr>
        <p:sp>
          <p:nvSpPr>
            <p:cNvPr id="238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9" name="9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300" b="1">
                  <a:solidFill>
                    <a:srgbClr val="FFFFFF"/>
                  </a:solidFill>
                </a:defRPr>
              </a:lvl1pPr>
            </a:lstStyle>
            <a:p>
              <a:r>
                <a:t>9</a:t>
              </a:r>
            </a:p>
          </p:txBody>
        </p:sp>
      </p:grpSp>
      <p:grpSp>
        <p:nvGrpSpPr>
          <p:cNvPr id="243" name="Solid Number Bullet - 0"/>
          <p:cNvGrpSpPr/>
          <p:nvPr/>
        </p:nvGrpSpPr>
        <p:grpSpPr>
          <a:xfrm>
            <a:off x="5025416" y="4178826"/>
            <a:ext cx="223579" cy="276540"/>
            <a:chOff x="0" y="0"/>
            <a:chExt cx="223577" cy="276538"/>
          </a:xfrm>
        </p:grpSpPr>
        <p:sp>
          <p:nvSpPr>
            <p:cNvPr id="241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2" name="0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300" b="1">
                  <a:solidFill>
                    <a:srgbClr val="FFFFFF"/>
                  </a:solidFill>
                </a:defRPr>
              </a:lvl1pPr>
            </a:lstStyle>
            <a:p>
              <a:r>
                <a:t>0</a:t>
              </a:r>
            </a:p>
          </p:txBody>
        </p:sp>
      </p:grpSp>
      <p:grpSp>
        <p:nvGrpSpPr>
          <p:cNvPr id="246" name="Open Number Bullet - 1"/>
          <p:cNvGrpSpPr/>
          <p:nvPr/>
        </p:nvGrpSpPr>
        <p:grpSpPr>
          <a:xfrm>
            <a:off x="749934" y="4619416"/>
            <a:ext cx="223579" cy="276540"/>
            <a:chOff x="0" y="0"/>
            <a:chExt cx="223577" cy="276538"/>
          </a:xfrm>
        </p:grpSpPr>
        <p:sp>
          <p:nvSpPr>
            <p:cNvPr id="244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5" name="1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300" b="1">
                  <a:solidFill>
                    <a:schemeClr val="accent1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249" name="Open Number Bullet - 2"/>
          <p:cNvGrpSpPr/>
          <p:nvPr/>
        </p:nvGrpSpPr>
        <p:grpSpPr>
          <a:xfrm>
            <a:off x="1225072" y="4619416"/>
            <a:ext cx="223579" cy="276540"/>
            <a:chOff x="0" y="0"/>
            <a:chExt cx="223577" cy="276538"/>
          </a:xfrm>
        </p:grpSpPr>
        <p:sp>
          <p:nvSpPr>
            <p:cNvPr id="247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8" name="2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300" b="1">
                  <a:solidFill>
                    <a:schemeClr val="accent1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252" name="Open Number Bullet - 3"/>
          <p:cNvGrpSpPr/>
          <p:nvPr/>
        </p:nvGrpSpPr>
        <p:grpSpPr>
          <a:xfrm>
            <a:off x="1700209" y="4619416"/>
            <a:ext cx="223579" cy="276540"/>
            <a:chOff x="0" y="0"/>
            <a:chExt cx="223577" cy="276538"/>
          </a:xfrm>
        </p:grpSpPr>
        <p:sp>
          <p:nvSpPr>
            <p:cNvPr id="250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1" name="3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300" b="1">
                  <a:solidFill>
                    <a:schemeClr val="accent1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255" name="Open Number Bullet - 4"/>
          <p:cNvGrpSpPr/>
          <p:nvPr/>
        </p:nvGrpSpPr>
        <p:grpSpPr>
          <a:xfrm>
            <a:off x="2175346" y="4619416"/>
            <a:ext cx="223579" cy="276540"/>
            <a:chOff x="0" y="0"/>
            <a:chExt cx="223577" cy="276538"/>
          </a:xfrm>
        </p:grpSpPr>
        <p:sp>
          <p:nvSpPr>
            <p:cNvPr id="253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4" name="4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300" b="1">
                  <a:solidFill>
                    <a:schemeClr val="accent1"/>
                  </a:solidFill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258" name="Open Number Bullet - 5"/>
          <p:cNvGrpSpPr/>
          <p:nvPr/>
        </p:nvGrpSpPr>
        <p:grpSpPr>
          <a:xfrm>
            <a:off x="2650482" y="4619416"/>
            <a:ext cx="223579" cy="276540"/>
            <a:chOff x="0" y="0"/>
            <a:chExt cx="223577" cy="276538"/>
          </a:xfrm>
        </p:grpSpPr>
        <p:sp>
          <p:nvSpPr>
            <p:cNvPr id="256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7" name="5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300" b="1">
                  <a:solidFill>
                    <a:schemeClr val="accent1"/>
                  </a:solidFill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261" name="Open Number Bullet - 6"/>
          <p:cNvGrpSpPr/>
          <p:nvPr/>
        </p:nvGrpSpPr>
        <p:grpSpPr>
          <a:xfrm>
            <a:off x="3125620" y="4619416"/>
            <a:ext cx="223579" cy="276540"/>
            <a:chOff x="0" y="0"/>
            <a:chExt cx="223577" cy="276538"/>
          </a:xfrm>
        </p:grpSpPr>
        <p:sp>
          <p:nvSpPr>
            <p:cNvPr id="259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0" name="6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300" b="1">
                  <a:solidFill>
                    <a:schemeClr val="accent1"/>
                  </a:solidFill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264" name="Open Number Bullet - 7"/>
          <p:cNvGrpSpPr/>
          <p:nvPr/>
        </p:nvGrpSpPr>
        <p:grpSpPr>
          <a:xfrm>
            <a:off x="3600756" y="4619416"/>
            <a:ext cx="223579" cy="276540"/>
            <a:chOff x="0" y="0"/>
            <a:chExt cx="223577" cy="276538"/>
          </a:xfrm>
        </p:grpSpPr>
        <p:sp>
          <p:nvSpPr>
            <p:cNvPr id="262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3" name="7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300" b="1">
                  <a:solidFill>
                    <a:schemeClr val="accent1"/>
                  </a:solidFill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267" name="Open Number Bullet - 8"/>
          <p:cNvGrpSpPr/>
          <p:nvPr/>
        </p:nvGrpSpPr>
        <p:grpSpPr>
          <a:xfrm>
            <a:off x="4075893" y="4619416"/>
            <a:ext cx="223579" cy="276540"/>
            <a:chOff x="0" y="0"/>
            <a:chExt cx="223577" cy="276538"/>
          </a:xfrm>
        </p:grpSpPr>
        <p:sp>
          <p:nvSpPr>
            <p:cNvPr id="265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6" name="8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300" b="1">
                  <a:solidFill>
                    <a:schemeClr val="accent1"/>
                  </a:solidFill>
                </a:defRPr>
              </a:lvl1pPr>
            </a:lstStyle>
            <a:p>
              <a:r>
                <a:t>8</a:t>
              </a:r>
            </a:p>
          </p:txBody>
        </p:sp>
      </p:grpSp>
      <p:grpSp>
        <p:nvGrpSpPr>
          <p:cNvPr id="270" name="Open Number Bullet - 9"/>
          <p:cNvGrpSpPr/>
          <p:nvPr/>
        </p:nvGrpSpPr>
        <p:grpSpPr>
          <a:xfrm>
            <a:off x="4551031" y="4619416"/>
            <a:ext cx="223579" cy="276540"/>
            <a:chOff x="0" y="0"/>
            <a:chExt cx="223577" cy="276538"/>
          </a:xfrm>
        </p:grpSpPr>
        <p:sp>
          <p:nvSpPr>
            <p:cNvPr id="268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9" name="9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300">
                  <a:solidFill>
                    <a:schemeClr val="accent1"/>
                  </a:solidFill>
                </a:defRPr>
              </a:lvl1pPr>
            </a:lstStyle>
            <a:p>
              <a:r>
                <a:t>9</a:t>
              </a:r>
            </a:p>
          </p:txBody>
        </p:sp>
      </p:grpSp>
      <p:grpSp>
        <p:nvGrpSpPr>
          <p:cNvPr id="273" name="Open Number Bullet - 0"/>
          <p:cNvGrpSpPr/>
          <p:nvPr/>
        </p:nvGrpSpPr>
        <p:grpSpPr>
          <a:xfrm>
            <a:off x="5026166" y="4619416"/>
            <a:ext cx="223579" cy="276540"/>
            <a:chOff x="0" y="0"/>
            <a:chExt cx="223577" cy="276538"/>
          </a:xfrm>
        </p:grpSpPr>
        <p:sp>
          <p:nvSpPr>
            <p:cNvPr id="271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2" name="0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300" b="1">
                  <a:solidFill>
                    <a:schemeClr val="accent1"/>
                  </a:solidFill>
                </a:defRPr>
              </a:lvl1pPr>
            </a:lstStyle>
            <a:p>
              <a:r>
                <a:t>0</a:t>
              </a:r>
            </a:p>
          </p:txBody>
        </p:sp>
      </p:grpSp>
      <p:grpSp>
        <p:nvGrpSpPr>
          <p:cNvPr id="276" name="Solid Letter Bullet - A"/>
          <p:cNvGrpSpPr/>
          <p:nvPr/>
        </p:nvGrpSpPr>
        <p:grpSpPr>
          <a:xfrm>
            <a:off x="749186" y="5438330"/>
            <a:ext cx="223579" cy="276540"/>
            <a:chOff x="0" y="0"/>
            <a:chExt cx="223577" cy="276538"/>
          </a:xfrm>
        </p:grpSpPr>
        <p:sp>
          <p:nvSpPr>
            <p:cNvPr id="274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5" name="A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300" b="1">
                  <a:solidFill>
                    <a:srgbClr val="FFFFFF"/>
                  </a:solidFill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279" name="Solid Letter Bullet - B"/>
          <p:cNvGrpSpPr/>
          <p:nvPr/>
        </p:nvGrpSpPr>
        <p:grpSpPr>
          <a:xfrm>
            <a:off x="1224323" y="5438330"/>
            <a:ext cx="223579" cy="276540"/>
            <a:chOff x="0" y="0"/>
            <a:chExt cx="223577" cy="276538"/>
          </a:xfrm>
        </p:grpSpPr>
        <p:sp>
          <p:nvSpPr>
            <p:cNvPr id="277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8" name="B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300" b="1">
                  <a:solidFill>
                    <a:srgbClr val="FFFFFF"/>
                  </a:solidFill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282" name="Solid Letter Bullet - C"/>
          <p:cNvGrpSpPr/>
          <p:nvPr/>
        </p:nvGrpSpPr>
        <p:grpSpPr>
          <a:xfrm>
            <a:off x="1699460" y="5438330"/>
            <a:ext cx="223579" cy="276540"/>
            <a:chOff x="0" y="0"/>
            <a:chExt cx="223577" cy="276538"/>
          </a:xfrm>
        </p:grpSpPr>
        <p:sp>
          <p:nvSpPr>
            <p:cNvPr id="280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1" name="C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300" b="1">
                  <a:solidFill>
                    <a:srgbClr val="FFFFFF"/>
                  </a:solidFill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285" name="Solid Letter Bullet - D"/>
          <p:cNvGrpSpPr/>
          <p:nvPr/>
        </p:nvGrpSpPr>
        <p:grpSpPr>
          <a:xfrm>
            <a:off x="2174596" y="5438330"/>
            <a:ext cx="223579" cy="276540"/>
            <a:chOff x="0" y="0"/>
            <a:chExt cx="223577" cy="276538"/>
          </a:xfrm>
        </p:grpSpPr>
        <p:sp>
          <p:nvSpPr>
            <p:cNvPr id="283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4" name="D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300" b="1">
                  <a:solidFill>
                    <a:srgbClr val="FFFFFF"/>
                  </a:solidFill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288" name="Solid Letter Bullet - E"/>
          <p:cNvGrpSpPr/>
          <p:nvPr/>
        </p:nvGrpSpPr>
        <p:grpSpPr>
          <a:xfrm>
            <a:off x="2649734" y="5438330"/>
            <a:ext cx="223578" cy="276540"/>
            <a:chOff x="0" y="0"/>
            <a:chExt cx="223577" cy="276538"/>
          </a:xfrm>
        </p:grpSpPr>
        <p:sp>
          <p:nvSpPr>
            <p:cNvPr id="286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7" name="E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300" b="1">
                  <a:solidFill>
                    <a:srgbClr val="FFFFFF"/>
                  </a:solidFill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291" name="Solid Letter Bullet - F"/>
          <p:cNvGrpSpPr/>
          <p:nvPr/>
        </p:nvGrpSpPr>
        <p:grpSpPr>
          <a:xfrm>
            <a:off x="3124871" y="5438330"/>
            <a:ext cx="223579" cy="276540"/>
            <a:chOff x="0" y="0"/>
            <a:chExt cx="223577" cy="276538"/>
          </a:xfrm>
        </p:grpSpPr>
        <p:sp>
          <p:nvSpPr>
            <p:cNvPr id="289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0" name="F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300" b="1">
                  <a:solidFill>
                    <a:srgbClr val="FFFFFF"/>
                  </a:solidFill>
                </a:defRPr>
              </a:lvl1pPr>
            </a:lstStyle>
            <a:p>
              <a:r>
                <a:t>F</a:t>
              </a:r>
            </a:p>
          </p:txBody>
        </p:sp>
      </p:grpSp>
      <p:grpSp>
        <p:nvGrpSpPr>
          <p:cNvPr id="294" name="Solid Letter Bullet - G"/>
          <p:cNvGrpSpPr/>
          <p:nvPr/>
        </p:nvGrpSpPr>
        <p:grpSpPr>
          <a:xfrm>
            <a:off x="3600008" y="5438330"/>
            <a:ext cx="223579" cy="276540"/>
            <a:chOff x="0" y="0"/>
            <a:chExt cx="223577" cy="276538"/>
          </a:xfrm>
        </p:grpSpPr>
        <p:sp>
          <p:nvSpPr>
            <p:cNvPr id="292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3" name="G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300" b="1">
                  <a:solidFill>
                    <a:srgbClr val="FFFFFF"/>
                  </a:solidFill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297" name="Solid Letter Bullet - H"/>
          <p:cNvGrpSpPr/>
          <p:nvPr/>
        </p:nvGrpSpPr>
        <p:grpSpPr>
          <a:xfrm>
            <a:off x="4075145" y="5438330"/>
            <a:ext cx="223579" cy="276540"/>
            <a:chOff x="0" y="0"/>
            <a:chExt cx="223577" cy="276538"/>
          </a:xfrm>
        </p:grpSpPr>
        <p:sp>
          <p:nvSpPr>
            <p:cNvPr id="295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6" name="H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300" b="1">
                  <a:solidFill>
                    <a:srgbClr val="FFFFFF"/>
                  </a:solidFill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300" name="Solid Letter Bullet - I"/>
          <p:cNvGrpSpPr/>
          <p:nvPr/>
        </p:nvGrpSpPr>
        <p:grpSpPr>
          <a:xfrm>
            <a:off x="4550281" y="5438330"/>
            <a:ext cx="223579" cy="276540"/>
            <a:chOff x="0" y="0"/>
            <a:chExt cx="223577" cy="276538"/>
          </a:xfrm>
        </p:grpSpPr>
        <p:sp>
          <p:nvSpPr>
            <p:cNvPr id="298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9" name="I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300" b="1">
                  <a:solidFill>
                    <a:srgbClr val="FFFFFF"/>
                  </a:solidFill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303" name="Solid Letter Bullet - J"/>
          <p:cNvGrpSpPr/>
          <p:nvPr/>
        </p:nvGrpSpPr>
        <p:grpSpPr>
          <a:xfrm>
            <a:off x="5025416" y="5438330"/>
            <a:ext cx="223579" cy="276540"/>
            <a:chOff x="0" y="0"/>
            <a:chExt cx="223577" cy="276538"/>
          </a:xfrm>
        </p:grpSpPr>
        <p:sp>
          <p:nvSpPr>
            <p:cNvPr id="301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2" name="J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300" b="1">
                  <a:solidFill>
                    <a:srgbClr val="FFFFFF"/>
                  </a:solidFill>
                </a:defRPr>
              </a:lvl1pPr>
            </a:lstStyle>
            <a:p>
              <a:r>
                <a:t>J</a:t>
              </a:r>
            </a:p>
          </p:txBody>
        </p:sp>
      </p:grpSp>
      <p:grpSp>
        <p:nvGrpSpPr>
          <p:cNvPr id="306" name="Open Number Bullet - A"/>
          <p:cNvGrpSpPr/>
          <p:nvPr/>
        </p:nvGrpSpPr>
        <p:grpSpPr>
          <a:xfrm>
            <a:off x="749186" y="5865727"/>
            <a:ext cx="223579" cy="276540"/>
            <a:chOff x="0" y="0"/>
            <a:chExt cx="223577" cy="276538"/>
          </a:xfrm>
        </p:grpSpPr>
        <p:sp>
          <p:nvSpPr>
            <p:cNvPr id="304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5" name="A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300" b="1">
                  <a:solidFill>
                    <a:schemeClr val="accent1"/>
                  </a:solidFill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309" name="Open Number Bullet - B"/>
          <p:cNvGrpSpPr/>
          <p:nvPr/>
        </p:nvGrpSpPr>
        <p:grpSpPr>
          <a:xfrm>
            <a:off x="1224323" y="5865727"/>
            <a:ext cx="223579" cy="276540"/>
            <a:chOff x="0" y="0"/>
            <a:chExt cx="223577" cy="276538"/>
          </a:xfrm>
        </p:grpSpPr>
        <p:sp>
          <p:nvSpPr>
            <p:cNvPr id="307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8" name="B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300" b="1">
                  <a:solidFill>
                    <a:schemeClr val="accent1"/>
                  </a:solidFill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312" name="Open Number Bullet - C"/>
          <p:cNvGrpSpPr/>
          <p:nvPr/>
        </p:nvGrpSpPr>
        <p:grpSpPr>
          <a:xfrm>
            <a:off x="1699460" y="5865727"/>
            <a:ext cx="223579" cy="276540"/>
            <a:chOff x="0" y="0"/>
            <a:chExt cx="223577" cy="276538"/>
          </a:xfrm>
        </p:grpSpPr>
        <p:sp>
          <p:nvSpPr>
            <p:cNvPr id="310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1" name="C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300" b="1">
                  <a:solidFill>
                    <a:schemeClr val="accent1"/>
                  </a:solidFill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315" name="Open Number Bullet - D"/>
          <p:cNvGrpSpPr/>
          <p:nvPr/>
        </p:nvGrpSpPr>
        <p:grpSpPr>
          <a:xfrm>
            <a:off x="2174596" y="5865727"/>
            <a:ext cx="223579" cy="276540"/>
            <a:chOff x="0" y="0"/>
            <a:chExt cx="223577" cy="276538"/>
          </a:xfrm>
        </p:grpSpPr>
        <p:sp>
          <p:nvSpPr>
            <p:cNvPr id="313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4" name="D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300" b="1">
                  <a:solidFill>
                    <a:schemeClr val="accent1"/>
                  </a:solidFill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318" name="Open Number Bullet - E"/>
          <p:cNvGrpSpPr/>
          <p:nvPr/>
        </p:nvGrpSpPr>
        <p:grpSpPr>
          <a:xfrm>
            <a:off x="2649734" y="5865727"/>
            <a:ext cx="223578" cy="276540"/>
            <a:chOff x="0" y="0"/>
            <a:chExt cx="223577" cy="276538"/>
          </a:xfrm>
        </p:grpSpPr>
        <p:sp>
          <p:nvSpPr>
            <p:cNvPr id="316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7" name="E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300" b="1">
                  <a:solidFill>
                    <a:schemeClr val="accent1"/>
                  </a:solidFill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321" name="Open Number Bullet - F"/>
          <p:cNvGrpSpPr/>
          <p:nvPr/>
        </p:nvGrpSpPr>
        <p:grpSpPr>
          <a:xfrm>
            <a:off x="3124871" y="5865727"/>
            <a:ext cx="223579" cy="276540"/>
            <a:chOff x="0" y="0"/>
            <a:chExt cx="223577" cy="276538"/>
          </a:xfrm>
        </p:grpSpPr>
        <p:sp>
          <p:nvSpPr>
            <p:cNvPr id="319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0" name="F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300" b="1">
                  <a:solidFill>
                    <a:schemeClr val="accent1"/>
                  </a:solidFill>
                </a:defRPr>
              </a:lvl1pPr>
            </a:lstStyle>
            <a:p>
              <a:r>
                <a:t>F</a:t>
              </a:r>
            </a:p>
          </p:txBody>
        </p:sp>
      </p:grpSp>
      <p:grpSp>
        <p:nvGrpSpPr>
          <p:cNvPr id="324" name="Open Number Bullet - G"/>
          <p:cNvGrpSpPr/>
          <p:nvPr/>
        </p:nvGrpSpPr>
        <p:grpSpPr>
          <a:xfrm>
            <a:off x="3600008" y="5865727"/>
            <a:ext cx="223579" cy="276540"/>
            <a:chOff x="0" y="0"/>
            <a:chExt cx="223577" cy="276538"/>
          </a:xfrm>
        </p:grpSpPr>
        <p:sp>
          <p:nvSpPr>
            <p:cNvPr id="322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3" name="G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300" b="1">
                  <a:solidFill>
                    <a:schemeClr val="accent1"/>
                  </a:solidFill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327" name="Open Number Bullet - H"/>
          <p:cNvGrpSpPr/>
          <p:nvPr/>
        </p:nvGrpSpPr>
        <p:grpSpPr>
          <a:xfrm>
            <a:off x="4075145" y="5865727"/>
            <a:ext cx="223579" cy="276540"/>
            <a:chOff x="0" y="0"/>
            <a:chExt cx="223577" cy="276538"/>
          </a:xfrm>
        </p:grpSpPr>
        <p:sp>
          <p:nvSpPr>
            <p:cNvPr id="325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6" name="H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300" b="1">
                  <a:solidFill>
                    <a:schemeClr val="accent1"/>
                  </a:solidFill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330" name="Open Number Bullet - I"/>
          <p:cNvGrpSpPr/>
          <p:nvPr/>
        </p:nvGrpSpPr>
        <p:grpSpPr>
          <a:xfrm>
            <a:off x="4550281" y="5865727"/>
            <a:ext cx="223579" cy="276540"/>
            <a:chOff x="0" y="0"/>
            <a:chExt cx="223577" cy="276538"/>
          </a:xfrm>
        </p:grpSpPr>
        <p:sp>
          <p:nvSpPr>
            <p:cNvPr id="328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9" name="I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300" b="1">
                  <a:solidFill>
                    <a:schemeClr val="accent1"/>
                  </a:solidFill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333" name="Open Number Bullet - J"/>
          <p:cNvGrpSpPr/>
          <p:nvPr/>
        </p:nvGrpSpPr>
        <p:grpSpPr>
          <a:xfrm>
            <a:off x="5025416" y="5865727"/>
            <a:ext cx="223579" cy="276540"/>
            <a:chOff x="0" y="0"/>
            <a:chExt cx="223577" cy="276538"/>
          </a:xfrm>
        </p:grpSpPr>
        <p:sp>
          <p:nvSpPr>
            <p:cNvPr id="331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2" name="J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300" b="1">
                  <a:solidFill>
                    <a:schemeClr val="accent1"/>
                  </a:solidFill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334" name="Dashed Linework - End Point Solid Arrows"/>
          <p:cNvSpPr/>
          <p:nvPr/>
        </p:nvSpPr>
        <p:spPr>
          <a:xfrm>
            <a:off x="5868644" y="4239231"/>
            <a:ext cx="2240280" cy="1"/>
          </a:xfrm>
          <a:prstGeom prst="line">
            <a:avLst/>
          </a:prstGeom>
          <a:ln w="20320">
            <a:solidFill>
              <a:schemeClr val="accent1"/>
            </a:solidFill>
            <a:prstDash val="dash"/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5" name="Dashed Linework - End Point Solid Arrow and Solid Cirlce"/>
          <p:cNvSpPr/>
          <p:nvPr/>
        </p:nvSpPr>
        <p:spPr>
          <a:xfrm>
            <a:off x="5868644" y="4579608"/>
            <a:ext cx="2200833" cy="1"/>
          </a:xfrm>
          <a:prstGeom prst="line">
            <a:avLst/>
          </a:prstGeom>
          <a:ln w="20320">
            <a:solidFill>
              <a:schemeClr val="accent1"/>
            </a:solidFill>
            <a:prstDash val="dash"/>
            <a:miter/>
            <a:headEnd type="triangle"/>
            <a:tail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6" name="Dashed Linework - End Point Solid Cirlce and Solid Arrow"/>
          <p:cNvSpPr/>
          <p:nvPr/>
        </p:nvSpPr>
        <p:spPr>
          <a:xfrm>
            <a:off x="5968080" y="4919986"/>
            <a:ext cx="2200833" cy="1"/>
          </a:xfrm>
          <a:prstGeom prst="line">
            <a:avLst/>
          </a:prstGeom>
          <a:ln w="20320">
            <a:solidFill>
              <a:schemeClr val="accent1"/>
            </a:solidFill>
            <a:prstDash val="dash"/>
            <a:miter/>
            <a:headEnd type="oval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7" name="Solid Linework - End Point double Open Arrow"/>
          <p:cNvSpPr/>
          <p:nvPr/>
        </p:nvSpPr>
        <p:spPr>
          <a:xfrm>
            <a:off x="5868996" y="5522150"/>
            <a:ext cx="2265680" cy="817"/>
          </a:xfrm>
          <a:prstGeom prst="line">
            <a:avLst/>
          </a:prstGeom>
          <a:ln w="2032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8" name="Solid Linework - End Point Open Arrow and Solid Cirlce"/>
          <p:cNvSpPr/>
          <p:nvPr/>
        </p:nvSpPr>
        <p:spPr>
          <a:xfrm>
            <a:off x="5868996" y="5813257"/>
            <a:ext cx="2203908" cy="10959"/>
          </a:xfrm>
          <a:prstGeom prst="line">
            <a:avLst/>
          </a:prstGeom>
          <a:ln w="20320">
            <a:solidFill>
              <a:schemeClr val="accent1"/>
            </a:solidFill>
            <a:miter/>
            <a:headEnd type="triangle"/>
            <a:tail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9" name="Solid Linework - End Point Solid Cirlce and Open Arrow"/>
          <p:cNvSpPr/>
          <p:nvPr/>
        </p:nvSpPr>
        <p:spPr>
          <a:xfrm>
            <a:off x="5963175" y="6114867"/>
            <a:ext cx="2203908" cy="10959"/>
          </a:xfrm>
          <a:prstGeom prst="line">
            <a:avLst/>
          </a:prstGeom>
          <a:ln w="20320">
            <a:solidFill>
              <a:schemeClr val="accent1"/>
            </a:solidFill>
            <a:miter/>
            <a:headEnd type="oval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0" name="Solid Line Arrow"/>
          <p:cNvSpPr/>
          <p:nvPr/>
        </p:nvSpPr>
        <p:spPr>
          <a:xfrm rot="16200000" flipV="1">
            <a:off x="9224069" y="3631014"/>
            <a:ext cx="699566" cy="1571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929" y="0"/>
                  <a:pt x="21600" y="5116"/>
                  <a:pt x="21600" y="11427"/>
                </a:cubicBezTo>
                <a:cubicBezTo>
                  <a:pt x="21600" y="15717"/>
                  <a:pt x="17059" y="19646"/>
                  <a:pt x="9841" y="21600"/>
                </a:cubicBezTo>
              </a:path>
            </a:pathLst>
          </a:custGeom>
          <a:ln w="20320">
            <a:solidFill>
              <a:schemeClr val="accent1"/>
            </a:solidFill>
            <a:miter/>
            <a:headEnd type="triangle"/>
            <a:tailEnd type="oval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41" name="Dashed Line Arrow"/>
          <p:cNvSpPr/>
          <p:nvPr/>
        </p:nvSpPr>
        <p:spPr>
          <a:xfrm rot="16200000" flipV="1">
            <a:off x="9219814" y="4318911"/>
            <a:ext cx="699566" cy="1571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929" y="0"/>
                  <a:pt x="21600" y="5116"/>
                  <a:pt x="21600" y="11427"/>
                </a:cubicBezTo>
                <a:cubicBezTo>
                  <a:pt x="21600" y="15717"/>
                  <a:pt x="17059" y="19646"/>
                  <a:pt x="9841" y="21600"/>
                </a:cubicBezTo>
              </a:path>
            </a:pathLst>
          </a:custGeom>
          <a:ln w="20320">
            <a:solidFill>
              <a:schemeClr val="accent1"/>
            </a:solidFill>
            <a:prstDash val="dash"/>
            <a:miter/>
            <a:headEnd type="triangle"/>
            <a:tailEnd type="oval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42" name="Solid Linework - End Point Double Solid Cirlce"/>
          <p:cNvSpPr/>
          <p:nvPr/>
        </p:nvSpPr>
        <p:spPr>
          <a:xfrm flipV="1">
            <a:off x="8774772" y="5790019"/>
            <a:ext cx="2120010" cy="790"/>
          </a:xfrm>
          <a:prstGeom prst="line">
            <a:avLst/>
          </a:prstGeom>
          <a:ln w="20320">
            <a:solidFill>
              <a:schemeClr val="accent1"/>
            </a:solidFill>
            <a:miter/>
            <a:headEnd type="oval"/>
            <a:tail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3" name="Dashed Linework - End Point Double Solid Cirlce"/>
          <p:cNvSpPr/>
          <p:nvPr/>
        </p:nvSpPr>
        <p:spPr>
          <a:xfrm flipV="1">
            <a:off x="8789307" y="6106144"/>
            <a:ext cx="2110301" cy="1743"/>
          </a:xfrm>
          <a:prstGeom prst="line">
            <a:avLst/>
          </a:prstGeom>
          <a:ln w="20320">
            <a:solidFill>
              <a:schemeClr val="accent1"/>
            </a:solidFill>
            <a:prstDash val="dash"/>
            <a:miter/>
            <a:headEnd type="oval"/>
            <a:tailEnd type="oval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Title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4248912" cy="590932"/>
          </a:xfrm>
          <a:prstGeom prst="rect">
            <a:avLst/>
          </a:prstGeom>
        </p:spPr>
        <p:txBody>
          <a:bodyPr/>
          <a:lstStyle>
            <a:lvl1pPr defTabSz="896111">
              <a:defRPr sz="3528"/>
            </a:lvl1pPr>
          </a:lstStyle>
          <a:p>
            <a:r>
              <a:t>Iris Dataset</a:t>
            </a:r>
          </a:p>
        </p:txBody>
      </p:sp>
      <p:sp>
        <p:nvSpPr>
          <p:cNvPr id="131" name="Slide Text"/>
          <p:cNvSpPr txBox="1">
            <a:spLocks noGrp="1"/>
          </p:cNvSpPr>
          <p:nvPr>
            <p:ph type="body" sz="half" idx="1"/>
          </p:nvPr>
        </p:nvSpPr>
        <p:spPr>
          <a:xfrm>
            <a:off x="566928" y="2185415"/>
            <a:ext cx="4248912" cy="396825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The Iris Dataset contains various measurements of setosa, versicolor, and virginica flowers.</a:t>
            </a:r>
          </a:p>
          <a:p>
            <a:r>
              <a:t>Quantitative Predictors: Sepal.Length, Sepal.Width, Petal.Length, Petal.Width</a:t>
            </a:r>
          </a:p>
          <a:p>
            <a:r>
              <a:t>Qualitative Response: Class</a:t>
            </a:r>
          </a:p>
        </p:txBody>
      </p:sp>
      <p:pic>
        <p:nvPicPr>
          <p:cNvPr id="132" name="Screen Shot 2023-12-04 at 3.02.43 PM.png" descr="Screen Shot 2023-12-04 at 3.02.43 PM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031008" y="1218881"/>
            <a:ext cx="6621056" cy="2372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Screen Shot 2023-12-04 at 3.12.09 PM.png" descr="Screen Shot 2023-12-04 at 3.12.09 PM.p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764576" y="3334171"/>
            <a:ext cx="5357131" cy="35159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lide Number"/>
          <p:cNvSpPr txBox="1"/>
          <p:nvPr/>
        </p:nvSpPr>
        <p:spPr>
          <a:xfrm>
            <a:off x="7574280" y="6345640"/>
            <a:ext cx="411480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600" b="1"/>
            </a:lvl1pPr>
          </a:lstStyle>
          <a:p>
            <a:r>
              <a:t>5</a:t>
            </a:r>
          </a:p>
        </p:txBody>
      </p:sp>
      <p:sp>
        <p:nvSpPr>
          <p:cNvPr id="136" name="Slide Title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6951472" cy="590932"/>
          </a:xfrm>
          <a:prstGeom prst="rect">
            <a:avLst/>
          </a:prstGeom>
        </p:spPr>
        <p:txBody>
          <a:bodyPr/>
          <a:lstStyle>
            <a:lvl1pPr defTabSz="896111">
              <a:defRPr sz="3528"/>
            </a:lvl1pPr>
          </a:lstStyle>
          <a:p>
            <a:r>
              <a:t>Objective and Approach</a:t>
            </a:r>
          </a:p>
        </p:txBody>
      </p:sp>
      <p:sp>
        <p:nvSpPr>
          <p:cNvPr id="137" name="Slide Text"/>
          <p:cNvSpPr txBox="1">
            <a:spLocks noGrp="1"/>
          </p:cNvSpPr>
          <p:nvPr>
            <p:ph type="body" sz="half" idx="1"/>
          </p:nvPr>
        </p:nvSpPr>
        <p:spPr>
          <a:xfrm>
            <a:off x="566928" y="2337816"/>
            <a:ext cx="6951472" cy="396824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60000"/>
              </a:lnSpc>
            </a:pPr>
            <a:r>
              <a:t>Build predictive model that minimizes test misclassification rate</a:t>
            </a:r>
          </a:p>
          <a:p>
            <a:pPr>
              <a:lnSpc>
                <a:spcPct val="160000"/>
              </a:lnSpc>
            </a:pPr>
            <a:r>
              <a:t>Use 4 models: </a:t>
            </a:r>
            <a:r>
              <a:rPr u="sng"/>
              <a:t>LDA, QDA, KNN, and Random Forest</a:t>
            </a:r>
          </a:p>
          <a:p>
            <a:pPr>
              <a:lnSpc>
                <a:spcPct val="160000"/>
              </a:lnSpc>
            </a:pPr>
            <a:r>
              <a:t>Assess performance using 10-fold cross validation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lide Number"/>
          <p:cNvSpPr txBox="1"/>
          <p:nvPr/>
        </p:nvSpPr>
        <p:spPr>
          <a:xfrm>
            <a:off x="7574280" y="6345640"/>
            <a:ext cx="411480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600" b="1"/>
            </a:lvl1pPr>
          </a:lstStyle>
          <a:p>
            <a:r>
              <a:t>5</a:t>
            </a:r>
          </a:p>
        </p:txBody>
      </p:sp>
      <p:sp>
        <p:nvSpPr>
          <p:cNvPr id="136" name="Slide Title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6951472" cy="590932"/>
          </a:xfrm>
          <a:prstGeom prst="rect">
            <a:avLst/>
          </a:prstGeom>
        </p:spPr>
        <p:txBody>
          <a:bodyPr/>
          <a:lstStyle>
            <a:lvl1pPr defTabSz="896111">
              <a:defRPr sz="3528"/>
            </a:lvl1pPr>
          </a:lstStyle>
          <a:p>
            <a:r>
              <a:rPr lang="en-US" dirty="0"/>
              <a:t>Cross Validation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E513C2-E022-9CD3-654A-3E04FB485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02" y="2274274"/>
            <a:ext cx="5364130" cy="407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775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lide 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96111">
              <a:defRPr sz="3528"/>
            </a:lvl1pPr>
          </a:lstStyle>
          <a:p>
            <a:r>
              <a:t>LDA</a:t>
            </a:r>
          </a:p>
        </p:txBody>
      </p:sp>
      <p:sp>
        <p:nvSpPr>
          <p:cNvPr id="140" name="Slide Text"/>
          <p:cNvSpPr txBox="1">
            <a:spLocks noGrp="1"/>
          </p:cNvSpPr>
          <p:nvPr>
            <p:ph type="body" sz="half" idx="1"/>
          </p:nvPr>
        </p:nvSpPr>
        <p:spPr>
          <a:xfrm>
            <a:off x="566927" y="2185416"/>
            <a:ext cx="4800601" cy="3968249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2% misclassification rate</a:t>
            </a:r>
          </a:p>
        </p:txBody>
      </p:sp>
      <p:pic>
        <p:nvPicPr>
          <p:cNvPr id="141" name="Screen Shot 2023-12-04 at 3.35.11 PM.png" descr="Screen Shot 2023-12-04 at 3.35.1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848" y="1708983"/>
            <a:ext cx="5220895" cy="42726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lide 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96111">
              <a:defRPr sz="3528"/>
            </a:lvl1pPr>
          </a:lstStyle>
          <a:p>
            <a:r>
              <a:t>QDA</a:t>
            </a:r>
          </a:p>
        </p:txBody>
      </p:sp>
      <p:sp>
        <p:nvSpPr>
          <p:cNvPr id="144" name="Slide Text"/>
          <p:cNvSpPr txBox="1">
            <a:spLocks noGrp="1"/>
          </p:cNvSpPr>
          <p:nvPr>
            <p:ph type="body" sz="half" idx="1"/>
          </p:nvPr>
        </p:nvSpPr>
        <p:spPr>
          <a:xfrm>
            <a:off x="566927" y="2185416"/>
            <a:ext cx="4800601" cy="3968249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2% misclassification rate</a:t>
            </a:r>
          </a:p>
        </p:txBody>
      </p:sp>
      <p:pic>
        <p:nvPicPr>
          <p:cNvPr id="145" name="Screen Shot 2023-12-04 at 3.38.28 PM.png" descr="Screen Shot 2023-12-04 at 3.38.2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631" y="2439218"/>
            <a:ext cx="6070601" cy="2514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lide 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96111">
              <a:defRPr sz="3528"/>
            </a:lvl1pPr>
          </a:lstStyle>
          <a:p>
            <a:r>
              <a:t>KNN</a:t>
            </a:r>
          </a:p>
        </p:txBody>
      </p:sp>
      <p:sp>
        <p:nvSpPr>
          <p:cNvPr id="148" name="Slide Text"/>
          <p:cNvSpPr txBox="1">
            <a:spLocks noGrp="1"/>
          </p:cNvSpPr>
          <p:nvPr>
            <p:ph type="body" sz="half" idx="1"/>
          </p:nvPr>
        </p:nvSpPr>
        <p:spPr>
          <a:xfrm>
            <a:off x="566927" y="2185416"/>
            <a:ext cx="4800601" cy="3968249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4% misclassification rate</a:t>
            </a:r>
          </a:p>
          <a:p>
            <a:r>
              <a:t>Find “best” k using cross validation</a:t>
            </a:r>
          </a:p>
          <a:p>
            <a:r>
              <a:t>Find misclassification rate of best model</a:t>
            </a:r>
          </a:p>
        </p:txBody>
      </p:sp>
      <p:pic>
        <p:nvPicPr>
          <p:cNvPr id="149" name="Screen Shot 2023-12-04 at 3.44.40 PM.png" descr="Screen Shot 2023-12-04 at 3.44.4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890" y="2034773"/>
            <a:ext cx="5333255" cy="31070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lide 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96111">
              <a:defRPr sz="3528"/>
            </a:lvl1pPr>
          </a:lstStyle>
          <a:p>
            <a:r>
              <a:t>Random Forest</a:t>
            </a:r>
          </a:p>
        </p:txBody>
      </p:sp>
      <p:sp>
        <p:nvSpPr>
          <p:cNvPr id="152" name="Slide Text"/>
          <p:cNvSpPr txBox="1">
            <a:spLocks noGrp="1"/>
          </p:cNvSpPr>
          <p:nvPr>
            <p:ph type="body" sz="half" idx="1"/>
          </p:nvPr>
        </p:nvSpPr>
        <p:spPr>
          <a:xfrm>
            <a:off x="541527" y="2109216"/>
            <a:ext cx="4800601" cy="3968249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3% misclassification rate</a:t>
            </a:r>
          </a:p>
          <a:p>
            <a:r>
              <a:t>Find “best” number of trees</a:t>
            </a:r>
          </a:p>
          <a:p>
            <a:r>
              <a:t>Find misclassification rate of best model</a:t>
            </a:r>
          </a:p>
          <a:p>
            <a:pPr marL="0" indent="0">
              <a:buClrTx/>
              <a:buSzTx/>
              <a:buFontTx/>
              <a:buNone/>
            </a:pPr>
            <a:r>
              <a:rPr b="1"/>
              <a:t>Note.</a:t>
            </a:r>
            <a:r>
              <a:t> The number of trees is one of several parameters we could have altered</a:t>
            </a:r>
          </a:p>
        </p:txBody>
      </p:sp>
      <p:pic>
        <p:nvPicPr>
          <p:cNvPr id="153" name="Screen Shot 2023-12-04 at 3.51.00 PM.png" descr="Screen Shot 2023-12-04 at 3.51.0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252" y="1137311"/>
            <a:ext cx="4554906" cy="26717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Screen Shot 2023-12-04 at 3.51.18 PM.png" descr="Screen Shot 2023-12-04 at 3.51.18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143" y="4006909"/>
            <a:ext cx="4711125" cy="27816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lide Number"/>
          <p:cNvSpPr txBox="1"/>
          <p:nvPr/>
        </p:nvSpPr>
        <p:spPr>
          <a:xfrm>
            <a:off x="7574280" y="6345640"/>
            <a:ext cx="411480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600" b="1"/>
            </a:lvl1pPr>
          </a:lstStyle>
          <a:p>
            <a:r>
              <a:t>5</a:t>
            </a:r>
          </a:p>
        </p:txBody>
      </p:sp>
      <p:sp>
        <p:nvSpPr>
          <p:cNvPr id="157" name="Slide Title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6951472" cy="590932"/>
          </a:xfrm>
          <a:prstGeom prst="rect">
            <a:avLst/>
          </a:prstGeom>
        </p:spPr>
        <p:txBody>
          <a:bodyPr/>
          <a:lstStyle>
            <a:lvl1pPr defTabSz="896111">
              <a:defRPr sz="3528"/>
            </a:lvl1pPr>
          </a:lstStyle>
          <a:p>
            <a:r>
              <a:t>Conclusion</a:t>
            </a:r>
          </a:p>
        </p:txBody>
      </p:sp>
      <p:sp>
        <p:nvSpPr>
          <p:cNvPr id="158" name="Slide Text"/>
          <p:cNvSpPr txBox="1">
            <a:spLocks noGrp="1"/>
          </p:cNvSpPr>
          <p:nvPr>
            <p:ph type="body" sz="half" idx="1"/>
          </p:nvPr>
        </p:nvSpPr>
        <p:spPr>
          <a:xfrm>
            <a:off x="566928" y="2337816"/>
            <a:ext cx="6951472" cy="396824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60000"/>
              </a:lnSpc>
            </a:pPr>
            <a:r>
              <a:t>LDA and QDA had lowest misclassification rate of 2%</a:t>
            </a:r>
          </a:p>
          <a:p>
            <a:pPr>
              <a:lnSpc>
                <a:spcPct val="160000"/>
              </a:lnSpc>
            </a:pPr>
            <a:r>
              <a:t>The classes are easily separable by linear regions</a:t>
            </a:r>
          </a:p>
          <a:p>
            <a:pPr>
              <a:lnSpc>
                <a:spcPct val="160000"/>
              </a:lnSpc>
            </a:pPr>
            <a:r>
              <a:t>KNN tends to dominate LDA when the decision boundary is highly non-linear</a:t>
            </a:r>
          </a:p>
          <a:p>
            <a:pPr>
              <a:lnSpc>
                <a:spcPct val="160000"/>
              </a:lnSpc>
            </a:pPr>
            <a:r>
              <a:t>Random Forest does not perform well on small amount of predictors and observations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666666"/>
      </a:dk1>
      <a:lt1>
        <a:srgbClr val="FFFFFF"/>
      </a:lt1>
      <a:dk2>
        <a:srgbClr val="A7A7A7"/>
      </a:dk2>
      <a:lt2>
        <a:srgbClr val="535353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768</Words>
  <Application>Microsoft Office PowerPoint</Application>
  <PresentationFormat>Widescreen</PresentationFormat>
  <Paragraphs>126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Georgia</vt:lpstr>
      <vt:lpstr>Helvetica</vt:lpstr>
      <vt:lpstr>Office Theme</vt:lpstr>
      <vt:lpstr>EAS508 Project 2</vt:lpstr>
      <vt:lpstr>Iris Dataset</vt:lpstr>
      <vt:lpstr>Objective and Approach</vt:lpstr>
      <vt:lpstr>Cross Validation</vt:lpstr>
      <vt:lpstr>LDA</vt:lpstr>
      <vt:lpstr>QDA</vt:lpstr>
      <vt:lpstr>KNN</vt:lpstr>
      <vt:lpstr>Random Forest</vt:lpstr>
      <vt:lpstr>Conclusion</vt:lpstr>
      <vt:lpstr>Full-width Photo</vt:lpstr>
      <vt:lpstr>Title and Content Slide</vt:lpstr>
      <vt:lpstr>Double Content Slide</vt:lpstr>
      <vt:lpstr>Divider Slide Title</vt:lpstr>
      <vt:lpstr>Bulleted List Slide</vt:lpstr>
      <vt:lpstr>Comparison Slide</vt:lpstr>
      <vt:lpstr>Content and Photo</vt:lpstr>
      <vt:lpstr>Content and Photos</vt:lpstr>
      <vt:lpstr>Content and Graph</vt:lpstr>
      <vt:lpstr>Graphic Elements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EAS508 Project 2</dc:title>
  <cp:lastModifiedBy>Sean Grzenda</cp:lastModifiedBy>
  <cp:revision>1</cp:revision>
  <dcterms:modified xsi:type="dcterms:W3CDTF">2023-12-05T02:56:48Z</dcterms:modified>
</cp:coreProperties>
</file>