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 b="def" i="def"/>
      <a:tcStyle>
        <a:tcBdr/>
        <a:fill>
          <a:solidFill>
            <a:srgbClr val="E6E9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 b="def" i="def"/>
      <a:tcStyle>
        <a:tcBdr/>
        <a:fill>
          <a:solidFill>
            <a:srgbClr val="FAEA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 b="def" i="def"/>
      <a:tcStyle>
        <a:tcBdr/>
        <a:fill>
          <a:solidFill>
            <a:srgbClr val="E6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666666"/>
                </a:solidFill>
                <a:latin typeface="Arial"/>
              </a:defRPr>
            </a:pPr>
            <a:r>
              <a:rPr b="0" i="0" strike="noStrike" sz="1800" u="none">
                <a:solidFill>
                  <a:srgbClr val="666666"/>
                </a:solidFill>
                <a:latin typeface="Arial"/>
              </a:rPr>
              <a:t>Data Analysis</a:t>
            </a:r>
          </a:p>
        </c:rich>
      </c:tx>
      <c:layout>
        <c:manualLayout>
          <c:xMode val="edge"/>
          <c:yMode val="edge"/>
          <c:x val="0.38751"/>
          <c:y val="0"/>
          <c:w val="0.22498"/>
          <c:h val="0.14327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39776"/>
          <c:y val="0.143277"/>
          <c:w val="0.911022"/>
          <c:h val="0.5980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66666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5.500000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66666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3.800000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66666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2.000000</c:v>
                </c:pt>
                <c:pt idx="1">
                  <c:v>3.000000</c:v>
                </c:pt>
                <c:pt idx="2">
                  <c:v>1.500000</c:v>
                </c:pt>
                <c:pt idx="3">
                  <c:v>3.300000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41275" cap="flat">
            <a:solidFill>
              <a:schemeClr val="accent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666666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8E8E8"/>
              </a:solidFill>
              <a:prstDash val="dash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41275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666666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1.5"/>
        <c:minorUnit val="0.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9656"/>
          <c:y val="0.915861"/>
          <c:w val="0.678547"/>
          <c:h val="0.084138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666666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>
        <a:alpha val="62000"/>
      </a:srgbClr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58368" y="3968496"/>
            <a:ext cx="6638544" cy="165038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indent="-284478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041225"/>
            <a:ext cx="4800600" cy="35603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icture Placeholder 2"/>
          <p:cNvSpPr/>
          <p:nvPr>
            <p:ph type="pic" sz="half" idx="13"/>
          </p:nvPr>
        </p:nvSpPr>
        <p:spPr>
          <a:xfrm>
            <a:off x="5114630" y="934719"/>
            <a:ext cx="7077371" cy="306468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2"/>
          <p:cNvSpPr/>
          <p:nvPr>
            <p:ph type="pic" sz="quarter" idx="14"/>
          </p:nvPr>
        </p:nvSpPr>
        <p:spPr>
          <a:xfrm>
            <a:off x="5114630" y="3998295"/>
            <a:ext cx="3602524" cy="28575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Picture Placeholder 2"/>
          <p:cNvSpPr/>
          <p:nvPr>
            <p:ph type="pic" sz="quarter" idx="15"/>
          </p:nvPr>
        </p:nvSpPr>
        <p:spPr>
          <a:xfrm>
            <a:off x="8701089" y="3998295"/>
            <a:ext cx="3490913" cy="2857502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658368" y="3970337"/>
            <a:ext cx="6638544" cy="221297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566927" y="1499616"/>
            <a:ext cx="695147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66927" y="1499616"/>
            <a:ext cx="695147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566927" y="2185416"/>
            <a:ext cx="5138931" cy="393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6172198" y="2185416"/>
            <a:ext cx="5138931" cy="3949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2"/>
          <p:cNvSpPr/>
          <p:nvPr>
            <p:ph type="pic" idx="13"/>
          </p:nvPr>
        </p:nvSpPr>
        <p:spPr>
          <a:xfrm>
            <a:off x="5098565" y="927100"/>
            <a:ext cx="7093436" cy="5930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566927" y="1499616"/>
            <a:ext cx="4248914" cy="590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4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4pPr>
      <a:lvl5pPr marL="2057400" marR="0" indent="-182878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buffalo.edu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buffalo.edu/brand/creative/color/color-palette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esentation Title"/>
          <p:cNvSpPr txBox="1"/>
          <p:nvPr>
            <p:ph type="title"/>
          </p:nvPr>
        </p:nvSpPr>
        <p:spPr>
          <a:xfrm>
            <a:off x="205784" y="287859"/>
            <a:ext cx="7543711" cy="2386585"/>
          </a:xfrm>
          <a:prstGeom prst="rect">
            <a:avLst/>
          </a:prstGeom>
        </p:spPr>
        <p:txBody>
          <a:bodyPr/>
          <a:lstStyle/>
          <a:p>
            <a:pPr/>
            <a:r>
              <a:t>EAS508 Project 2</a:t>
            </a:r>
          </a:p>
        </p:txBody>
      </p:sp>
      <p:sp>
        <p:nvSpPr>
          <p:cNvPr id="127" name="Sub-topic"/>
          <p:cNvSpPr txBox="1"/>
          <p:nvPr>
            <p:ph type="body" sz="quarter" idx="1"/>
          </p:nvPr>
        </p:nvSpPr>
        <p:spPr>
          <a:xfrm>
            <a:off x="658368" y="2917938"/>
            <a:ext cx="6638543" cy="550205"/>
          </a:xfrm>
          <a:prstGeom prst="rect">
            <a:avLst/>
          </a:prstGeom>
        </p:spPr>
        <p:txBody>
          <a:bodyPr/>
          <a:lstStyle/>
          <a:p>
            <a:pPr/>
            <a:r>
              <a:t>Minimizing Test Misclassification Rate</a:t>
            </a:r>
          </a:p>
        </p:txBody>
      </p:sp>
      <p:sp>
        <p:nvSpPr>
          <p:cNvPr id="128" name="Sub-topic"/>
          <p:cNvSpPr txBox="1"/>
          <p:nvPr/>
        </p:nvSpPr>
        <p:spPr>
          <a:xfrm>
            <a:off x="1577551" y="3711635"/>
            <a:ext cx="4413130" cy="5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630936">
              <a:lnSpc>
                <a:spcPct val="130000"/>
              </a:lnSpc>
              <a:spcBef>
                <a:spcPts val="400"/>
              </a:spcBef>
              <a:defRPr sz="1900">
                <a:solidFill>
                  <a:srgbClr val="D5D5D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Nicholas Cruz, Sean Grzenda, Priya Patil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Full-width Photo</a:t>
            </a:r>
          </a:p>
        </p:txBody>
      </p:sp>
      <p:pic>
        <p:nvPicPr>
          <p:cNvPr id="165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2329"/>
            <a:ext cx="12192000" cy="5925671"/>
          </a:xfrm>
          <a:prstGeom prst="rect">
            <a:avLst/>
          </a:prstGeom>
        </p:spPr>
      </p:pic>
      <p:pic>
        <p:nvPicPr>
          <p:cNvPr id="166" name="Screen Shot 2023-12-04 at 4.00.33 PM.png" descr="Screen Shot 2023-12-04 at 4.00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642" y="4036219"/>
            <a:ext cx="3652332" cy="234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23-12-04 at 4.00.26 PM.png" descr="Screen Shot 2023-12-04 at 4.00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36628" y="4036219"/>
            <a:ext cx="3771815" cy="2344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23-12-04 at 4.00.14 PM.png" descr="Screen Shot 2023-12-04 at 4.00.1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87097" y="4040756"/>
            <a:ext cx="3618375" cy="2334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23-12-04 at 4.00.06 PM.png" descr="Screen Shot 2023-12-04 at 4.00.06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447" y="1189218"/>
            <a:ext cx="3690560" cy="2334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23-12-04 at 3.59.58 PM.png" descr="Screen Shot 2023-12-04 at 3.59.5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94358" y="1201204"/>
            <a:ext cx="3584169" cy="2310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3-12-04 at 3.59.38 PM.png" descr="Screen Shot 2023-12-04 at 3.59.38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3064" y="1201204"/>
            <a:ext cx="3618376" cy="2310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174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Title and Content Slide</a:t>
            </a:r>
          </a:p>
        </p:txBody>
      </p:sp>
      <p:sp>
        <p:nvSpPr>
          <p:cNvPr id="175" name="Slide Text"/>
          <p:cNvSpPr txBox="1"/>
          <p:nvPr>
            <p:ph type="body" sz="half" idx="1"/>
          </p:nvPr>
        </p:nvSpPr>
        <p:spPr>
          <a:xfrm>
            <a:off x="566928" y="2185415"/>
            <a:ext cx="6951472" cy="3968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Em psum dolor sit amet, consectetur adipiscing elit. Mauris vehicula dui in neque dignissim, in aliquet nisl varius. Sed a erat ut magna vulputate feugiat. Quisque varius libero placerat erat lobortis congue. Integer a arcu vel ante bibendum scelerisque. Class aptent taciti sociosqu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ad litora torquent</a:t>
            </a:r>
            <a:r>
              <a:t>.</a:t>
            </a:r>
          </a:p>
        </p:txBody>
      </p:sp>
      <p:sp>
        <p:nvSpPr>
          <p:cNvPr id="176" name="Slide Note"/>
          <p:cNvSpPr txBox="1"/>
          <p:nvPr/>
        </p:nvSpPr>
        <p:spPr>
          <a:xfrm>
            <a:off x="5679604" y="4930804"/>
            <a:ext cx="2194397" cy="77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chemeClr val="accent1"/>
                </a:solidFill>
              </a:defRPr>
            </a:pPr>
            <a:r>
              <a:t>NOTE:</a:t>
            </a:r>
            <a:r>
              <a:rPr b="0"/>
              <a:t> Neque in dignissim, and quet nis et umis varius.</a:t>
            </a:r>
          </a:p>
        </p:txBody>
      </p:sp>
      <p:sp>
        <p:nvSpPr>
          <p:cNvPr id="177" name="Dashed Arrow"/>
          <p:cNvSpPr/>
          <p:nvPr/>
        </p:nvSpPr>
        <p:spPr>
          <a:xfrm rot="21073004">
            <a:off x="5450332" y="3821624"/>
            <a:ext cx="699567" cy="108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7391"/>
                  <a:pt x="21600" y="16509"/>
                </a:cubicBezTo>
                <a:cubicBezTo>
                  <a:pt x="21600" y="18238"/>
                  <a:pt x="21245" y="19956"/>
                  <a:pt x="20547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8" tIns="45718" rIns="45718" bIns="45718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180" name="Slide Title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Double Content Slide</a:t>
            </a:r>
          </a:p>
        </p:txBody>
      </p:sp>
      <p:sp>
        <p:nvSpPr>
          <p:cNvPr id="181" name="Side Text - Column 1"/>
          <p:cNvSpPr txBox="1"/>
          <p:nvPr>
            <p:ph type="body" sz="half" idx="1"/>
          </p:nvPr>
        </p:nvSpPr>
        <p:spPr>
          <a:xfrm>
            <a:off x="566928" y="2185415"/>
            <a:ext cx="4500372" cy="394868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Lorem ipsum and dolor sit amet, punit et consectetur adipiscing elit. A mauris and vehicula dui in neque dignissim, in nisl varius. Sed and erat ut magna vulputate feugiat. Quisque varius et placerat erat lobortis congue. Integer a arcu vel aante bibendum scelerisque. aliquet vulputate feugiat. Quisque varius.</a:t>
            </a:r>
          </a:p>
        </p:txBody>
      </p:sp>
      <p:sp>
        <p:nvSpPr>
          <p:cNvPr id="182" name="Side Text - Column 2"/>
          <p:cNvSpPr txBox="1"/>
          <p:nvPr/>
        </p:nvSpPr>
        <p:spPr>
          <a:xfrm>
            <a:off x="5410200" y="2185415"/>
            <a:ext cx="4498848" cy="3950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130000"/>
              </a:lnSpc>
              <a:spcBef>
                <a:spcPts val="600"/>
              </a:spcBef>
            </a:lvl1pPr>
          </a:lstStyle>
          <a:p>
            <a:pPr/>
            <a:r>
              <a:t>Etiam molestie velit vitae dolor and a euismod, sit amet finibus risus mattis. In ornare convallis velit vitae cursus. Integer egestas sit amet mi vehicula sollicitudin. Pellentesque habitant malesuada fames ac libero et turpis.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ub-topic"/>
          <p:cNvSpPr txBox="1"/>
          <p:nvPr>
            <p:ph type="title"/>
          </p:nvPr>
        </p:nvSpPr>
        <p:spPr>
          <a:xfrm>
            <a:off x="658368" y="1490662"/>
            <a:ext cx="6638543" cy="2387601"/>
          </a:xfrm>
          <a:prstGeom prst="rect">
            <a:avLst/>
          </a:prstGeom>
        </p:spPr>
        <p:txBody>
          <a:bodyPr/>
          <a:lstStyle/>
          <a:p>
            <a:pPr/>
            <a:r>
              <a:t>Divider Slide Title</a:t>
            </a:r>
          </a:p>
        </p:txBody>
      </p:sp>
      <p:sp>
        <p:nvSpPr>
          <p:cNvPr id="185" name="Section Divider Title"/>
          <p:cNvSpPr txBox="1"/>
          <p:nvPr>
            <p:ph type="body" sz="quarter" idx="1"/>
          </p:nvPr>
        </p:nvSpPr>
        <p:spPr>
          <a:xfrm>
            <a:off x="658368" y="3970337"/>
            <a:ext cx="6638543" cy="2212978"/>
          </a:xfrm>
          <a:prstGeom prst="rect">
            <a:avLst/>
          </a:prstGeom>
        </p:spPr>
        <p:txBody>
          <a:bodyPr/>
          <a:lstStyle/>
          <a:p>
            <a:pPr/>
            <a:r>
              <a:t>Sub-topic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88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Bulleted List Slide</a:t>
            </a:r>
          </a:p>
        </p:txBody>
      </p:sp>
      <p:sp>
        <p:nvSpPr>
          <p:cNvPr id="189" name="Slide Text"/>
          <p:cNvSpPr txBox="1"/>
          <p:nvPr>
            <p:ph type="body" sz="half" idx="1"/>
          </p:nvPr>
        </p:nvSpPr>
        <p:spPr>
          <a:xfrm>
            <a:off x="566928" y="2185415"/>
            <a:ext cx="6951472" cy="3968251"/>
          </a:xfrm>
          <a:prstGeom prst="rect">
            <a:avLst/>
          </a:prstGeom>
        </p:spPr>
        <p:txBody>
          <a:bodyPr/>
          <a:lstStyle/>
          <a:p>
            <a:pPr/>
            <a:r>
              <a:t>Lorem ipsum dolor sit amet, consectetur adipiscing elit.</a:t>
            </a:r>
          </a:p>
          <a:p>
            <a:pPr/>
            <a:r>
              <a:t>Quisque ac orci in turpis dapibus sagittis.</a:t>
            </a:r>
          </a:p>
          <a:p>
            <a:pPr/>
            <a:r>
              <a:t>Donec vitae justo et neque mollis consectetur.</a:t>
            </a:r>
          </a:p>
          <a:p>
            <a:pPr/>
            <a:r>
              <a:t>Etiam aliquet ex sed bibendum consequat.</a:t>
            </a:r>
          </a:p>
          <a:p>
            <a:pPr/>
            <a:r>
              <a:t>Cras lacinia est ac elit dignissim varius.</a:t>
            </a:r>
          </a:p>
          <a:p>
            <a:pPr/>
            <a:r>
              <a:t>Duis sit amet odio facilisis turpis sodales placerat.</a:t>
            </a:r>
          </a:p>
          <a:p>
            <a:pPr/>
            <a:r>
              <a:t>Justo et neque odio facilisis turpis sodales placerat.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6</a:t>
            </a:r>
          </a:p>
        </p:txBody>
      </p:sp>
      <p:sp>
        <p:nvSpPr>
          <p:cNvPr id="192" name="Slide Title"/>
          <p:cNvSpPr txBox="1"/>
          <p:nvPr>
            <p:ph type="title"/>
          </p:nvPr>
        </p:nvSpPr>
        <p:spPr>
          <a:xfrm>
            <a:off x="566927" y="1499616"/>
            <a:ext cx="10515601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Comparison Slide</a:t>
            </a:r>
          </a:p>
        </p:txBody>
      </p:sp>
      <p:sp>
        <p:nvSpPr>
          <p:cNvPr id="193" name="Compare Section"/>
          <p:cNvSpPr txBox="1"/>
          <p:nvPr>
            <p:ph type="body" sz="quarter" idx="1"/>
          </p:nvPr>
        </p:nvSpPr>
        <p:spPr>
          <a:xfrm>
            <a:off x="566926" y="2185416"/>
            <a:ext cx="5138932" cy="393194"/>
          </a:xfrm>
          <a:prstGeom prst="rect">
            <a:avLst/>
          </a:prstGeom>
        </p:spPr>
        <p:txBody>
          <a:bodyPr/>
          <a:lstStyle/>
          <a:p>
            <a:pPr/>
            <a:r>
              <a:t>Compare Section</a:t>
            </a:r>
          </a:p>
        </p:txBody>
      </p:sp>
      <p:sp>
        <p:nvSpPr>
          <p:cNvPr id="194" name="Compare Section - Text"/>
          <p:cNvSpPr txBox="1"/>
          <p:nvPr/>
        </p:nvSpPr>
        <p:spPr>
          <a:xfrm>
            <a:off x="566928" y="2593338"/>
            <a:ext cx="5140515" cy="3535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t>Lorem ipsum dolor sit amet, punit et consectetur adipiscing elit. Mauris and vehicula dui in neque dignissim, in nisl varius. Sed and erat ut magna.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Lorem ipsum dolor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Punit et consectetur 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Lobortis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Convallis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Egestas</a:t>
            </a:r>
          </a:p>
        </p:txBody>
      </p:sp>
      <p:sp>
        <p:nvSpPr>
          <p:cNvPr id="195" name="Contrast Section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b="1" cap="all" sz="1600">
                <a:solidFill>
                  <a:schemeClr val="accent1"/>
                </a:solidFill>
              </a:defRPr>
            </a:lvl1pPr>
          </a:lstStyle>
          <a:p>
            <a:pPr/>
            <a:r>
              <a:t>Contrast Section</a:t>
            </a:r>
          </a:p>
        </p:txBody>
      </p:sp>
      <p:sp>
        <p:nvSpPr>
          <p:cNvPr id="196" name="Contrast Section - Text"/>
          <p:cNvSpPr txBox="1"/>
          <p:nvPr/>
        </p:nvSpPr>
        <p:spPr>
          <a:xfrm>
            <a:off x="6172198" y="2590798"/>
            <a:ext cx="5138931" cy="3538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t>Lorem ipsum dolor sit amet, punit et consectetur adipiscing elit. Mauris and vehicula dui in neque dignissim varius. Sed and erat ut magna.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Lorem ipsum dolor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Punit et consectetur 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Lobortis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Convallis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Egestas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Title"/>
          <p:cNvSpPr txBox="1"/>
          <p:nvPr>
            <p:ph type="title"/>
          </p:nvPr>
        </p:nvSpPr>
        <p:spPr>
          <a:xfrm>
            <a:off x="566928" y="1499616"/>
            <a:ext cx="424891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Content and Photo</a:t>
            </a:r>
          </a:p>
        </p:txBody>
      </p:sp>
      <p:sp>
        <p:nvSpPr>
          <p:cNvPr id="199" name="Slide Text"/>
          <p:cNvSpPr txBox="1"/>
          <p:nvPr>
            <p:ph type="body" sz="half" idx="1"/>
          </p:nvPr>
        </p:nvSpPr>
        <p:spPr>
          <a:xfrm>
            <a:off x="566928" y="2185415"/>
            <a:ext cx="4248912" cy="396825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Em psum dolor sit amet, consectetur adipiscing elit. Mauris vehicula dui in neque dignissim, in aliquet nisl varius. Sed a erat ut magna vulputate feugiat. Quisque varius et libero placerat erat.</a:t>
            </a:r>
          </a:p>
        </p:txBody>
      </p:sp>
      <p:pic>
        <p:nvPicPr>
          <p:cNvPr id="200" name="Picture" descr="Pictur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1" name="Slide Note"/>
          <p:cNvSpPr txBox="1"/>
          <p:nvPr/>
        </p:nvSpPr>
        <p:spPr>
          <a:xfrm>
            <a:off x="2974505" y="5442239"/>
            <a:ext cx="2194397" cy="77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chemeClr val="accent1"/>
                </a:solidFill>
              </a:defRPr>
            </a:pPr>
            <a:r>
              <a:t>NOTE:</a:t>
            </a:r>
            <a:r>
              <a:rPr b="0"/>
              <a:t> Neque in dignissim, and quet nis et umis varius.</a:t>
            </a:r>
          </a:p>
        </p:txBody>
      </p:sp>
      <p:sp>
        <p:nvSpPr>
          <p:cNvPr id="202" name="Arrow"/>
          <p:cNvSpPr/>
          <p:nvPr/>
        </p:nvSpPr>
        <p:spPr>
          <a:xfrm flipV="1" rot="14218706">
            <a:off x="4176953" y="4093574"/>
            <a:ext cx="699567" cy="157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117"/>
                  <a:pt x="21600" y="11428"/>
                </a:cubicBezTo>
                <a:cubicBezTo>
                  <a:pt x="21600" y="15717"/>
                  <a:pt x="17061" y="19645"/>
                  <a:pt x="9846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8" tIns="45718" rIns="45718" bIns="45718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Title"/>
          <p:cNvSpPr txBox="1"/>
          <p:nvPr>
            <p:ph type="title"/>
          </p:nvPr>
        </p:nvSpPr>
        <p:spPr>
          <a:xfrm>
            <a:off x="566928" y="1499616"/>
            <a:ext cx="424891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Content and Photos</a:t>
            </a:r>
          </a:p>
        </p:txBody>
      </p:sp>
      <p:sp>
        <p:nvSpPr>
          <p:cNvPr id="205" name="Slide Text"/>
          <p:cNvSpPr txBox="1"/>
          <p:nvPr>
            <p:ph type="body" sz="half" idx="1"/>
          </p:nvPr>
        </p:nvSpPr>
        <p:spPr>
          <a:xfrm>
            <a:off x="566928" y="2185415"/>
            <a:ext cx="4248912" cy="3968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Em psum dolor sit amet, consectetur adipiscing elit. Mauris vehicula dui in neque dignissim, in aliquet nisl varius. Sed a erat ut magna vulputate feugiat.</a:t>
            </a:r>
          </a:p>
          <a:p>
            <a:pPr marL="0" indent="0">
              <a:buSzTx/>
              <a:buNone/>
            </a:pPr>
            <a:r>
              <a:t>Quisque varius and libero placerat erat lobortis congue. Integer a arcu vel ante bibendum scelerisque. Class aptent taciti sociosqu ad litora torquent.</a:t>
            </a:r>
          </a:p>
        </p:txBody>
      </p:sp>
      <p:pic>
        <p:nvPicPr>
          <p:cNvPr id="206" name="Picture 1" descr="Picture 1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7" name="Picture 2" descr="Picture 2"/>
          <p:cNvPicPr>
            <a:picLocks noChangeAspect="1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8" name="Picture 3" descr="Picture 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10</a:t>
            </a:r>
          </a:p>
        </p:txBody>
      </p:sp>
      <p:sp>
        <p:nvSpPr>
          <p:cNvPr id="211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Content and Graph</a:t>
            </a:r>
          </a:p>
        </p:txBody>
      </p:sp>
      <p:sp>
        <p:nvSpPr>
          <p:cNvPr id="212" name="Slide Text"/>
          <p:cNvSpPr txBox="1"/>
          <p:nvPr>
            <p:ph type="body" sz="half" idx="1"/>
          </p:nvPr>
        </p:nvSpPr>
        <p:spPr>
          <a:xfrm>
            <a:off x="566926" y="2185415"/>
            <a:ext cx="4248915" cy="39682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Lorem ipsum dolor sit amet, punit et consectetur adipiscing elit. Mauris and vehicula dui in neque dignissim, in nisl varius. Sed and erat magna vulputate.</a:t>
            </a:r>
          </a:p>
          <a:p>
            <a:pPr/>
            <a:r>
              <a:t>Lorem ipsum dolor sit amet</a:t>
            </a:r>
          </a:p>
          <a:p>
            <a:pPr/>
            <a:r>
              <a:t>consectetur adipiscing elit</a:t>
            </a:r>
          </a:p>
          <a:p>
            <a:pPr/>
            <a:r>
              <a:t>Quisque ac orci in turpis</a:t>
            </a:r>
          </a:p>
          <a:p>
            <a:pPr/>
            <a:r>
              <a:t>Donec vitae justo consectetur</a:t>
            </a:r>
          </a:p>
        </p:txBody>
      </p:sp>
      <p:graphicFrame>
        <p:nvGraphicFramePr>
          <p:cNvPr id="213" name="Graph"/>
          <p:cNvGraphicFramePr/>
          <p:nvPr/>
        </p:nvGraphicFramePr>
        <p:xfrm>
          <a:off x="5080344" y="2210907"/>
          <a:ext cx="6212130" cy="3618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11</a:t>
            </a:r>
          </a:p>
        </p:txBody>
      </p:sp>
      <p:sp>
        <p:nvSpPr>
          <p:cNvPr id="216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Graphic Elements</a:t>
            </a:r>
          </a:p>
        </p:txBody>
      </p:sp>
      <p:sp>
        <p:nvSpPr>
          <p:cNvPr id="217" name="Slide Text"/>
          <p:cNvSpPr txBox="1"/>
          <p:nvPr>
            <p:ph type="body" sz="quarter" idx="1"/>
          </p:nvPr>
        </p:nvSpPr>
        <p:spPr>
          <a:xfrm>
            <a:off x="566926" y="2185416"/>
            <a:ext cx="7915593" cy="12970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Copy and paste these graphic elements to give your presentation a touch of color. Only use the official UB brand color palette. For more information, please visit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buffalo.edu/brand/creative/color/color-palette</a:t>
            </a:r>
            <a:r>
              <a:t>.</a:t>
            </a:r>
          </a:p>
        </p:txBody>
      </p:sp>
      <p:grpSp>
        <p:nvGrpSpPr>
          <p:cNvPr id="220" name="Solid Number Bullet - 1"/>
          <p:cNvGrpSpPr/>
          <p:nvPr/>
        </p:nvGrpSpPr>
        <p:grpSpPr>
          <a:xfrm>
            <a:off x="749186" y="4178825"/>
            <a:ext cx="223581" cy="276538"/>
            <a:chOff x="0" y="0"/>
            <a:chExt cx="223580" cy="276536"/>
          </a:xfrm>
        </p:grpSpPr>
        <p:sp>
          <p:nvSpPr>
            <p:cNvPr id="218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1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23" name="Solid Number Bullet - 2"/>
          <p:cNvGrpSpPr/>
          <p:nvPr/>
        </p:nvGrpSpPr>
        <p:grpSpPr>
          <a:xfrm>
            <a:off x="1224323" y="4178825"/>
            <a:ext cx="223581" cy="276538"/>
            <a:chOff x="0" y="0"/>
            <a:chExt cx="223580" cy="276536"/>
          </a:xfrm>
        </p:grpSpPr>
        <p:sp>
          <p:nvSpPr>
            <p:cNvPr id="221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2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6" name="Solid Number Bullet - 3"/>
          <p:cNvGrpSpPr/>
          <p:nvPr/>
        </p:nvGrpSpPr>
        <p:grpSpPr>
          <a:xfrm>
            <a:off x="1699460" y="4178825"/>
            <a:ext cx="223581" cy="276538"/>
            <a:chOff x="0" y="0"/>
            <a:chExt cx="223580" cy="276536"/>
          </a:xfrm>
        </p:grpSpPr>
        <p:sp>
          <p:nvSpPr>
            <p:cNvPr id="224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3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9" name="Solid Number Bullet - 4"/>
          <p:cNvGrpSpPr/>
          <p:nvPr/>
        </p:nvGrpSpPr>
        <p:grpSpPr>
          <a:xfrm>
            <a:off x="2174595" y="4178825"/>
            <a:ext cx="223581" cy="276538"/>
            <a:chOff x="0" y="0"/>
            <a:chExt cx="223580" cy="276536"/>
          </a:xfrm>
        </p:grpSpPr>
        <p:sp>
          <p:nvSpPr>
            <p:cNvPr id="227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4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32" name="Solid Number Bullet - 5"/>
          <p:cNvGrpSpPr/>
          <p:nvPr/>
        </p:nvGrpSpPr>
        <p:grpSpPr>
          <a:xfrm>
            <a:off x="2649734" y="4178825"/>
            <a:ext cx="223579" cy="276538"/>
            <a:chOff x="0" y="0"/>
            <a:chExt cx="223577" cy="276536"/>
          </a:xfrm>
        </p:grpSpPr>
        <p:sp>
          <p:nvSpPr>
            <p:cNvPr id="230" name="Circle"/>
            <p:cNvSpPr/>
            <p:nvPr/>
          </p:nvSpPr>
          <p:spPr>
            <a:xfrm>
              <a:off x="0" y="26480"/>
              <a:ext cx="223579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5"/>
            <p:cNvSpPr txBox="1"/>
            <p:nvPr/>
          </p:nvSpPr>
          <p:spPr>
            <a:xfrm>
              <a:off x="32741" y="0"/>
              <a:ext cx="158097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35" name="Solid Number Bullet - 6"/>
          <p:cNvGrpSpPr/>
          <p:nvPr/>
        </p:nvGrpSpPr>
        <p:grpSpPr>
          <a:xfrm>
            <a:off x="3124871" y="4178825"/>
            <a:ext cx="223581" cy="276538"/>
            <a:chOff x="0" y="0"/>
            <a:chExt cx="223580" cy="276536"/>
          </a:xfrm>
        </p:grpSpPr>
        <p:sp>
          <p:nvSpPr>
            <p:cNvPr id="233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6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38" name="Solid Number Bullet - 7"/>
          <p:cNvGrpSpPr/>
          <p:nvPr/>
        </p:nvGrpSpPr>
        <p:grpSpPr>
          <a:xfrm>
            <a:off x="3600008" y="4178825"/>
            <a:ext cx="223581" cy="276538"/>
            <a:chOff x="0" y="0"/>
            <a:chExt cx="223580" cy="276536"/>
          </a:xfrm>
        </p:grpSpPr>
        <p:sp>
          <p:nvSpPr>
            <p:cNvPr id="236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7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41" name="Solid Number Bullet - 8"/>
          <p:cNvGrpSpPr/>
          <p:nvPr/>
        </p:nvGrpSpPr>
        <p:grpSpPr>
          <a:xfrm>
            <a:off x="4075145" y="4178825"/>
            <a:ext cx="223581" cy="276538"/>
            <a:chOff x="0" y="0"/>
            <a:chExt cx="223580" cy="276536"/>
          </a:xfrm>
        </p:grpSpPr>
        <p:sp>
          <p:nvSpPr>
            <p:cNvPr id="239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8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44" name="Solid Number Bullet - 9"/>
          <p:cNvGrpSpPr/>
          <p:nvPr/>
        </p:nvGrpSpPr>
        <p:grpSpPr>
          <a:xfrm>
            <a:off x="4550281" y="4178825"/>
            <a:ext cx="223581" cy="276538"/>
            <a:chOff x="0" y="0"/>
            <a:chExt cx="223580" cy="276536"/>
          </a:xfrm>
        </p:grpSpPr>
        <p:sp>
          <p:nvSpPr>
            <p:cNvPr id="242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9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47" name="Solid Number Bullet - 0"/>
          <p:cNvGrpSpPr/>
          <p:nvPr/>
        </p:nvGrpSpPr>
        <p:grpSpPr>
          <a:xfrm>
            <a:off x="5025416" y="4178825"/>
            <a:ext cx="223581" cy="276538"/>
            <a:chOff x="0" y="0"/>
            <a:chExt cx="223580" cy="276536"/>
          </a:xfrm>
        </p:grpSpPr>
        <p:sp>
          <p:nvSpPr>
            <p:cNvPr id="245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0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50" name="Open Number Bullet - 1"/>
          <p:cNvGrpSpPr/>
          <p:nvPr/>
        </p:nvGrpSpPr>
        <p:grpSpPr>
          <a:xfrm>
            <a:off x="749934" y="4619416"/>
            <a:ext cx="223581" cy="276537"/>
            <a:chOff x="0" y="0"/>
            <a:chExt cx="223580" cy="276536"/>
          </a:xfrm>
        </p:grpSpPr>
        <p:sp>
          <p:nvSpPr>
            <p:cNvPr id="248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1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53" name="Open Number Bullet - 2"/>
          <p:cNvGrpSpPr/>
          <p:nvPr/>
        </p:nvGrpSpPr>
        <p:grpSpPr>
          <a:xfrm>
            <a:off x="1225072" y="4619416"/>
            <a:ext cx="223581" cy="276537"/>
            <a:chOff x="0" y="0"/>
            <a:chExt cx="223580" cy="276536"/>
          </a:xfrm>
        </p:grpSpPr>
        <p:sp>
          <p:nvSpPr>
            <p:cNvPr id="251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2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56" name="Open Number Bullet - 3"/>
          <p:cNvGrpSpPr/>
          <p:nvPr/>
        </p:nvGrpSpPr>
        <p:grpSpPr>
          <a:xfrm>
            <a:off x="1700209" y="4619416"/>
            <a:ext cx="223581" cy="276537"/>
            <a:chOff x="0" y="0"/>
            <a:chExt cx="223580" cy="276536"/>
          </a:xfrm>
        </p:grpSpPr>
        <p:sp>
          <p:nvSpPr>
            <p:cNvPr id="254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3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59" name="Open Number Bullet - 4"/>
          <p:cNvGrpSpPr/>
          <p:nvPr/>
        </p:nvGrpSpPr>
        <p:grpSpPr>
          <a:xfrm>
            <a:off x="2175346" y="4619416"/>
            <a:ext cx="223581" cy="276537"/>
            <a:chOff x="0" y="0"/>
            <a:chExt cx="223580" cy="276536"/>
          </a:xfrm>
        </p:grpSpPr>
        <p:sp>
          <p:nvSpPr>
            <p:cNvPr id="257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4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62" name="Open Number Bullet - 5"/>
          <p:cNvGrpSpPr/>
          <p:nvPr/>
        </p:nvGrpSpPr>
        <p:grpSpPr>
          <a:xfrm>
            <a:off x="2650482" y="4619416"/>
            <a:ext cx="223581" cy="276537"/>
            <a:chOff x="0" y="0"/>
            <a:chExt cx="223580" cy="276536"/>
          </a:xfrm>
        </p:grpSpPr>
        <p:sp>
          <p:nvSpPr>
            <p:cNvPr id="260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5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65" name="Open Number Bullet - 6"/>
          <p:cNvGrpSpPr/>
          <p:nvPr/>
        </p:nvGrpSpPr>
        <p:grpSpPr>
          <a:xfrm>
            <a:off x="3125620" y="4619416"/>
            <a:ext cx="223581" cy="276537"/>
            <a:chOff x="0" y="0"/>
            <a:chExt cx="223580" cy="276536"/>
          </a:xfrm>
        </p:grpSpPr>
        <p:sp>
          <p:nvSpPr>
            <p:cNvPr id="263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6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68" name="Open Number Bullet - 7"/>
          <p:cNvGrpSpPr/>
          <p:nvPr/>
        </p:nvGrpSpPr>
        <p:grpSpPr>
          <a:xfrm>
            <a:off x="3600756" y="4619416"/>
            <a:ext cx="223581" cy="276537"/>
            <a:chOff x="0" y="0"/>
            <a:chExt cx="223580" cy="276536"/>
          </a:xfrm>
        </p:grpSpPr>
        <p:sp>
          <p:nvSpPr>
            <p:cNvPr id="266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7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71" name="Open Number Bullet - 8"/>
          <p:cNvGrpSpPr/>
          <p:nvPr/>
        </p:nvGrpSpPr>
        <p:grpSpPr>
          <a:xfrm>
            <a:off x="4075893" y="4619416"/>
            <a:ext cx="223581" cy="276537"/>
            <a:chOff x="0" y="0"/>
            <a:chExt cx="223580" cy="276536"/>
          </a:xfrm>
        </p:grpSpPr>
        <p:sp>
          <p:nvSpPr>
            <p:cNvPr id="269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8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74" name="Open Number Bullet - 9"/>
          <p:cNvGrpSpPr/>
          <p:nvPr/>
        </p:nvGrpSpPr>
        <p:grpSpPr>
          <a:xfrm>
            <a:off x="4551031" y="4619416"/>
            <a:ext cx="223581" cy="276537"/>
            <a:chOff x="0" y="0"/>
            <a:chExt cx="223580" cy="276536"/>
          </a:xfrm>
        </p:grpSpPr>
        <p:sp>
          <p:nvSpPr>
            <p:cNvPr id="272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9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77" name="Open Number Bullet - 0"/>
          <p:cNvGrpSpPr/>
          <p:nvPr/>
        </p:nvGrpSpPr>
        <p:grpSpPr>
          <a:xfrm>
            <a:off x="5026166" y="4619416"/>
            <a:ext cx="223581" cy="276537"/>
            <a:chOff x="0" y="0"/>
            <a:chExt cx="223580" cy="276536"/>
          </a:xfrm>
        </p:grpSpPr>
        <p:sp>
          <p:nvSpPr>
            <p:cNvPr id="275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0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80" name="Solid Letter Bullet - A"/>
          <p:cNvGrpSpPr/>
          <p:nvPr/>
        </p:nvGrpSpPr>
        <p:grpSpPr>
          <a:xfrm>
            <a:off x="749186" y="5438330"/>
            <a:ext cx="223581" cy="276537"/>
            <a:chOff x="0" y="0"/>
            <a:chExt cx="223580" cy="276536"/>
          </a:xfrm>
        </p:grpSpPr>
        <p:sp>
          <p:nvSpPr>
            <p:cNvPr id="278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A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83" name="Solid Letter Bullet - B"/>
          <p:cNvGrpSpPr/>
          <p:nvPr/>
        </p:nvGrpSpPr>
        <p:grpSpPr>
          <a:xfrm>
            <a:off x="1224323" y="5438330"/>
            <a:ext cx="223581" cy="276537"/>
            <a:chOff x="0" y="0"/>
            <a:chExt cx="223580" cy="276536"/>
          </a:xfrm>
        </p:grpSpPr>
        <p:sp>
          <p:nvSpPr>
            <p:cNvPr id="281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B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86" name="Solid Letter Bullet - C"/>
          <p:cNvGrpSpPr/>
          <p:nvPr/>
        </p:nvGrpSpPr>
        <p:grpSpPr>
          <a:xfrm>
            <a:off x="1699460" y="5438330"/>
            <a:ext cx="223581" cy="276537"/>
            <a:chOff x="0" y="0"/>
            <a:chExt cx="223580" cy="276536"/>
          </a:xfrm>
        </p:grpSpPr>
        <p:sp>
          <p:nvSpPr>
            <p:cNvPr id="284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C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89" name="Solid Letter Bullet - D"/>
          <p:cNvGrpSpPr/>
          <p:nvPr/>
        </p:nvGrpSpPr>
        <p:grpSpPr>
          <a:xfrm>
            <a:off x="2174595" y="5438330"/>
            <a:ext cx="223581" cy="276537"/>
            <a:chOff x="0" y="0"/>
            <a:chExt cx="223580" cy="276536"/>
          </a:xfrm>
        </p:grpSpPr>
        <p:sp>
          <p:nvSpPr>
            <p:cNvPr id="287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D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92" name="Solid Letter Bullet - E"/>
          <p:cNvGrpSpPr/>
          <p:nvPr/>
        </p:nvGrpSpPr>
        <p:grpSpPr>
          <a:xfrm>
            <a:off x="2649734" y="5438330"/>
            <a:ext cx="223579" cy="276537"/>
            <a:chOff x="0" y="0"/>
            <a:chExt cx="223577" cy="276536"/>
          </a:xfrm>
        </p:grpSpPr>
        <p:sp>
          <p:nvSpPr>
            <p:cNvPr id="290" name="Circle"/>
            <p:cNvSpPr/>
            <p:nvPr/>
          </p:nvSpPr>
          <p:spPr>
            <a:xfrm>
              <a:off x="0" y="26480"/>
              <a:ext cx="223579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E"/>
            <p:cNvSpPr txBox="1"/>
            <p:nvPr/>
          </p:nvSpPr>
          <p:spPr>
            <a:xfrm>
              <a:off x="32741" y="0"/>
              <a:ext cx="158097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95" name="Solid Letter Bullet - F"/>
          <p:cNvGrpSpPr/>
          <p:nvPr/>
        </p:nvGrpSpPr>
        <p:grpSpPr>
          <a:xfrm>
            <a:off x="3124871" y="5438330"/>
            <a:ext cx="223581" cy="276537"/>
            <a:chOff x="0" y="0"/>
            <a:chExt cx="223580" cy="276536"/>
          </a:xfrm>
        </p:grpSpPr>
        <p:sp>
          <p:nvSpPr>
            <p:cNvPr id="293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F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298" name="Solid Letter Bullet - G"/>
          <p:cNvGrpSpPr/>
          <p:nvPr/>
        </p:nvGrpSpPr>
        <p:grpSpPr>
          <a:xfrm>
            <a:off x="3600008" y="5438330"/>
            <a:ext cx="223581" cy="276537"/>
            <a:chOff x="0" y="0"/>
            <a:chExt cx="223580" cy="276536"/>
          </a:xfrm>
        </p:grpSpPr>
        <p:sp>
          <p:nvSpPr>
            <p:cNvPr id="296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G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01" name="Solid Letter Bullet - H"/>
          <p:cNvGrpSpPr/>
          <p:nvPr/>
        </p:nvGrpSpPr>
        <p:grpSpPr>
          <a:xfrm>
            <a:off x="4075145" y="5438330"/>
            <a:ext cx="223581" cy="276537"/>
            <a:chOff x="0" y="0"/>
            <a:chExt cx="223580" cy="276536"/>
          </a:xfrm>
        </p:grpSpPr>
        <p:sp>
          <p:nvSpPr>
            <p:cNvPr id="299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H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304" name="Solid Letter Bullet - I"/>
          <p:cNvGrpSpPr/>
          <p:nvPr/>
        </p:nvGrpSpPr>
        <p:grpSpPr>
          <a:xfrm>
            <a:off x="4550281" y="5438330"/>
            <a:ext cx="223581" cy="276537"/>
            <a:chOff x="0" y="0"/>
            <a:chExt cx="223580" cy="276536"/>
          </a:xfrm>
        </p:grpSpPr>
        <p:sp>
          <p:nvSpPr>
            <p:cNvPr id="302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I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307" name="Solid Letter Bullet - J"/>
          <p:cNvGrpSpPr/>
          <p:nvPr/>
        </p:nvGrpSpPr>
        <p:grpSpPr>
          <a:xfrm>
            <a:off x="5025416" y="5438330"/>
            <a:ext cx="223581" cy="276537"/>
            <a:chOff x="0" y="0"/>
            <a:chExt cx="223580" cy="276536"/>
          </a:xfrm>
        </p:grpSpPr>
        <p:sp>
          <p:nvSpPr>
            <p:cNvPr id="305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J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</p:grpSp>
      <p:grpSp>
        <p:nvGrpSpPr>
          <p:cNvPr id="310" name="Open Number Bullet - A"/>
          <p:cNvGrpSpPr/>
          <p:nvPr/>
        </p:nvGrpSpPr>
        <p:grpSpPr>
          <a:xfrm>
            <a:off x="749186" y="5865726"/>
            <a:ext cx="223581" cy="276538"/>
            <a:chOff x="0" y="0"/>
            <a:chExt cx="223580" cy="276536"/>
          </a:xfrm>
        </p:grpSpPr>
        <p:sp>
          <p:nvSpPr>
            <p:cNvPr id="308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A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13" name="Open Number Bullet - B"/>
          <p:cNvGrpSpPr/>
          <p:nvPr/>
        </p:nvGrpSpPr>
        <p:grpSpPr>
          <a:xfrm>
            <a:off x="1224323" y="5865726"/>
            <a:ext cx="223581" cy="276538"/>
            <a:chOff x="0" y="0"/>
            <a:chExt cx="223580" cy="276536"/>
          </a:xfrm>
        </p:grpSpPr>
        <p:sp>
          <p:nvSpPr>
            <p:cNvPr id="311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B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16" name="Open Number Bullet - C"/>
          <p:cNvGrpSpPr/>
          <p:nvPr/>
        </p:nvGrpSpPr>
        <p:grpSpPr>
          <a:xfrm>
            <a:off x="1699460" y="5865726"/>
            <a:ext cx="223581" cy="276538"/>
            <a:chOff x="0" y="0"/>
            <a:chExt cx="223580" cy="276536"/>
          </a:xfrm>
        </p:grpSpPr>
        <p:sp>
          <p:nvSpPr>
            <p:cNvPr id="314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C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19" name="Open Number Bullet - D"/>
          <p:cNvGrpSpPr/>
          <p:nvPr/>
        </p:nvGrpSpPr>
        <p:grpSpPr>
          <a:xfrm>
            <a:off x="2174595" y="5865726"/>
            <a:ext cx="223581" cy="276538"/>
            <a:chOff x="0" y="0"/>
            <a:chExt cx="223580" cy="276536"/>
          </a:xfrm>
        </p:grpSpPr>
        <p:sp>
          <p:nvSpPr>
            <p:cNvPr id="317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D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22" name="Open Number Bullet - E"/>
          <p:cNvGrpSpPr/>
          <p:nvPr/>
        </p:nvGrpSpPr>
        <p:grpSpPr>
          <a:xfrm>
            <a:off x="2649734" y="5865726"/>
            <a:ext cx="223579" cy="276538"/>
            <a:chOff x="0" y="0"/>
            <a:chExt cx="223577" cy="276536"/>
          </a:xfrm>
        </p:grpSpPr>
        <p:sp>
          <p:nvSpPr>
            <p:cNvPr id="320" name="Circle"/>
            <p:cNvSpPr/>
            <p:nvPr/>
          </p:nvSpPr>
          <p:spPr>
            <a:xfrm>
              <a:off x="0" y="26480"/>
              <a:ext cx="223579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E"/>
            <p:cNvSpPr txBox="1"/>
            <p:nvPr/>
          </p:nvSpPr>
          <p:spPr>
            <a:xfrm>
              <a:off x="32741" y="0"/>
              <a:ext cx="158097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5" name="Open Number Bullet - F"/>
          <p:cNvGrpSpPr/>
          <p:nvPr/>
        </p:nvGrpSpPr>
        <p:grpSpPr>
          <a:xfrm>
            <a:off x="3124871" y="5865726"/>
            <a:ext cx="223581" cy="276538"/>
            <a:chOff x="0" y="0"/>
            <a:chExt cx="223580" cy="276536"/>
          </a:xfrm>
        </p:grpSpPr>
        <p:sp>
          <p:nvSpPr>
            <p:cNvPr id="323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F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328" name="Open Number Bullet - G"/>
          <p:cNvGrpSpPr/>
          <p:nvPr/>
        </p:nvGrpSpPr>
        <p:grpSpPr>
          <a:xfrm>
            <a:off x="3600008" y="5865726"/>
            <a:ext cx="223581" cy="276538"/>
            <a:chOff x="0" y="0"/>
            <a:chExt cx="223580" cy="276536"/>
          </a:xfrm>
        </p:grpSpPr>
        <p:sp>
          <p:nvSpPr>
            <p:cNvPr id="326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G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31" name="Open Number Bullet - H"/>
          <p:cNvGrpSpPr/>
          <p:nvPr/>
        </p:nvGrpSpPr>
        <p:grpSpPr>
          <a:xfrm>
            <a:off x="4075145" y="5865726"/>
            <a:ext cx="223581" cy="276538"/>
            <a:chOff x="0" y="0"/>
            <a:chExt cx="223580" cy="276536"/>
          </a:xfrm>
        </p:grpSpPr>
        <p:sp>
          <p:nvSpPr>
            <p:cNvPr id="329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H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334" name="Open Number Bullet - I"/>
          <p:cNvGrpSpPr/>
          <p:nvPr/>
        </p:nvGrpSpPr>
        <p:grpSpPr>
          <a:xfrm>
            <a:off x="4550281" y="5865726"/>
            <a:ext cx="223581" cy="276538"/>
            <a:chOff x="0" y="0"/>
            <a:chExt cx="223580" cy="276536"/>
          </a:xfrm>
        </p:grpSpPr>
        <p:sp>
          <p:nvSpPr>
            <p:cNvPr id="332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I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337" name="Open Number Bullet - J"/>
          <p:cNvGrpSpPr/>
          <p:nvPr/>
        </p:nvGrpSpPr>
        <p:grpSpPr>
          <a:xfrm>
            <a:off x="5025416" y="5865726"/>
            <a:ext cx="223581" cy="276538"/>
            <a:chOff x="0" y="0"/>
            <a:chExt cx="223580" cy="276536"/>
          </a:xfrm>
        </p:grpSpPr>
        <p:sp>
          <p:nvSpPr>
            <p:cNvPr id="335" name="Circle"/>
            <p:cNvSpPr/>
            <p:nvPr/>
          </p:nvSpPr>
          <p:spPr>
            <a:xfrm>
              <a:off x="0" y="26480"/>
              <a:ext cx="223581" cy="223581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J"/>
            <p:cNvSpPr txBox="1"/>
            <p:nvPr/>
          </p:nvSpPr>
          <p:spPr>
            <a:xfrm>
              <a:off x="32741" y="0"/>
              <a:ext cx="158098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338" name="Dashed Linework - End Point Solid Arrows"/>
          <p:cNvSpPr/>
          <p:nvPr/>
        </p:nvSpPr>
        <p:spPr>
          <a:xfrm>
            <a:off x="5868644" y="4239231"/>
            <a:ext cx="2240280" cy="2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Dashed Linework - End Point Solid Arrow and Solid Cirlce"/>
          <p:cNvSpPr/>
          <p:nvPr/>
        </p:nvSpPr>
        <p:spPr>
          <a:xfrm>
            <a:off x="5868644" y="4579608"/>
            <a:ext cx="2190674" cy="2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Dashed Linework - End Point Solid Cirlce and Solid Arrow"/>
          <p:cNvSpPr/>
          <p:nvPr/>
        </p:nvSpPr>
        <p:spPr>
          <a:xfrm>
            <a:off x="5978239" y="4919986"/>
            <a:ext cx="2190674" cy="2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Solid Linework - End Point double Open Arrow"/>
          <p:cNvSpPr/>
          <p:nvPr/>
        </p:nvSpPr>
        <p:spPr>
          <a:xfrm>
            <a:off x="5868996" y="5522150"/>
            <a:ext cx="2265680" cy="818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Solid Linework - End Point Open Arrow and Solid Cirlce"/>
          <p:cNvSpPr/>
          <p:nvPr/>
        </p:nvSpPr>
        <p:spPr>
          <a:xfrm>
            <a:off x="5868996" y="5813257"/>
            <a:ext cx="2193749" cy="10909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triangle"/>
            <a:tail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Solid Linework - End Point Solid Cirlce and Open Arrow"/>
          <p:cNvSpPr/>
          <p:nvPr/>
        </p:nvSpPr>
        <p:spPr>
          <a:xfrm>
            <a:off x="5973335" y="6114917"/>
            <a:ext cx="2193749" cy="10910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Solid Line Arrow"/>
          <p:cNvSpPr/>
          <p:nvPr/>
        </p:nvSpPr>
        <p:spPr>
          <a:xfrm flipV="1" rot="16200000">
            <a:off x="9224068" y="3631014"/>
            <a:ext cx="699567" cy="157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116"/>
                  <a:pt x="21600" y="11427"/>
                </a:cubicBezTo>
                <a:cubicBezTo>
                  <a:pt x="21600" y="15717"/>
                  <a:pt x="17059" y="19646"/>
                  <a:pt x="9841" y="21600"/>
                </a:cubicBezTo>
              </a:path>
            </a:pathLst>
          </a:custGeom>
          <a:ln w="20320">
            <a:solidFill>
              <a:schemeClr val="accent1"/>
            </a:solidFill>
            <a:miter/>
            <a:headEnd type="triangle"/>
            <a:tailEnd type="oval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5" name="Dashed Line Arrow"/>
          <p:cNvSpPr/>
          <p:nvPr/>
        </p:nvSpPr>
        <p:spPr>
          <a:xfrm flipV="1" rot="16200000">
            <a:off x="9219813" y="4318911"/>
            <a:ext cx="699567" cy="157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116"/>
                  <a:pt x="21600" y="11427"/>
                </a:cubicBezTo>
                <a:cubicBezTo>
                  <a:pt x="21600" y="15717"/>
                  <a:pt x="17059" y="19646"/>
                  <a:pt x="9841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6" name="Solid Linework - End Point Double Solid Cirlce"/>
          <p:cNvSpPr/>
          <p:nvPr/>
        </p:nvSpPr>
        <p:spPr>
          <a:xfrm flipV="1">
            <a:off x="8784932" y="5790022"/>
            <a:ext cx="2099691" cy="784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Dashed Linework - End Point Double Solid Cirlce"/>
          <p:cNvSpPr/>
          <p:nvPr/>
        </p:nvSpPr>
        <p:spPr>
          <a:xfrm flipV="1">
            <a:off x="8799466" y="6106152"/>
            <a:ext cx="2089982" cy="1727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oval"/>
            <a:tailEnd type="oval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Title"/>
          <p:cNvSpPr txBox="1"/>
          <p:nvPr>
            <p:ph type="title"/>
          </p:nvPr>
        </p:nvSpPr>
        <p:spPr>
          <a:xfrm>
            <a:off x="566928" y="1499616"/>
            <a:ext cx="424891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Iris Dataset</a:t>
            </a:r>
          </a:p>
        </p:txBody>
      </p:sp>
      <p:sp>
        <p:nvSpPr>
          <p:cNvPr id="131" name="Slide Text"/>
          <p:cNvSpPr txBox="1"/>
          <p:nvPr>
            <p:ph type="body" sz="half" idx="1"/>
          </p:nvPr>
        </p:nvSpPr>
        <p:spPr>
          <a:xfrm>
            <a:off x="566928" y="2185415"/>
            <a:ext cx="4248912" cy="3968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Iris Dataset contains various measurements of setosa, versicolor, and virginica flowers.</a:t>
            </a:r>
          </a:p>
          <a:p>
            <a:pPr/>
            <a:r>
              <a:t>Quantitative Predictors: Sepal.Length, Sepal.Width, Petal.Length, Petal.Width</a:t>
            </a:r>
          </a:p>
          <a:p>
            <a:pPr/>
            <a:r>
              <a:t>Qualitative Response: Class</a:t>
            </a:r>
          </a:p>
        </p:txBody>
      </p:sp>
      <p:pic>
        <p:nvPicPr>
          <p:cNvPr id="132" name="Screen Shot 2023-12-04 at 3.02.43 PM.png" descr="Screen Shot 2023-12-04 at 3.02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1008" y="1218881"/>
            <a:ext cx="6621057" cy="2372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23-12-04 at 3.12.09 PM.png" descr="Screen Shot 2023-12-04 at 3.12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4576" y="3334170"/>
            <a:ext cx="5357132" cy="3515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36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Objective and Approach</a:t>
            </a:r>
          </a:p>
        </p:txBody>
      </p:sp>
      <p:sp>
        <p:nvSpPr>
          <p:cNvPr id="137" name="Slide Text"/>
          <p:cNvSpPr txBox="1"/>
          <p:nvPr>
            <p:ph type="body" sz="half" idx="1"/>
          </p:nvPr>
        </p:nvSpPr>
        <p:spPr>
          <a:xfrm>
            <a:off x="566928" y="2337815"/>
            <a:ext cx="6951472" cy="39682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Build predictive model that minimizes test misclassification rate</a:t>
            </a:r>
          </a:p>
          <a:p>
            <a:pPr>
              <a:lnSpc>
                <a:spcPct val="160000"/>
              </a:lnSpc>
            </a:pPr>
            <a:r>
              <a:t>Use 4 models: </a:t>
            </a:r>
            <a:r>
              <a:rPr u="sng"/>
              <a:t>LDA, QDA, KNN, and Random Forest</a:t>
            </a:r>
            <a:endParaRPr u="sng"/>
          </a:p>
          <a:p>
            <a:pPr>
              <a:lnSpc>
                <a:spcPct val="160000"/>
              </a:lnSpc>
            </a:pPr>
            <a:r>
              <a:t>Assess performance using 10-fold cross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40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Cross Validation</a:t>
            </a:r>
          </a:p>
        </p:txBody>
      </p:sp>
      <p:sp>
        <p:nvSpPr>
          <p:cNvPr id="141" name="split dataset into 10 subdivisions…"/>
          <p:cNvSpPr txBox="1"/>
          <p:nvPr/>
        </p:nvSpPr>
        <p:spPr>
          <a:xfrm>
            <a:off x="1262306" y="2440870"/>
            <a:ext cx="7289327" cy="32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split dataset into 10 subdivisions</a:t>
            </a: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errors=[]</a:t>
            </a: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each subdivision i:</a:t>
            </a:r>
          </a:p>
          <a:p>
            <a:pPr lvl="3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use i as test, use remaining for train</a:t>
            </a:r>
          </a:p>
          <a:p>
            <a:pPr lvl="3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create model</a:t>
            </a: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    measure misclassification rate, store in errors</a:t>
            </a: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lvl="4">
              <a:lnSpc>
                <a:spcPct val="12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average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LDA</a:t>
            </a:r>
          </a:p>
        </p:txBody>
      </p:sp>
      <p:sp>
        <p:nvSpPr>
          <p:cNvPr id="144" name="Slide Text"/>
          <p:cNvSpPr txBox="1"/>
          <p:nvPr>
            <p:ph type="body" sz="half" idx="1"/>
          </p:nvPr>
        </p:nvSpPr>
        <p:spPr>
          <a:xfrm>
            <a:off x="566926" y="2185415"/>
            <a:ext cx="4800603" cy="39682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5" name="Screen Shot 2023-12-04 at 3.35.11 PM.png" descr="Screen Shot 2023-12-04 at 3.35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0848" y="1708983"/>
            <a:ext cx="5220895" cy="427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QDA</a:t>
            </a:r>
          </a:p>
        </p:txBody>
      </p:sp>
      <p:sp>
        <p:nvSpPr>
          <p:cNvPr id="148" name="Slide Text"/>
          <p:cNvSpPr txBox="1"/>
          <p:nvPr>
            <p:ph type="body" sz="half" idx="1"/>
          </p:nvPr>
        </p:nvSpPr>
        <p:spPr>
          <a:xfrm>
            <a:off x="566926" y="2185415"/>
            <a:ext cx="4800603" cy="39682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9" name="Screen Shot 2023-12-04 at 3.38.28 PM.png" descr="Screen Shot 2023-12-04 at 3.3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9630" y="2439217"/>
            <a:ext cx="6070602" cy="251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KNN</a:t>
            </a:r>
          </a:p>
        </p:txBody>
      </p:sp>
      <p:sp>
        <p:nvSpPr>
          <p:cNvPr id="152" name="Slide Text"/>
          <p:cNvSpPr txBox="1"/>
          <p:nvPr>
            <p:ph type="body" sz="half" idx="1"/>
          </p:nvPr>
        </p:nvSpPr>
        <p:spPr>
          <a:xfrm>
            <a:off x="566926" y="2185415"/>
            <a:ext cx="4800603" cy="396825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4% misclassification rate</a:t>
            </a:r>
          </a:p>
          <a:p>
            <a:pPr/>
            <a:r>
              <a:t>Find “best” k using cross validation</a:t>
            </a:r>
          </a:p>
          <a:p>
            <a:pPr/>
            <a:r>
              <a:t>Find misclassification rate of best model</a:t>
            </a:r>
          </a:p>
        </p:txBody>
      </p:sp>
      <p:pic>
        <p:nvPicPr>
          <p:cNvPr id="153" name="Screen Shot 2023-12-04 at 3.44.40 PM.png" descr="Screen Shot 2023-12-04 at 3.44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1889" y="2034773"/>
            <a:ext cx="5333256" cy="3107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Title"/>
          <p:cNvSpPr txBox="1"/>
          <p:nvPr>
            <p:ph type="title"/>
          </p:nvPr>
        </p:nvSpPr>
        <p:spPr>
          <a:xfrm>
            <a:off x="566926" y="1499616"/>
            <a:ext cx="4248915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Random Forest</a:t>
            </a:r>
          </a:p>
        </p:txBody>
      </p:sp>
      <p:sp>
        <p:nvSpPr>
          <p:cNvPr id="156" name="Slide Text"/>
          <p:cNvSpPr txBox="1"/>
          <p:nvPr>
            <p:ph type="body" sz="half" idx="1"/>
          </p:nvPr>
        </p:nvSpPr>
        <p:spPr>
          <a:xfrm>
            <a:off x="541526" y="2109215"/>
            <a:ext cx="4800603" cy="396825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3% misclassification rate</a:t>
            </a:r>
          </a:p>
          <a:p>
            <a:pPr/>
            <a:r>
              <a:t>Find “best” number of trees</a:t>
            </a:r>
          </a:p>
          <a:p>
            <a:pPr/>
            <a:r>
              <a:t>Find misclassification rate of best model</a:t>
            </a:r>
          </a:p>
          <a:p>
            <a:pPr marL="0" indent="0">
              <a:buSzTx/>
              <a:buNone/>
              <a:defRPr b="1"/>
            </a:pPr>
            <a:r>
              <a:t>Note.</a:t>
            </a:r>
            <a:r>
              <a:rPr b="0"/>
              <a:t> The number of trees is one of several parameters we could have altered</a:t>
            </a:r>
          </a:p>
        </p:txBody>
      </p:sp>
      <p:pic>
        <p:nvPicPr>
          <p:cNvPr id="157" name="Screen Shot 2023-12-04 at 3.51.00 PM.png" descr="Screen Shot 2023-12-04 at 3.51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4252" y="1137311"/>
            <a:ext cx="4554907" cy="267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23-12-04 at 3.51.18 PM.png" descr="Screen Shot 2023-12-04 at 3.51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6142" y="4006908"/>
            <a:ext cx="4711126" cy="278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/>
        </p:nvSpPr>
        <p:spPr>
          <a:xfrm>
            <a:off x="7574280" y="6345640"/>
            <a:ext cx="41148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61" name="Slide Title"/>
          <p:cNvSpPr txBox="1"/>
          <p:nvPr>
            <p:ph type="title"/>
          </p:nvPr>
        </p:nvSpPr>
        <p:spPr>
          <a:xfrm>
            <a:off x="566928" y="1499616"/>
            <a:ext cx="6951472" cy="590933"/>
          </a:xfrm>
          <a:prstGeom prst="rect">
            <a:avLst/>
          </a:prstGeom>
        </p:spPr>
        <p:txBody>
          <a:bodyPr/>
          <a:lstStyle>
            <a:lvl1pPr defTabSz="896111">
              <a:defRPr sz="3500"/>
            </a:lvl1pPr>
          </a:lstStyle>
          <a:p>
            <a:pPr/>
            <a:r>
              <a:t>Conclusion</a:t>
            </a:r>
          </a:p>
        </p:txBody>
      </p:sp>
      <p:sp>
        <p:nvSpPr>
          <p:cNvPr id="162" name="Slide Text"/>
          <p:cNvSpPr txBox="1"/>
          <p:nvPr>
            <p:ph type="body" sz="half" idx="1"/>
          </p:nvPr>
        </p:nvSpPr>
        <p:spPr>
          <a:xfrm>
            <a:off x="566928" y="2337815"/>
            <a:ext cx="6951472" cy="39682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LDA and QDA had lowest misclassification rate of 2%</a:t>
            </a:r>
          </a:p>
          <a:p>
            <a:pPr>
              <a:lnSpc>
                <a:spcPct val="160000"/>
              </a:lnSpc>
            </a:pPr>
            <a:r>
              <a:t>The classes are easily separable by linear regions</a:t>
            </a:r>
          </a:p>
          <a:p>
            <a:pPr>
              <a:lnSpc>
                <a:spcPct val="160000"/>
              </a:lnSpc>
            </a:pPr>
            <a:r>
              <a:t>KNN tends to dominate LDA when the decision boundary is highly non-linear</a:t>
            </a:r>
          </a:p>
          <a:p>
            <a:pPr>
              <a:lnSpc>
                <a:spcPct val="160000"/>
              </a:lnSpc>
            </a:pPr>
            <a:r>
              <a:t>Random Forest does not perform well on small amount of predictors and observations </a:t>
            </a:r>
          </a:p>
          <a:p>
            <a:pPr>
              <a:lnSpc>
                <a:spcPct val="160000"/>
              </a:lnSpc>
            </a:pPr>
            <a:r>
              <a:t>If we had more data, we’d see more variation in misclassification rates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