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12"/>
  </p:notesMasterIdLst>
  <p:handoutMasterIdLst>
    <p:handoutMasterId r:id="rId13"/>
  </p:handoutMasterIdLst>
  <p:sldIdLst>
    <p:sldId id="470" r:id="rId4"/>
    <p:sldId id="492" r:id="rId5"/>
    <p:sldId id="496" r:id="rId6"/>
    <p:sldId id="495" r:id="rId7"/>
    <p:sldId id="497" r:id="rId8"/>
    <p:sldId id="498" r:id="rId9"/>
    <p:sldId id="477" r:id="rId10"/>
    <p:sldId id="494"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vanthi T" initials="mT" lastIdx="1" clrIdx="0">
    <p:extLst>
      <p:ext uri="{19B8F6BF-5375-455C-9EA6-DF929625EA0E}">
        <p15:presenceInfo xmlns:p15="http://schemas.microsoft.com/office/powerpoint/2012/main" userId="9c4f6d0e0fe770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AC0000"/>
    <a:srgbClr val="3366FF"/>
    <a:srgbClr val="B9077E"/>
    <a:srgbClr val="9C24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9E7D0-9003-49F4-BFC4-F53772BBD0D8}" v="1" dt="2024-10-28T06:26:38.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7312" autoAdjust="0"/>
  </p:normalViewPr>
  <p:slideViewPr>
    <p:cSldViewPr>
      <p:cViewPr varScale="1">
        <p:scale>
          <a:sx n="85" d="100"/>
          <a:sy n="85" d="100"/>
        </p:scale>
        <p:origin x="1378" y="53"/>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0E0CE79-DAE8-4048-B6AB-19834D8709FB}" type="datetime3">
              <a:rPr lang="en-US"/>
              <a:pPr>
                <a:defRPr/>
              </a:pPr>
              <a:t>14 November 2024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val="401407008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FAECF55-D18E-4ED6-8014-675926654BCE}" type="datetime3">
              <a:rPr lang="en-US"/>
              <a:pPr>
                <a:defRPr/>
              </a:pPr>
              <a:t>14 November 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val="2129901977"/>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11"/>
          </p:nvPr>
        </p:nvSpPr>
        <p:spPr/>
        <p:txBody>
          <a:bodyPr/>
          <a:lstStyle/>
          <a:p>
            <a:pPr>
              <a:defRPr/>
            </a:pPr>
            <a:r>
              <a:rPr lang="en-US" dirty="0"/>
              <a:t>1-59</a:t>
            </a:r>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val="4082449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CFAECF55-D18E-4ED6-8014-675926654BCE}" type="datetime3">
              <a:rPr lang="en-US" smtClean="0"/>
              <a:pPr>
                <a:defRPr/>
              </a:pPr>
              <a:t>14 November 2024</a:t>
            </a:fld>
            <a:endParaRPr lang="en-US" dirty="0"/>
          </a:p>
        </p:txBody>
      </p:sp>
      <p:sp>
        <p:nvSpPr>
          <p:cNvPr id="5" name="Footer Placeholder 4"/>
          <p:cNvSpPr>
            <a:spLocks noGrp="1"/>
          </p:cNvSpPr>
          <p:nvPr>
            <p:ph type="ftr" sz="quarter" idx="4"/>
          </p:nvPr>
        </p:nvSpPr>
        <p:spPr/>
        <p:txBody>
          <a:bodyPr/>
          <a:lstStyle/>
          <a:p>
            <a:pPr>
              <a:defRPr/>
            </a:pPr>
            <a:r>
              <a:rPr lang="en-US"/>
              <a:t>1-59</a:t>
            </a:r>
            <a:endParaRPr lang="en-US" dirty="0"/>
          </a:p>
        </p:txBody>
      </p:sp>
      <p:sp>
        <p:nvSpPr>
          <p:cNvPr id="6" name="Slide Number Placeholder 5"/>
          <p:cNvSpPr>
            <a:spLocks noGrp="1"/>
          </p:cNvSpPr>
          <p:nvPr>
            <p:ph type="sldNum" sz="quarter" idx="5"/>
          </p:nvPr>
        </p:nvSpPr>
        <p:spPr/>
        <p:txBody>
          <a:bodyPr/>
          <a:lstStyle/>
          <a:p>
            <a:pPr>
              <a:defRPr/>
            </a:pPr>
            <a:fld id="{2587D5A1-37CC-4B13-9F17-5059BEF349E4}" type="slidenum">
              <a:rPr lang="en-US" smtClean="0"/>
              <a:pPr>
                <a:defRPr/>
              </a:pPr>
              <a:t>4</a:t>
            </a:fld>
            <a:endParaRPr lang="en-US" dirty="0"/>
          </a:p>
        </p:txBody>
      </p:sp>
    </p:spTree>
    <p:extLst>
      <p:ext uri="{BB962C8B-B14F-4D97-AF65-F5344CB8AC3E}">
        <p14:creationId xmlns:p14="http://schemas.microsoft.com/office/powerpoint/2010/main" val="403191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66328EAE-3334-49EC-8589-5AF6585EF05D}"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1F6D41-0251-4D32-966B-B9C8A0F43FA9}"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DC72878-265C-491A-A1E8-5649F613F0C7}"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A2E3BC8-CD15-4933-BB5F-8BBB0D23D3B6}" type="datetime5">
              <a:rPr lang="en-US" smtClean="0"/>
              <a:pPr>
                <a:defRPr/>
              </a:pPr>
              <a:t>14-Nov-24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dirty="0"/>
              <a:t>1/59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7308F7-264B-4EF7-BBB9-45F23AB4223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D4AD6-7144-44C1-B268-4D30EC9054F2}"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E5AFF1-E9A8-483C-AB22-E756D763FD7A}"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D04AB2-D60F-40AD-88B3-DDF5E212460C}"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F570F8-A7A9-458D-8784-0A026429531B}" type="datetime5">
              <a:rPr lang="en-US" smtClean="0"/>
              <a:pPr/>
              <a:t>14-Nov-24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BA6971-2CF4-424E-A038-8A9D2F89FADF}" type="datetime5">
              <a:rPr lang="en-US" smtClean="0"/>
              <a:pPr/>
              <a:t>14-Nov-24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54E4E-9867-4E00-B87E-98795E6844AA}" type="datetime5">
              <a:rPr lang="en-US" smtClean="0"/>
              <a:pPr/>
              <a:t>14-Nov-24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6D4BF61-F125-4CA0-AB57-B476C44EE42C}"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B14F45-82A6-41DE-8410-8C3E9494CF64}"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46D7-67A6-4F92-85BF-0BACFE08532D}" type="datetime5">
              <a:rPr lang="en-US" smtClean="0"/>
              <a:pPr/>
              <a:t>14-Nov-24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5B77FB-1D9E-4A61-8EB1-1AB56F6BABC4}" type="datetime5">
              <a:rPr lang="en-US" smtClean="0"/>
              <a:pPr/>
              <a:t>14-Nov-24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dirty="0"/>
              <a:t>1/59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E38746-A49E-474B-8080-6C21E283E44C}" type="datetime5">
              <a:rPr lang="en-US" smtClean="0"/>
              <a:pPr/>
              <a:t>14-Nov-24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3A37CF2-8B4F-4925-B9AD-13D7D0B6AD1C}"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21E35F-AF45-48F5-BF6D-ECA28BBF7AF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BF812-D911-4EAB-A79B-33F5B8B223E1}"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CA1E2A-1C57-4B79-B28A-D9DF6B0ED6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E4F900-82D6-469D-BC28-D6A0BE84D586}" type="datetime5">
              <a:rPr lang="en-US" smtClean="0"/>
              <a:pPr/>
              <a:t>14-Nov-24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F6853-E71B-4731-A2F9-D2A5CCFBEA49}" type="datetime5">
              <a:rPr lang="en-US" smtClean="0"/>
              <a:pPr/>
              <a:t>14-Nov-24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BCAFF280-07A0-4EB4-A859-9E1CC1EED282}" type="datetime5">
              <a:rPr lang="en-US" smtClean="0"/>
              <a:pPr>
                <a:defRPr/>
              </a:pPr>
              <a:t>14-Nov-24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FFFD-C45F-4DE1-A931-53C121650021}" type="datetime5">
              <a:rPr lang="en-US" smtClean="0"/>
              <a:pPr/>
              <a:t>14-Nov-24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F5115-C095-4B87-8CBC-E24CFF83CB91}"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CC385-4B30-4A88-BE9C-83BF169CF0B4}" type="datetime5">
              <a:rPr lang="en-US" smtClean="0"/>
              <a:pPr/>
              <a:t>14-Nov-24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768AAE-083F-4BDD-B1C2-9F2B02683D6F}"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E0544E-0D2E-4FB2-A771-AB072CE25677}" type="datetime5">
              <a:rPr lang="en-US" smtClean="0"/>
              <a:pPr/>
              <a:t>14-Nov-24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dirty="0"/>
              <a:t>1/59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97C281A-152B-4113-BA77-2D78CD2F10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4DF73504-E9C1-47DE-B246-9EB564286FE5}" type="datetime5">
              <a:rPr lang="en-US" smtClean="0"/>
              <a:pPr>
                <a:defRPr/>
              </a:pPr>
              <a:t>14-Nov-24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F7210EA4-7127-4592-9BE5-6A72D2106C99}" type="datetime5">
              <a:rPr lang="en-US" smtClean="0"/>
              <a:pPr>
                <a:defRPr/>
              </a:pPr>
              <a:t>14-Nov-24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E055215-30F5-4BFB-B797-98F9D6B36480}" type="datetime5">
              <a:rPr lang="en-US" smtClean="0"/>
              <a:pPr>
                <a:defRPr/>
              </a:pPr>
              <a:t>14-Nov-24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8017D10-71B8-43F0-BB0A-FC7AC5CB332E}" type="datetime5">
              <a:rPr lang="en-US" smtClean="0"/>
              <a:pPr>
                <a:defRPr/>
              </a:pPr>
              <a:t>14-Nov-24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C35AD774-7678-404E-AB42-7626B9DB1CDA}" type="datetime5">
              <a:rPr lang="en-US" smtClean="0"/>
              <a:pPr>
                <a:defRPr/>
              </a:pPr>
              <a:t>14-Nov-24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dirty="0"/>
              <a:t>1/59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E10138C4-E3D3-4E4C-B99E-00262CA72954}" type="datetime5">
              <a:rPr lang="en-US" smtClean="0"/>
              <a:pPr>
                <a:defRPr/>
              </a:pPr>
              <a:t>14-Nov-24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05117-2169-41C1-A88D-A8E242B9C1A6}"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0718-5073-4484-8376-E024337FDDDF}" type="datetime5">
              <a:rPr lang="en-US" smtClean="0"/>
              <a:pPr/>
              <a:t>14-Nov-24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148" name="Subtitle 2"/>
          <p:cNvSpPr>
            <a:spLocks noGrp="1"/>
          </p:cNvSpPr>
          <p:nvPr>
            <p:ph type="subTitle" idx="1"/>
          </p:nvPr>
        </p:nvSpPr>
        <p:spPr>
          <a:xfrm>
            <a:off x="1752600" y="1371600"/>
            <a:ext cx="7086600" cy="1600200"/>
          </a:xfrm>
        </p:spPr>
        <p:txBody>
          <a:bodyPr/>
          <a:lstStyle/>
          <a:p>
            <a:pPr marR="0" algn="ctr"/>
            <a:endParaRPr lang="en-US" sz="3200" b="1" dirty="0">
              <a:solidFill>
                <a:srgbClr val="B9077E"/>
              </a:solidFill>
            </a:endParaRPr>
          </a:p>
          <a:p>
            <a:pPr marR="0" algn="ctr"/>
            <a:r>
              <a:rPr lang="en-US" sz="3200" b="1" dirty="0">
                <a:solidFill>
                  <a:srgbClr val="B9077E"/>
                </a:solidFill>
              </a:rPr>
              <a:t>    </a:t>
            </a:r>
            <a:endParaRPr lang="en-US" sz="3200" dirty="0"/>
          </a:p>
        </p:txBody>
      </p:sp>
      <p:pic>
        <p:nvPicPr>
          <p:cNvPr id="7" name="Picture 6" descr="klogo copy.png"/>
          <p:cNvPicPr>
            <a:picLocks noChangeAspect="1"/>
          </p:cNvPicPr>
          <p:nvPr/>
        </p:nvPicPr>
        <p:blipFill>
          <a:blip r:embed="rId4" cstate="print"/>
          <a:stretch>
            <a:fillRect/>
          </a:stretch>
        </p:blipFill>
        <p:spPr>
          <a:xfrm>
            <a:off x="107964" y="82256"/>
            <a:ext cx="1374249" cy="1066800"/>
          </a:xfrm>
          <a:prstGeom prst="rect">
            <a:avLst/>
          </a:prstGeom>
        </p:spPr>
      </p:pic>
      <p:pic>
        <p:nvPicPr>
          <p:cNvPr id="9" name="Picture 8" descr="kec2blackborder png.PNG"/>
          <p:cNvPicPr>
            <a:picLocks noChangeAspect="1"/>
          </p:cNvPicPr>
          <p:nvPr/>
        </p:nvPicPr>
        <p:blipFill>
          <a:blip r:embed="rId5" cstate="print"/>
          <a:stretch>
            <a:fillRect/>
          </a:stretch>
        </p:blipFill>
        <p:spPr>
          <a:xfrm>
            <a:off x="381000" y="4495800"/>
            <a:ext cx="1479013" cy="1841384"/>
          </a:xfrm>
          <a:prstGeom prst="rect">
            <a:avLst/>
          </a:prstGeom>
        </p:spPr>
      </p:pic>
      <p:sp>
        <p:nvSpPr>
          <p:cNvPr id="8" name="Subtitle 2"/>
          <p:cNvSpPr txBox="1">
            <a:spLocks/>
          </p:cNvSpPr>
          <p:nvPr/>
        </p:nvSpPr>
        <p:spPr bwMode="auto">
          <a:xfrm>
            <a:off x="2362200" y="3276600"/>
            <a:ext cx="6400800" cy="2908184"/>
          </a:xfrm>
          <a:prstGeom prst="rect">
            <a:avLst/>
          </a:prstGeom>
          <a:noFill/>
          <a:ln w="9525">
            <a:noFill/>
            <a:miter lim="800000"/>
            <a:headEnd/>
            <a:tailEnd/>
          </a:ln>
        </p:spPr>
        <p:txBody>
          <a:bodyPr vert="horz" wrap="square" lIns="0" tIns="45720" rIns="18288" bIns="45720" numCol="1" anchor="t" anchorCtr="0" compatLnSpc="1">
            <a:prstTxWarp prst="textNoShape">
              <a:avLst/>
            </a:prstTxWarp>
            <a:normAutofit fontScale="92500" lnSpcReduction="20000"/>
          </a:bodyPr>
          <a:lstStyle/>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R="45720" lvl="0" algn="ctr">
              <a:spcBef>
                <a:spcPct val="20000"/>
              </a:spcBef>
              <a:buSzPct val="80000"/>
              <a:defRPr/>
            </a:pPr>
            <a:r>
              <a:rPr lang="en-US" b="1" dirty="0">
                <a:solidFill>
                  <a:srgbClr val="FF0000"/>
                </a:solidFill>
                <a:latin typeface="Arial"/>
                <a:cs typeface="Arial"/>
              </a:rPr>
              <a:t>PROJECT GUIDE</a:t>
            </a:r>
          </a:p>
          <a:p>
            <a:pPr marR="45720" algn="ctr">
              <a:spcBef>
                <a:spcPct val="20000"/>
              </a:spcBef>
              <a:buSzPct val="80000"/>
              <a:defRPr/>
            </a:pPr>
            <a:r>
              <a:rPr lang="en-US" dirty="0">
                <a:solidFill>
                  <a:srgbClr val="0000FF"/>
                </a:solidFill>
                <a:latin typeface="Arial"/>
                <a:cs typeface="Arial"/>
              </a:rPr>
              <a:t>Mentor Name</a:t>
            </a:r>
            <a:r>
              <a:rPr lang="en-US" dirty="0">
                <a:latin typeface="Arial"/>
                <a:cs typeface="Arial"/>
              </a:rPr>
              <a:t> : Priyanka</a:t>
            </a:r>
          </a:p>
          <a:p>
            <a:pPr marR="45720" algn="ctr">
              <a:spcBef>
                <a:spcPct val="20000"/>
              </a:spcBef>
              <a:buSzPct val="80000"/>
              <a:defRPr/>
            </a:pPr>
            <a:r>
              <a:rPr kumimoji="0" lang="en-US" sz="1800" b="0" i="0" u="none" strike="noStrike" kern="1200" cap="none" spc="0" normalizeH="0" baseline="0" noProof="0" dirty="0">
                <a:ln>
                  <a:noFill/>
                </a:ln>
                <a:solidFill>
                  <a:srgbClr val="0000FF"/>
                </a:solidFill>
                <a:effectLst/>
                <a:uLnTx/>
                <a:uFillTx/>
                <a:latin typeface="Times New Roman"/>
                <a:cs typeface="Times New Roman"/>
              </a:rPr>
              <a:t>Designation</a:t>
            </a:r>
            <a:r>
              <a:rPr lang="en-US" dirty="0">
                <a:latin typeface="Times New Roman"/>
                <a:cs typeface="Times New Roman"/>
              </a:rPr>
              <a:t> </a:t>
            </a:r>
            <a:r>
              <a:rPr kumimoji="0" lang="en-US" sz="1800" b="0" i="0" u="none" strike="noStrike" kern="1200" cap="none" spc="0" normalizeH="0" baseline="0" noProof="0" dirty="0">
                <a:ln>
                  <a:noFill/>
                </a:ln>
                <a:effectLst/>
                <a:uLnTx/>
                <a:uFillTx/>
                <a:latin typeface="Times New Roman"/>
                <a:cs typeface="Times New Roman"/>
              </a:rPr>
              <a:t>:</a:t>
            </a:r>
            <a:r>
              <a:rPr lang="en-US" dirty="0">
                <a:latin typeface="Times New Roman"/>
                <a:cs typeface="Times New Roman"/>
              </a:rPr>
              <a:t> </a:t>
            </a:r>
            <a:r>
              <a:rPr kumimoji="0" lang="en-US" sz="1800" b="0" i="0" u="none" strike="noStrike" kern="1200" cap="none" spc="0" normalizeH="0" baseline="0" noProof="0" dirty="0">
                <a:ln>
                  <a:noFill/>
                </a:ln>
                <a:effectLst/>
                <a:uLnTx/>
                <a:uFillTx/>
                <a:latin typeface="Times New Roman"/>
                <a:cs typeface="Times New Roman"/>
              </a:rPr>
              <a:t>Assistant Professor AI</a:t>
            </a:r>
            <a:endParaRPr kumimoji="0" lang="en-IN" sz="1800" b="0" i="0" u="none" strike="noStrike" kern="1200" cap="none" spc="0" normalizeH="0" baseline="0" noProof="0" dirty="0">
              <a:ln>
                <a:noFill/>
              </a:ln>
              <a:effectLst/>
              <a:uLnTx/>
              <a:uFillTx/>
              <a:latin typeface="Times New Roman"/>
              <a:cs typeface="Times New Roman"/>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lang="en-US" b="1" dirty="0">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lang="en-US" b="1" dirty="0">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r>
              <a:rPr lang="en-US" b="1" dirty="0">
                <a:solidFill>
                  <a:srgbClr val="FF0000"/>
                </a:solidFill>
                <a:latin typeface="Times New Roman"/>
                <a:cs typeface="Times New Roman"/>
              </a:rPr>
              <a:t>PROJECT MEMBER</a:t>
            </a:r>
          </a:p>
          <a:p>
            <a:pPr marR="45720" algn="ctr">
              <a:spcBef>
                <a:spcPct val="20000"/>
              </a:spcBef>
              <a:buFont typeface="Wingdings" pitchFamily="2" charset="2"/>
              <a:defRPr/>
            </a:pPr>
            <a:r>
              <a:rPr lang="en-US" dirty="0">
                <a:solidFill>
                  <a:srgbClr val="0000FF"/>
                </a:solidFill>
                <a:latin typeface="Times New Roman"/>
                <a:cs typeface="Times New Roman"/>
              </a:rPr>
              <a:t>Mentees Name:</a:t>
            </a:r>
          </a:p>
          <a:p>
            <a:pPr marR="45720" algn="ctr">
              <a:spcBef>
                <a:spcPct val="20000"/>
              </a:spcBef>
              <a:buSzPct val="80000"/>
              <a:defRPr/>
            </a:pPr>
            <a:r>
              <a:rPr lang="en-US" dirty="0" err="1">
                <a:latin typeface="Times New Roman"/>
                <a:cs typeface="Times New Roman"/>
              </a:rPr>
              <a:t>Thanigaivelan</a:t>
            </a:r>
            <a:r>
              <a:rPr lang="en-US" dirty="0">
                <a:latin typeface="Times New Roman"/>
                <a:cs typeface="Times New Roman"/>
              </a:rPr>
              <a:t> P 22ALR105</a:t>
            </a:r>
          </a:p>
          <a:p>
            <a:pPr marR="45720" algn="ctr">
              <a:spcBef>
                <a:spcPct val="20000"/>
              </a:spcBef>
              <a:buSzPct val="80000"/>
              <a:defRPr/>
            </a:pPr>
            <a:r>
              <a:rPr lang="en-US" dirty="0">
                <a:latin typeface="Times New Roman"/>
                <a:cs typeface="Times New Roman"/>
              </a:rPr>
              <a:t>Pranav Raja M 22ALR069 </a:t>
            </a:r>
            <a:endParaRPr lang="en-IN" dirty="0">
              <a:latin typeface="Times New Roman" pitchFamily="18" charset="0"/>
              <a:cs typeface="Times New Roman" pitchFamily="18" charset="0"/>
            </a:endParaRPr>
          </a:p>
          <a:p>
            <a:pPr marR="45720" algn="ctr">
              <a:spcBef>
                <a:spcPct val="20000"/>
              </a:spcBef>
              <a:defRPr/>
            </a:pPr>
            <a:r>
              <a:rPr lang="en-US" dirty="0" err="1">
                <a:latin typeface="Times New Roman"/>
                <a:cs typeface="Times New Roman"/>
              </a:rPr>
              <a:t>Sudhakaran</a:t>
            </a:r>
            <a:r>
              <a:rPr lang="en-US" dirty="0">
                <a:latin typeface="Times New Roman"/>
                <a:cs typeface="Times New Roman"/>
              </a:rPr>
              <a:t> S 22ALR096</a:t>
            </a:r>
            <a:endParaRPr lang="en-US" sz="1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0" marR="45720" lvl="0" indent="0" algn="ctr" defTabSz="914400" rtl="0" eaLnBrk="0" fontAlgn="base" latinLnBrk="0" hangingPunct="0">
              <a:lnSpc>
                <a:spcPct val="100000"/>
              </a:lnSpc>
              <a:spcBef>
                <a:spcPct val="20000"/>
              </a:spcBef>
              <a:spcAft>
                <a:spcPct val="0"/>
              </a:spcAft>
              <a:buClrTx/>
              <a:buSzPct val="80000"/>
              <a:buFont typeface="Wingdings" pitchFamily="2" charset="2"/>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3" name="Title 2">
            <a:extLst>
              <a:ext uri="{FF2B5EF4-FFF2-40B4-BE49-F238E27FC236}">
                <a16:creationId xmlns:a16="http://schemas.microsoft.com/office/drawing/2014/main" id="{CD0F5958-F416-4AA4-AE5F-3C6788C6DD63}"/>
              </a:ext>
            </a:extLst>
          </p:cNvPr>
          <p:cNvSpPr>
            <a:spLocks noGrp="1"/>
          </p:cNvSpPr>
          <p:nvPr>
            <p:ph type="ctrTitle"/>
          </p:nvPr>
        </p:nvSpPr>
        <p:spPr>
          <a:xfrm>
            <a:off x="1447800" y="450908"/>
            <a:ext cx="7696200" cy="1841384"/>
          </a:xfrm>
        </p:spPr>
        <p:txBody>
          <a:bodyPr>
            <a:normAutofit/>
          </a:bodyPr>
          <a:lstStyle/>
          <a:p>
            <a:pPr algn="ctr"/>
            <a:r>
              <a:rPr lang="en-US" sz="4000" dirty="0">
                <a:solidFill>
                  <a:schemeClr val="tx1">
                    <a:lumMod val="95000"/>
                    <a:lumOff val="5000"/>
                  </a:schemeClr>
                </a:solidFill>
                <a:effectLst/>
                <a:latin typeface="Times New Roman" panose="02020603050405020304" pitchFamily="18" charset="0"/>
                <a:cs typeface="Times New Roman" panose="02020603050405020304" pitchFamily="18" charset="0"/>
              </a:rPr>
              <a:t>IT EXPENSES ANALYSIS</a:t>
            </a:r>
          </a:p>
        </p:txBody>
      </p:sp>
      <p:sp>
        <p:nvSpPr>
          <p:cNvPr id="2" name="TextBox 1">
            <a:extLst>
              <a:ext uri="{FF2B5EF4-FFF2-40B4-BE49-F238E27FC236}">
                <a16:creationId xmlns:a16="http://schemas.microsoft.com/office/drawing/2014/main" id="{13370654-285F-9CF0-443E-15F09DAAEE0F}"/>
              </a:ext>
            </a:extLst>
          </p:cNvPr>
          <p:cNvSpPr txBox="1"/>
          <p:nvPr/>
        </p:nvSpPr>
        <p:spPr>
          <a:xfrm>
            <a:off x="2667000" y="164037"/>
            <a:ext cx="6009777" cy="1446550"/>
          </a:xfrm>
          <a:prstGeom prst="rect">
            <a:avLst/>
          </a:prstGeom>
          <a:noFill/>
        </p:spPr>
        <p:txBody>
          <a:bodyPr wrap="square" rtlCol="0">
            <a:spAutoFit/>
          </a:bodyPr>
          <a:lstStyle/>
          <a:p>
            <a:pPr algn="ctr" rtl="0" eaLnBrk="0" fontAlgn="base" hangingPunct="0">
              <a:spcBef>
                <a:spcPts val="0"/>
              </a:spcBef>
              <a:spcAft>
                <a:spcPts val="0"/>
              </a:spcAft>
            </a:pPr>
            <a:r>
              <a:rPr lang="en-US" sz="2000" b="1" kern="1200" dirty="0">
                <a:ln>
                  <a:noFill/>
                </a:ln>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KONGU ENGINEERING COLLEGE</a:t>
            </a:r>
            <a:r>
              <a:rPr lang="en-US" sz="2000" b="1" kern="1200" dirty="0">
                <a:ln>
                  <a:noFill/>
                </a:ln>
                <a:solidFill>
                  <a:srgbClr val="0F6FC6"/>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a:p>
            <a:pPr algn="ctr" rtl="0" eaLnBrk="0" fontAlgn="base" hangingPunct="0">
              <a:spcBef>
                <a:spcPts val="0"/>
              </a:spcBef>
              <a:spcAft>
                <a:spcPts val="600"/>
              </a:spcAft>
            </a:pPr>
            <a:r>
              <a:rPr lang="en-US" sz="2000" b="1" kern="1200" dirty="0">
                <a:ln>
                  <a:noFill/>
                </a:ln>
                <a:solidFill>
                  <a:srgbClr val="546422"/>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PERUNDURAI ERODE-638060</a:t>
            </a:r>
            <a:endParaRPr lang="en-US" sz="2000" dirty="0">
              <a:effectLst/>
              <a:latin typeface="Times New Roman" panose="02020603050405020304" pitchFamily="18" charset="0"/>
              <a:cs typeface="Times New Roman" panose="02020603050405020304" pitchFamily="18" charset="0"/>
            </a:endParaRPr>
          </a:p>
          <a:p>
            <a:pPr algn="ctr" rtl="0" eaLnBrk="0" fontAlgn="base" hangingPunct="0">
              <a:spcBef>
                <a:spcPts val="0"/>
              </a:spcBef>
              <a:spcAft>
                <a:spcPts val="600"/>
              </a:spcAft>
            </a:pPr>
            <a:r>
              <a:rPr lang="en-US" sz="2000" b="1" kern="1200" dirty="0">
                <a:ln>
                  <a:noFill/>
                </a:ln>
                <a:solidFill>
                  <a:srgbClr val="0000FF"/>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DEPARTMENT OF AI</a:t>
            </a:r>
            <a:endParaRPr lang="en-US" sz="20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917389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28800"/>
            <a:ext cx="8153400" cy="4389437"/>
          </a:xfrm>
        </p:spPr>
        <p:txBody>
          <a:bodyPr/>
          <a:lstStyle/>
          <a:p>
            <a:pPr marL="0" indent="0">
              <a:buNone/>
            </a:pPr>
            <a:r>
              <a:rPr lang="en-US" dirty="0"/>
              <a:t>The objective of implementing IT expenses analysis using Power BI is to centralize and streamline the tracking, visualization, and management of IT expenditures. This initiative aims to provide clear insights into spending patterns, optimize resource allocation, and support strategic financial decision-making through interactive dashboards and automated reports.</a:t>
            </a:r>
          </a:p>
        </p:txBody>
      </p:sp>
      <p:sp>
        <p:nvSpPr>
          <p:cNvPr id="5" name="Title 1"/>
          <p:cNvSpPr>
            <a:spLocks noGrp="1"/>
          </p:cNvSpPr>
          <p:nvPr>
            <p:ph type="title"/>
          </p:nvPr>
        </p:nvSpPr>
        <p:spPr>
          <a:xfrm>
            <a:off x="533400" y="-76200"/>
            <a:ext cx="8229600" cy="13716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F99FB-F9E8-E5D7-0250-E0A76028081E}"/>
              </a:ext>
            </a:extLst>
          </p:cNvPr>
          <p:cNvSpPr>
            <a:spLocks noGrp="1"/>
          </p:cNvSpPr>
          <p:nvPr>
            <p:ph type="dt" sz="half" idx="10"/>
          </p:nvPr>
        </p:nvSpPr>
        <p:spPr/>
        <p:txBody>
          <a:bodyPr/>
          <a:lstStyle/>
          <a:p>
            <a:pPr>
              <a:defRPr/>
            </a:pPr>
            <a:fld id="{2E055215-30F5-4BFB-B797-98F9D6B36480}" type="datetime5">
              <a:rPr lang="en-US" smtClean="0"/>
              <a:pPr>
                <a:defRPr/>
              </a:pPr>
              <a:t>14-Nov-24</a:t>
            </a:fld>
            <a:endParaRPr lang="en-US" dirty="0"/>
          </a:p>
        </p:txBody>
      </p:sp>
      <p:sp>
        <p:nvSpPr>
          <p:cNvPr id="3" name="TextBox 2">
            <a:extLst>
              <a:ext uri="{FF2B5EF4-FFF2-40B4-BE49-F238E27FC236}">
                <a16:creationId xmlns:a16="http://schemas.microsoft.com/office/drawing/2014/main" id="{3707B592-BDE0-4C82-451D-1B65A041A7E3}"/>
              </a:ext>
            </a:extLst>
          </p:cNvPr>
          <p:cNvSpPr txBox="1"/>
          <p:nvPr/>
        </p:nvSpPr>
        <p:spPr>
          <a:xfrm>
            <a:off x="2590800" y="264459"/>
            <a:ext cx="4734758"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DATASET DESCRIPTION</a:t>
            </a:r>
          </a:p>
        </p:txBody>
      </p:sp>
      <p:sp>
        <p:nvSpPr>
          <p:cNvPr id="7" name="TextBox 6">
            <a:extLst>
              <a:ext uri="{FF2B5EF4-FFF2-40B4-BE49-F238E27FC236}">
                <a16:creationId xmlns:a16="http://schemas.microsoft.com/office/drawing/2014/main" id="{56405CC1-2FF6-E621-62C4-A6E708F96417}"/>
              </a:ext>
            </a:extLst>
          </p:cNvPr>
          <p:cNvSpPr txBox="1"/>
          <p:nvPr/>
        </p:nvSpPr>
        <p:spPr>
          <a:xfrm>
            <a:off x="990600" y="876129"/>
            <a:ext cx="7924800" cy="5909310"/>
          </a:xfrm>
          <a:prstGeom prst="rect">
            <a:avLst/>
          </a:prstGeom>
          <a:noFill/>
        </p:spPr>
        <p:txBody>
          <a:bodyPr wrap="square">
            <a:spAutoFit/>
          </a:bodyPr>
          <a:lstStyle/>
          <a:p>
            <a:pPr marL="285750" indent="-285750">
              <a:buFont typeface="Courier New" panose="02070309020205020404" pitchFamily="49" charset="0"/>
              <a:buChar char="o"/>
            </a:pPr>
            <a:r>
              <a:rPr lang="en-US" dirty="0"/>
              <a:t>Expense Date: Helps track when expenses occur, allowing analysis of spending trends over time.</a:t>
            </a:r>
          </a:p>
          <a:p>
            <a:pPr marL="285750" indent="-285750">
              <a:buFont typeface="Courier New" panose="02070309020205020404" pitchFamily="49" charset="0"/>
              <a:buChar char="o"/>
            </a:pPr>
            <a:r>
              <a:rPr lang="en-US" dirty="0"/>
              <a:t>Expense Category: Identifies the type of expense (e.g., Consulting, Travel), helping to categorize spending and identify high-cost areas.</a:t>
            </a:r>
          </a:p>
          <a:p>
            <a:pPr marL="285750" indent="-285750">
              <a:buFont typeface="Courier New" panose="02070309020205020404" pitchFamily="49" charset="0"/>
              <a:buChar char="o"/>
            </a:pPr>
            <a:r>
              <a:rPr lang="en-US" dirty="0"/>
              <a:t>Expense Amount: The monetary value of each expense, essential for evaluating overall IT costs.</a:t>
            </a:r>
          </a:p>
          <a:p>
            <a:pPr marL="285750" indent="-285750">
              <a:buFont typeface="Courier New" panose="02070309020205020404" pitchFamily="49" charset="0"/>
              <a:buChar char="o"/>
            </a:pPr>
            <a:r>
              <a:rPr lang="en-US" dirty="0"/>
              <a:t>Department: Shows which departments are incurring the most expenses, enabling department-wise expense analysis.</a:t>
            </a:r>
          </a:p>
          <a:p>
            <a:pPr marL="285750" indent="-285750">
              <a:buFont typeface="Courier New" panose="02070309020205020404" pitchFamily="49" charset="0"/>
              <a:buChar char="o"/>
            </a:pPr>
            <a:r>
              <a:rPr lang="en-US" dirty="0"/>
              <a:t>Vendor: Identifies which vendors are frequently used, useful for negotiating contracts or identifying preferred vendors.</a:t>
            </a:r>
          </a:p>
          <a:p>
            <a:pPr marL="285750" indent="-285750">
              <a:buFont typeface="Courier New" panose="02070309020205020404" pitchFamily="49" charset="0"/>
              <a:buChar char="o"/>
            </a:pPr>
            <a:r>
              <a:rPr lang="en-US" dirty="0"/>
              <a:t>Approval Status: Indicates whether expenses are approved, pending, or rejected, useful for identifying bottlenecks in the approval process.</a:t>
            </a:r>
          </a:p>
          <a:p>
            <a:pPr marL="285750" indent="-285750">
              <a:buFont typeface="Courier New" panose="02070309020205020404" pitchFamily="49" charset="0"/>
              <a:buChar char="o"/>
            </a:pPr>
            <a:r>
              <a:rPr lang="en-US" dirty="0"/>
              <a:t>Project Name: Associates expenses with specific projects, allowing project-level budget tracking and cost management.</a:t>
            </a:r>
          </a:p>
          <a:p>
            <a:pPr marL="285750" indent="-285750">
              <a:buFont typeface="Courier New" panose="02070309020205020404" pitchFamily="49" charset="0"/>
              <a:buChar char="o"/>
            </a:pPr>
            <a:r>
              <a:rPr lang="en-US" dirty="0"/>
              <a:t>Reimbursement Status: Tracks whether expenses have been reimbursed, important for financial accountability and cash flow management.</a:t>
            </a:r>
          </a:p>
          <a:p>
            <a:pPr marL="285750" indent="-285750">
              <a:buFont typeface="Courier New" panose="02070309020205020404" pitchFamily="49" charset="0"/>
              <a:buChar char="o"/>
            </a:pPr>
            <a:r>
              <a:rPr lang="en-US" dirty="0"/>
              <a:t>Payment Method: Shows how expenses were paid (e.g., Credit Card, Cash), which can help identify preferred or problematic payment methods.</a:t>
            </a:r>
          </a:p>
          <a:p>
            <a:pPr marL="285750" indent="-285750">
              <a:buFont typeface="Courier New" panose="02070309020205020404" pitchFamily="49" charset="0"/>
              <a:buChar char="o"/>
            </a:pPr>
            <a:r>
              <a:rPr lang="en-US" dirty="0"/>
              <a:t>Expense Description: Provides context to each expense, helping to understand the nature of the spending beyond just numbers.</a:t>
            </a:r>
          </a:p>
        </p:txBody>
      </p:sp>
    </p:spTree>
    <p:extLst>
      <p:ext uri="{BB962C8B-B14F-4D97-AF65-F5344CB8AC3E}">
        <p14:creationId xmlns:p14="http://schemas.microsoft.com/office/powerpoint/2010/main" val="42213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FF19C-00C4-93EB-50F9-F94B068AB50E}"/>
              </a:ext>
            </a:extLst>
          </p:cNvPr>
          <p:cNvSpPr txBox="1"/>
          <p:nvPr/>
        </p:nvSpPr>
        <p:spPr>
          <a:xfrm>
            <a:off x="2438400" y="184666"/>
            <a:ext cx="73152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 Analysis Questions</a:t>
            </a:r>
          </a:p>
        </p:txBody>
      </p:sp>
      <p:sp>
        <p:nvSpPr>
          <p:cNvPr id="5" name="Rectangle 1">
            <a:extLst>
              <a:ext uri="{FF2B5EF4-FFF2-40B4-BE49-F238E27FC236}">
                <a16:creationId xmlns:a16="http://schemas.microsoft.com/office/drawing/2014/main" id="{BAB795A3-47CB-16A1-162E-C39EE339052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F2E8F70-C316-0DD7-EBEF-DF2A0168B3F2}"/>
              </a:ext>
            </a:extLst>
          </p:cNvPr>
          <p:cNvSpPr txBox="1"/>
          <p:nvPr/>
        </p:nvSpPr>
        <p:spPr>
          <a:xfrm>
            <a:off x="914400" y="723094"/>
            <a:ext cx="7924800" cy="618630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What is the total IT expense by department over the last year?</a:t>
            </a:r>
          </a:p>
          <a:p>
            <a:pPr marL="342900" indent="-342900">
              <a:buAutoNum type="arabicPeriod"/>
            </a:pPr>
            <a:r>
              <a:rPr lang="en-US" dirty="0">
                <a:latin typeface="Times New Roman" panose="02020603050405020304" pitchFamily="18" charset="0"/>
                <a:cs typeface="Times New Roman" panose="02020603050405020304" pitchFamily="18" charset="0"/>
              </a:rPr>
              <a:t>Which department incurs the highest expense across different categories (e.g., Hardware, Software, Travel)?</a:t>
            </a:r>
          </a:p>
          <a:p>
            <a:pPr marL="342900" indent="-342900">
              <a:buAutoNum type="arabicPeriod"/>
            </a:pPr>
            <a:r>
              <a:rPr lang="en-US" dirty="0">
                <a:latin typeface="Times New Roman" panose="02020603050405020304" pitchFamily="18" charset="0"/>
                <a:cs typeface="Times New Roman" panose="02020603050405020304" pitchFamily="18" charset="0"/>
              </a:rPr>
              <a:t>Which vendors are the most frequently used by different departments for IT-related expenses?</a:t>
            </a:r>
          </a:p>
          <a:p>
            <a:pPr marL="342900" indent="-342900">
              <a:buAutoNum type="arabicPeriod"/>
            </a:pPr>
            <a:r>
              <a:rPr lang="en-US" dirty="0">
                <a:latin typeface="Times New Roman" panose="02020603050405020304" pitchFamily="18" charset="0"/>
                <a:cs typeface="Times New Roman" panose="02020603050405020304" pitchFamily="18" charset="0"/>
              </a:rPr>
              <a:t>What is the average expense amount per project, and how does it differ across departments?</a:t>
            </a:r>
          </a:p>
          <a:p>
            <a:pPr marL="342900" indent="-342900">
              <a:buAutoNum type="arabicPeriod"/>
            </a:pPr>
            <a:r>
              <a:rPr lang="en-US" dirty="0">
                <a:latin typeface="Times New Roman" panose="02020603050405020304" pitchFamily="18" charset="0"/>
                <a:cs typeface="Times New Roman" panose="02020603050405020304" pitchFamily="18" charset="0"/>
              </a:rPr>
              <a:t>How does the expense amount vary by payment method (Credit Card, Cash, Bank Transfer)? </a:t>
            </a:r>
          </a:p>
          <a:p>
            <a:pPr marL="342900" indent="-342900">
              <a:buAutoNum type="arabicPeriod"/>
            </a:pPr>
            <a:r>
              <a:rPr lang="en-US" dirty="0">
                <a:latin typeface="Times New Roman" panose="02020603050405020304" pitchFamily="18" charset="0"/>
                <a:cs typeface="Times New Roman" panose="02020603050405020304" pitchFamily="18" charset="0"/>
              </a:rPr>
              <a:t>Which employee has the highest total expense amount over the entire dataset?</a:t>
            </a:r>
          </a:p>
          <a:p>
            <a:pPr marL="342900" indent="-342900">
              <a:buAutoNum type="arabicPeriod"/>
            </a:pPr>
            <a:r>
              <a:rPr lang="en-US" dirty="0">
                <a:latin typeface="Times New Roman" panose="02020603050405020304" pitchFamily="18" charset="0"/>
                <a:cs typeface="Times New Roman" panose="02020603050405020304" pitchFamily="18" charset="0"/>
              </a:rPr>
              <a:t>Which manager approves the most expenses, and what is their average approval rate?</a:t>
            </a:r>
          </a:p>
          <a:p>
            <a:pPr marL="342900" indent="-342900">
              <a:buAutoNum type="arabicPeriod"/>
            </a:pPr>
            <a:r>
              <a:rPr lang="en-US" dirty="0">
                <a:latin typeface="Times New Roman" panose="02020603050405020304" pitchFamily="18" charset="0"/>
                <a:cs typeface="Times New Roman" panose="02020603050405020304" pitchFamily="18" charset="0"/>
              </a:rPr>
              <a:t>What is the average expense per employee designation (e.g., Software Engineer, Data Analyst)?</a:t>
            </a:r>
          </a:p>
          <a:p>
            <a:pPr marL="342900" indent="-342900">
              <a:buAutoNum type="arabicPeriod"/>
            </a:pPr>
            <a:r>
              <a:rPr lang="en-US" dirty="0">
                <a:latin typeface="Times New Roman" panose="02020603050405020304" pitchFamily="18" charset="0"/>
                <a:cs typeface="Times New Roman" panose="02020603050405020304" pitchFamily="18" charset="0"/>
              </a:rPr>
              <a:t>Which employee has the most pending or rejected expenses? </a:t>
            </a:r>
          </a:p>
          <a:p>
            <a:pPr marL="342900" indent="-342900">
              <a:buAutoNum type="arabicPeriod"/>
            </a:pPr>
            <a:r>
              <a:rPr lang="en-US" dirty="0">
                <a:latin typeface="Times New Roman" panose="02020603050405020304" pitchFamily="18" charset="0"/>
                <a:cs typeface="Times New Roman" panose="02020603050405020304" pitchFamily="18" charset="0"/>
              </a:rPr>
              <a:t>What is the breakdown of expenses by approval status (Approved, Pending, Rejected)?</a:t>
            </a:r>
          </a:p>
          <a:p>
            <a:pPr marL="342900" indent="-342900">
              <a:buAutoNum type="arabicPeriod"/>
            </a:pPr>
            <a:r>
              <a:rPr lang="en-US" dirty="0">
                <a:latin typeface="Times New Roman" panose="02020603050405020304" pitchFamily="18" charset="0"/>
                <a:cs typeface="Times New Roman" panose="02020603050405020304" pitchFamily="18" charset="0"/>
              </a:rPr>
              <a:t>Which projects have the highest total expenses and which category dominates in those projects?</a:t>
            </a:r>
          </a:p>
          <a:p>
            <a:pPr marL="342900" indent="-342900">
              <a:buAutoNum type="arabicPeriod"/>
            </a:pPr>
            <a:r>
              <a:rPr lang="en-US" dirty="0">
                <a:latin typeface="Times New Roman" panose="02020603050405020304" pitchFamily="18" charset="0"/>
                <a:cs typeface="Times New Roman" panose="02020603050405020304" pitchFamily="18" charset="0"/>
              </a:rPr>
              <a:t>How do expenses vary by region or country?</a:t>
            </a:r>
          </a:p>
          <a:p>
            <a:pPr marL="342900" indent="-342900">
              <a:buAutoNum type="arabicPeriod"/>
            </a:pPr>
            <a:r>
              <a:rPr lang="en-US" dirty="0">
                <a:latin typeface="Times New Roman" panose="02020603050405020304" pitchFamily="18" charset="0"/>
                <a:cs typeface="Times New Roman" panose="02020603050405020304" pitchFamily="18" charset="0"/>
              </a:rPr>
              <a:t>What is the distribution of expenses by city, and how does it vary across departments or categories?</a:t>
            </a:r>
          </a:p>
        </p:txBody>
      </p:sp>
    </p:spTree>
    <p:extLst>
      <p:ext uri="{BB962C8B-B14F-4D97-AF65-F5344CB8AC3E}">
        <p14:creationId xmlns:p14="http://schemas.microsoft.com/office/powerpoint/2010/main" val="43257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C6076-1AF2-9C05-1925-E180F3D0FBC2}"/>
              </a:ext>
            </a:extLst>
          </p:cNvPr>
          <p:cNvSpPr>
            <a:spLocks noGrp="1"/>
          </p:cNvSpPr>
          <p:nvPr>
            <p:ph type="dt" sz="half" idx="10"/>
          </p:nvPr>
        </p:nvSpPr>
        <p:spPr/>
        <p:txBody>
          <a:bodyPr/>
          <a:lstStyle/>
          <a:p>
            <a:pPr>
              <a:defRPr/>
            </a:pPr>
            <a:fld id="{2E055215-30F5-4BFB-B797-98F9D6B36480}" type="datetime5">
              <a:rPr lang="en-US" smtClean="0"/>
              <a:pPr>
                <a:defRPr/>
              </a:pPr>
              <a:t>14-Nov-24</a:t>
            </a:fld>
            <a:endParaRPr lang="en-US" dirty="0"/>
          </a:p>
        </p:txBody>
      </p:sp>
      <p:pic>
        <p:nvPicPr>
          <p:cNvPr id="6" name="Picture 5">
            <a:extLst>
              <a:ext uri="{FF2B5EF4-FFF2-40B4-BE49-F238E27FC236}">
                <a16:creationId xmlns:a16="http://schemas.microsoft.com/office/drawing/2014/main" id="{263E4DE9-57DB-4AB5-FD43-0C1301835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0200"/>
            <a:ext cx="8012692" cy="4436370"/>
          </a:xfrm>
          <a:prstGeom prst="rect">
            <a:avLst/>
          </a:prstGeom>
        </p:spPr>
      </p:pic>
      <p:sp>
        <p:nvSpPr>
          <p:cNvPr id="7" name="TextBox 6">
            <a:extLst>
              <a:ext uri="{FF2B5EF4-FFF2-40B4-BE49-F238E27FC236}">
                <a16:creationId xmlns:a16="http://schemas.microsoft.com/office/drawing/2014/main" id="{32D89A5B-3670-9E5A-35AD-B60F0FDCD201}"/>
              </a:ext>
            </a:extLst>
          </p:cNvPr>
          <p:cNvSpPr txBox="1"/>
          <p:nvPr/>
        </p:nvSpPr>
        <p:spPr>
          <a:xfrm>
            <a:off x="3886200" y="685800"/>
            <a:ext cx="26670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DASHBOARD</a:t>
            </a:r>
          </a:p>
        </p:txBody>
      </p:sp>
      <p:sp>
        <p:nvSpPr>
          <p:cNvPr id="8" name="TextBox 7">
            <a:extLst>
              <a:ext uri="{FF2B5EF4-FFF2-40B4-BE49-F238E27FC236}">
                <a16:creationId xmlns:a16="http://schemas.microsoft.com/office/drawing/2014/main" id="{73D7FBEF-829D-1659-5D5D-7E6094094DB2}"/>
              </a:ext>
            </a:extLst>
          </p:cNvPr>
          <p:cNvSpPr txBox="1"/>
          <p:nvPr/>
        </p:nvSpPr>
        <p:spPr>
          <a:xfrm>
            <a:off x="1295400" y="1147465"/>
            <a:ext cx="760144"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Page 1</a:t>
            </a:r>
          </a:p>
        </p:txBody>
      </p:sp>
    </p:spTree>
    <p:extLst>
      <p:ext uri="{BB962C8B-B14F-4D97-AF65-F5344CB8AC3E}">
        <p14:creationId xmlns:p14="http://schemas.microsoft.com/office/powerpoint/2010/main" val="1433191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3B008-8F69-C4AB-A15C-671E7D960822}"/>
              </a:ext>
            </a:extLst>
          </p:cNvPr>
          <p:cNvSpPr>
            <a:spLocks noGrp="1"/>
          </p:cNvSpPr>
          <p:nvPr>
            <p:ph type="dt" sz="half" idx="10"/>
          </p:nvPr>
        </p:nvSpPr>
        <p:spPr/>
        <p:txBody>
          <a:bodyPr/>
          <a:lstStyle/>
          <a:p>
            <a:pPr>
              <a:defRPr/>
            </a:pPr>
            <a:fld id="{2E055215-30F5-4BFB-B797-98F9D6B36480}" type="datetime5">
              <a:rPr lang="en-US" smtClean="0"/>
              <a:pPr>
                <a:defRPr/>
              </a:pPr>
              <a:t>14-Nov-24</a:t>
            </a:fld>
            <a:endParaRPr lang="en-US" dirty="0"/>
          </a:p>
        </p:txBody>
      </p:sp>
      <p:pic>
        <p:nvPicPr>
          <p:cNvPr id="4" name="Picture 3">
            <a:extLst>
              <a:ext uri="{FF2B5EF4-FFF2-40B4-BE49-F238E27FC236}">
                <a16:creationId xmlns:a16="http://schemas.microsoft.com/office/drawing/2014/main" id="{99B03F21-B635-26FD-628E-32D64EB94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00200"/>
            <a:ext cx="7969828" cy="4648200"/>
          </a:xfrm>
          <a:prstGeom prst="rect">
            <a:avLst/>
          </a:prstGeom>
        </p:spPr>
      </p:pic>
      <p:sp>
        <p:nvSpPr>
          <p:cNvPr id="5" name="TextBox 4">
            <a:extLst>
              <a:ext uri="{FF2B5EF4-FFF2-40B4-BE49-F238E27FC236}">
                <a16:creationId xmlns:a16="http://schemas.microsoft.com/office/drawing/2014/main" id="{A524C43F-8315-DFD0-EA79-85BC63F86954}"/>
              </a:ext>
            </a:extLst>
          </p:cNvPr>
          <p:cNvSpPr txBox="1"/>
          <p:nvPr/>
        </p:nvSpPr>
        <p:spPr>
          <a:xfrm>
            <a:off x="1524000" y="990600"/>
            <a:ext cx="83227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Page 2</a:t>
            </a:r>
          </a:p>
        </p:txBody>
      </p:sp>
    </p:spTree>
    <p:extLst>
      <p:ext uri="{BB962C8B-B14F-4D97-AF65-F5344CB8AC3E}">
        <p14:creationId xmlns:p14="http://schemas.microsoft.com/office/powerpoint/2010/main" val="373666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86F4-B3A2-416E-ADBF-D3ABEA6F33EE}"/>
              </a:ext>
            </a:extLst>
          </p:cNvPr>
          <p:cNvSpPr>
            <a:spLocks noGrp="1"/>
          </p:cNvSpPr>
          <p:nvPr>
            <p:ph type="title"/>
          </p:nvPr>
        </p:nvSpPr>
        <p:spPr>
          <a:xfrm>
            <a:off x="533400" y="-15240"/>
            <a:ext cx="8229600" cy="11430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CCC720-F86D-48A3-A31A-8364ABEBB319}"/>
              </a:ext>
            </a:extLst>
          </p:cNvPr>
          <p:cNvSpPr>
            <a:spLocks noGrp="1"/>
          </p:cNvSpPr>
          <p:nvPr>
            <p:ph idx="1"/>
          </p:nvPr>
        </p:nvSpPr>
        <p:spPr>
          <a:xfrm>
            <a:off x="1204452" y="1600200"/>
            <a:ext cx="7543800" cy="2438400"/>
          </a:xfrm>
        </p:spPr>
        <p:txBody>
          <a:bodyPr/>
          <a:lstStyle/>
          <a:p>
            <a:pPr marL="0" indent="0" algn="just">
              <a:buNone/>
            </a:pPr>
            <a:r>
              <a:rPr lang="en-US" sz="1800" dirty="0"/>
              <a:t>Analyzing IT expenses using Power BI provides organizations with enhanced visibility into their spending patterns, revealing key areas where costs can be optimized. By leveraging attributes such as Expense Category, Vendor, Project Name, and Department, Power BI enables a holistic view of IT expenditures, helping to identify high-cost areas and uncover cost-saving opportunities. This streamlined approach improves budget management, enhances accountability, and supports proactive decision-making by automating reporting and providing real-time insights. Ultimately, Power BI empowers organizations to gain better control over IT expenses, optimize resource allocation, and support strategic financial planning, leading to improved overall financial health.</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12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110" y="1905000"/>
            <a:ext cx="8229600" cy="2743200"/>
          </a:xfrm>
        </p:spPr>
        <p:txBody>
          <a:bodyPr/>
          <a:lstStyle/>
          <a:p>
            <a:pPr algn="ctr"/>
            <a:r>
              <a:rPr lang="en-US" sz="6000" i="1" dirty="0">
                <a:solidFill>
                  <a:schemeClr val="tx1"/>
                </a:solidFill>
                <a:latin typeface="Algerian" panose="04020705040A02060702" pitchFamily="82" charset="0"/>
              </a:rPr>
              <a:t>THANK YOU</a:t>
            </a:r>
            <a:br>
              <a:rPr lang="en-US" sz="6000" i="1" dirty="0">
                <a:solidFill>
                  <a:schemeClr val="tx1"/>
                </a:solidFill>
                <a:latin typeface="Algerian" panose="04020705040A02060702" pitchFamily="82" charset="0"/>
              </a:rPr>
            </a:br>
            <a:endParaRPr lang="en-IN" sz="6000" i="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60481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8640</TotalTime>
  <Words>629</Words>
  <Application>Microsoft Office PowerPoint</Application>
  <PresentationFormat>On-screen Show (4:3)</PresentationFormat>
  <Paragraphs>59</Paragraphs>
  <Slides>8</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Algerian</vt:lpstr>
      <vt:lpstr>Arial</vt:lpstr>
      <vt:lpstr>Calibri</vt:lpstr>
      <vt:lpstr>Courier New</vt:lpstr>
      <vt:lpstr>Times New Roman</vt:lpstr>
      <vt:lpstr>Wingdings</vt:lpstr>
      <vt:lpstr>Wingdings 2</vt:lpstr>
      <vt:lpstr>Flow</vt:lpstr>
      <vt:lpstr>1_Custom Design</vt:lpstr>
      <vt:lpstr>Custom Design</vt:lpstr>
      <vt:lpstr>IT EXPENSES ANALYSIS</vt:lpstr>
      <vt:lpstr>OBJECTIVE</vt:lpstr>
      <vt:lpstr>PowerPoint Presentation</vt:lpstr>
      <vt:lpstr>PowerPoint Presentation</vt:lpstr>
      <vt:lpstr>PowerPoint Presentation</vt:lpstr>
      <vt:lpstr>PowerPoint Presentation</vt:lpstr>
      <vt:lpstr>CONCLUSION</vt:lpstr>
      <vt:lpstr>THANK YOU </vt:lpstr>
    </vt:vector>
  </TitlesOfParts>
  <Company>KVITT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S SUDHAKARAN</cp:lastModifiedBy>
  <cp:revision>870</cp:revision>
  <dcterms:created xsi:type="dcterms:W3CDTF">2013-12-25T07:56:38Z</dcterms:created>
  <dcterms:modified xsi:type="dcterms:W3CDTF">2024-11-14T07:33:58Z</dcterms:modified>
</cp:coreProperties>
</file>