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88" r:id="rId2"/>
    <p:sldMasterId id="2147483676" r:id="rId3"/>
  </p:sldMasterIdLst>
  <p:notesMasterIdLst>
    <p:notesMasterId r:id="rId19"/>
  </p:notesMasterIdLst>
  <p:sldIdLst>
    <p:sldId id="289" r:id="rId4"/>
    <p:sldId id="387" r:id="rId5"/>
    <p:sldId id="363" r:id="rId6"/>
    <p:sldId id="392" r:id="rId7"/>
    <p:sldId id="388" r:id="rId8"/>
    <p:sldId id="395" r:id="rId9"/>
    <p:sldId id="364" r:id="rId10"/>
    <p:sldId id="390" r:id="rId11"/>
    <p:sldId id="389" r:id="rId12"/>
    <p:sldId id="394" r:id="rId13"/>
    <p:sldId id="391" r:id="rId14"/>
    <p:sldId id="393" r:id="rId15"/>
    <p:sldId id="365" r:id="rId16"/>
    <p:sldId id="367" r:id="rId17"/>
    <p:sldId id="259" r:id="rId18"/>
  </p:sldIdLst>
  <p:sldSz cx="12192000" cy="6858000"/>
  <p:notesSz cx="6858000" cy="9144000"/>
  <p:embeddedFontLst>
    <p:embeddedFont>
      <p:font typeface="Montserrat Bold" panose="020B0604020202020204" charset="0"/>
      <p:bold r:id="rId20"/>
    </p:embeddedFont>
    <p:embeddedFont>
      <p:font typeface="Montserrat Light" panose="00000400000000000000" pitchFamily="2" charset="0"/>
      <p:regular r:id="rId21"/>
      <p:italic r:id="rId22"/>
    </p:embeddedFont>
    <p:embeddedFont>
      <p:font typeface="Roboto Slab" pitchFamily="2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9822A1-BF0F-4573-8A45-43D71F49C79F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0A3727A-D360-4BE8-880F-062915055A92}">
      <dgm:prSet phldrT="[Text]"/>
      <dgm:spPr/>
      <dgm:t>
        <a:bodyPr/>
        <a:lstStyle/>
        <a:p>
          <a:r>
            <a:rPr lang="en-US" dirty="0"/>
            <a:t>ADLS</a:t>
          </a:r>
        </a:p>
      </dgm:t>
    </dgm:pt>
    <dgm:pt modelId="{CD39CE3D-44B2-491D-80F9-262DBB514E0C}" type="parTrans" cxnId="{72968DDC-2849-41CE-BDE2-25FC686FF56D}">
      <dgm:prSet/>
      <dgm:spPr/>
      <dgm:t>
        <a:bodyPr/>
        <a:lstStyle/>
        <a:p>
          <a:endParaRPr lang="en-US"/>
        </a:p>
      </dgm:t>
    </dgm:pt>
    <dgm:pt modelId="{6961E519-8BB9-459C-88F8-458D0FF874AD}" type="sibTrans" cxnId="{72968DDC-2849-41CE-BDE2-25FC686FF56D}">
      <dgm:prSet/>
      <dgm:spPr/>
      <dgm:t>
        <a:bodyPr/>
        <a:lstStyle/>
        <a:p>
          <a:endParaRPr lang="en-US"/>
        </a:p>
      </dgm:t>
    </dgm:pt>
    <dgm:pt modelId="{4779AF64-D1C7-4792-9093-75B3B487CEBD}">
      <dgm:prSet phldrT="[Text]"/>
      <dgm:spPr/>
      <dgm:t>
        <a:bodyPr/>
        <a:lstStyle/>
        <a:p>
          <a:r>
            <a:rPr lang="en-US" dirty="0"/>
            <a:t>Data Factory</a:t>
          </a:r>
        </a:p>
      </dgm:t>
    </dgm:pt>
    <dgm:pt modelId="{526E675F-E055-481A-8B52-9FDA91A708C3}" type="parTrans" cxnId="{B871F283-D77B-4EFE-96B0-7843B467090F}">
      <dgm:prSet/>
      <dgm:spPr/>
      <dgm:t>
        <a:bodyPr/>
        <a:lstStyle/>
        <a:p>
          <a:endParaRPr lang="en-US"/>
        </a:p>
      </dgm:t>
    </dgm:pt>
    <dgm:pt modelId="{77D08CD0-5D04-4642-B5F0-B4408B079CA4}" type="sibTrans" cxnId="{B871F283-D77B-4EFE-96B0-7843B467090F}">
      <dgm:prSet/>
      <dgm:spPr/>
      <dgm:t>
        <a:bodyPr/>
        <a:lstStyle/>
        <a:p>
          <a:endParaRPr lang="en-US"/>
        </a:p>
      </dgm:t>
    </dgm:pt>
    <dgm:pt modelId="{80F1CC5D-9A6A-406A-824F-4CBE3E87D95C}">
      <dgm:prSet phldrT="[Text]"/>
      <dgm:spPr/>
      <dgm:t>
        <a:bodyPr/>
        <a:lstStyle/>
        <a:p>
          <a:r>
            <a:rPr lang="en-US" dirty="0"/>
            <a:t>Azure SQL</a:t>
          </a:r>
        </a:p>
      </dgm:t>
    </dgm:pt>
    <dgm:pt modelId="{617E61C1-2B83-41F0-B8FD-652B4401F7C7}" type="parTrans" cxnId="{042B7403-A203-4059-A71A-17955648C665}">
      <dgm:prSet/>
      <dgm:spPr/>
      <dgm:t>
        <a:bodyPr/>
        <a:lstStyle/>
        <a:p>
          <a:endParaRPr lang="en-US"/>
        </a:p>
      </dgm:t>
    </dgm:pt>
    <dgm:pt modelId="{BAB82556-E6D2-4A09-960A-AA4E0A798171}" type="sibTrans" cxnId="{042B7403-A203-4059-A71A-17955648C665}">
      <dgm:prSet/>
      <dgm:spPr/>
      <dgm:t>
        <a:bodyPr/>
        <a:lstStyle/>
        <a:p>
          <a:endParaRPr lang="en-US"/>
        </a:p>
      </dgm:t>
    </dgm:pt>
    <dgm:pt modelId="{CFAE93A9-144D-4AB4-93FE-AD5BB6749748}">
      <dgm:prSet phldrT="[Text]"/>
      <dgm:spPr/>
      <dgm:t>
        <a:bodyPr/>
        <a:lstStyle/>
        <a:p>
          <a:r>
            <a:rPr lang="en-US" dirty="0" err="1"/>
            <a:t>PowerBI</a:t>
          </a:r>
          <a:endParaRPr lang="en-US" dirty="0"/>
        </a:p>
      </dgm:t>
    </dgm:pt>
    <dgm:pt modelId="{A9B59475-95AA-4FFB-A953-C5D094AC0413}" type="parTrans" cxnId="{CC32ED09-F870-447C-B66E-721FC0925A81}">
      <dgm:prSet/>
      <dgm:spPr/>
      <dgm:t>
        <a:bodyPr/>
        <a:lstStyle/>
        <a:p>
          <a:endParaRPr lang="en-US"/>
        </a:p>
      </dgm:t>
    </dgm:pt>
    <dgm:pt modelId="{39C6C058-49DE-4E56-B829-C84D889B6F02}" type="sibTrans" cxnId="{CC32ED09-F870-447C-B66E-721FC0925A81}">
      <dgm:prSet/>
      <dgm:spPr/>
      <dgm:t>
        <a:bodyPr/>
        <a:lstStyle/>
        <a:p>
          <a:endParaRPr lang="en-US"/>
        </a:p>
      </dgm:t>
    </dgm:pt>
    <dgm:pt modelId="{E81E9BD8-3FA8-4659-9587-1F1D2C976D1B}">
      <dgm:prSet phldrT="[Text]"/>
      <dgm:spPr/>
      <dgm:t>
        <a:bodyPr/>
        <a:lstStyle/>
        <a:p>
          <a:r>
            <a:rPr lang="en-US" dirty="0" err="1"/>
            <a:t>DataBricks</a:t>
          </a:r>
          <a:endParaRPr lang="en-US" dirty="0"/>
        </a:p>
      </dgm:t>
    </dgm:pt>
    <dgm:pt modelId="{74269052-3787-48B4-B1D8-261F98673047}" type="parTrans" cxnId="{94BFEE79-55C9-47C7-8E25-3BA819C34560}">
      <dgm:prSet/>
      <dgm:spPr/>
      <dgm:t>
        <a:bodyPr/>
        <a:lstStyle/>
        <a:p>
          <a:endParaRPr lang="en-US"/>
        </a:p>
      </dgm:t>
    </dgm:pt>
    <dgm:pt modelId="{2AE8A2FB-70CA-4566-8397-3526276A042A}" type="sibTrans" cxnId="{94BFEE79-55C9-47C7-8E25-3BA819C34560}">
      <dgm:prSet/>
      <dgm:spPr/>
      <dgm:t>
        <a:bodyPr/>
        <a:lstStyle/>
        <a:p>
          <a:endParaRPr lang="en-US"/>
        </a:p>
      </dgm:t>
    </dgm:pt>
    <dgm:pt modelId="{F55616DF-03FC-4521-9D61-F7A8B46293A0}" type="pres">
      <dgm:prSet presAssocID="{449822A1-BF0F-4573-8A45-43D71F49C79F}" presName="diagram" presStyleCnt="0">
        <dgm:presLayoutVars>
          <dgm:dir/>
          <dgm:resizeHandles val="exact"/>
        </dgm:presLayoutVars>
      </dgm:prSet>
      <dgm:spPr/>
    </dgm:pt>
    <dgm:pt modelId="{F193A47E-2DB8-4BF4-8BB2-98C136789998}" type="pres">
      <dgm:prSet presAssocID="{50A3727A-D360-4BE8-880F-062915055A92}" presName="node" presStyleLbl="node1" presStyleIdx="0" presStyleCnt="5">
        <dgm:presLayoutVars>
          <dgm:bulletEnabled val="1"/>
        </dgm:presLayoutVars>
      </dgm:prSet>
      <dgm:spPr/>
    </dgm:pt>
    <dgm:pt modelId="{88F7FFAD-35DD-438C-8840-378A293BF0B5}" type="pres">
      <dgm:prSet presAssocID="{6961E519-8BB9-459C-88F8-458D0FF874AD}" presName="sibTrans" presStyleCnt="0"/>
      <dgm:spPr/>
    </dgm:pt>
    <dgm:pt modelId="{4999E0E5-BE01-4D39-B83C-3E09CBADB8CD}" type="pres">
      <dgm:prSet presAssocID="{4779AF64-D1C7-4792-9093-75B3B487CEBD}" presName="node" presStyleLbl="node1" presStyleIdx="1" presStyleCnt="5">
        <dgm:presLayoutVars>
          <dgm:bulletEnabled val="1"/>
        </dgm:presLayoutVars>
      </dgm:prSet>
      <dgm:spPr/>
    </dgm:pt>
    <dgm:pt modelId="{58B5361C-EC37-46BE-8667-A88573AA96C1}" type="pres">
      <dgm:prSet presAssocID="{77D08CD0-5D04-4642-B5F0-B4408B079CA4}" presName="sibTrans" presStyleCnt="0"/>
      <dgm:spPr/>
    </dgm:pt>
    <dgm:pt modelId="{81BB2635-3AED-48D4-8436-B1B11FFE8257}" type="pres">
      <dgm:prSet presAssocID="{80F1CC5D-9A6A-406A-824F-4CBE3E87D95C}" presName="node" presStyleLbl="node1" presStyleIdx="2" presStyleCnt="5">
        <dgm:presLayoutVars>
          <dgm:bulletEnabled val="1"/>
        </dgm:presLayoutVars>
      </dgm:prSet>
      <dgm:spPr/>
    </dgm:pt>
    <dgm:pt modelId="{69A91DA2-B693-4F37-9C7B-7764CAAB4F37}" type="pres">
      <dgm:prSet presAssocID="{BAB82556-E6D2-4A09-960A-AA4E0A798171}" presName="sibTrans" presStyleCnt="0"/>
      <dgm:spPr/>
    </dgm:pt>
    <dgm:pt modelId="{208D600C-3E3E-409A-97F0-7F436DD40257}" type="pres">
      <dgm:prSet presAssocID="{CFAE93A9-144D-4AB4-93FE-AD5BB6749748}" presName="node" presStyleLbl="node1" presStyleIdx="3" presStyleCnt="5">
        <dgm:presLayoutVars>
          <dgm:bulletEnabled val="1"/>
        </dgm:presLayoutVars>
      </dgm:prSet>
      <dgm:spPr/>
    </dgm:pt>
    <dgm:pt modelId="{2CD9650A-F38B-4DD6-BDFA-B1ECF53B79C6}" type="pres">
      <dgm:prSet presAssocID="{39C6C058-49DE-4E56-B829-C84D889B6F02}" presName="sibTrans" presStyleCnt="0"/>
      <dgm:spPr/>
    </dgm:pt>
    <dgm:pt modelId="{DB06AB2B-414B-461C-9DAB-B49D663AB235}" type="pres">
      <dgm:prSet presAssocID="{E81E9BD8-3FA8-4659-9587-1F1D2C976D1B}" presName="node" presStyleLbl="node1" presStyleIdx="4" presStyleCnt="5">
        <dgm:presLayoutVars>
          <dgm:bulletEnabled val="1"/>
        </dgm:presLayoutVars>
      </dgm:prSet>
      <dgm:spPr/>
    </dgm:pt>
  </dgm:ptLst>
  <dgm:cxnLst>
    <dgm:cxn modelId="{042B7403-A203-4059-A71A-17955648C665}" srcId="{449822A1-BF0F-4573-8A45-43D71F49C79F}" destId="{80F1CC5D-9A6A-406A-824F-4CBE3E87D95C}" srcOrd="2" destOrd="0" parTransId="{617E61C1-2B83-41F0-B8FD-652B4401F7C7}" sibTransId="{BAB82556-E6D2-4A09-960A-AA4E0A798171}"/>
    <dgm:cxn modelId="{CC32ED09-F870-447C-B66E-721FC0925A81}" srcId="{449822A1-BF0F-4573-8A45-43D71F49C79F}" destId="{CFAE93A9-144D-4AB4-93FE-AD5BB6749748}" srcOrd="3" destOrd="0" parTransId="{A9B59475-95AA-4FFB-A953-C5D094AC0413}" sibTransId="{39C6C058-49DE-4E56-B829-C84D889B6F02}"/>
    <dgm:cxn modelId="{8893762A-9762-4B4A-A171-37D43AE6B404}" type="presOf" srcId="{50A3727A-D360-4BE8-880F-062915055A92}" destId="{F193A47E-2DB8-4BF4-8BB2-98C136789998}" srcOrd="0" destOrd="0" presId="urn:microsoft.com/office/officeart/2005/8/layout/default"/>
    <dgm:cxn modelId="{B3FC7662-1649-479B-826B-D42760FC6A63}" type="presOf" srcId="{CFAE93A9-144D-4AB4-93FE-AD5BB6749748}" destId="{208D600C-3E3E-409A-97F0-7F436DD40257}" srcOrd="0" destOrd="0" presId="urn:microsoft.com/office/officeart/2005/8/layout/default"/>
    <dgm:cxn modelId="{7D500D4B-BA11-42CC-9C77-503B69B840BB}" type="presOf" srcId="{4779AF64-D1C7-4792-9093-75B3B487CEBD}" destId="{4999E0E5-BE01-4D39-B83C-3E09CBADB8CD}" srcOrd="0" destOrd="0" presId="urn:microsoft.com/office/officeart/2005/8/layout/default"/>
    <dgm:cxn modelId="{4BC5C06C-FC07-44E2-B51C-BCDD4EEB47EF}" type="presOf" srcId="{449822A1-BF0F-4573-8A45-43D71F49C79F}" destId="{F55616DF-03FC-4521-9D61-F7A8B46293A0}" srcOrd="0" destOrd="0" presId="urn:microsoft.com/office/officeart/2005/8/layout/default"/>
    <dgm:cxn modelId="{94BFEE79-55C9-47C7-8E25-3BA819C34560}" srcId="{449822A1-BF0F-4573-8A45-43D71F49C79F}" destId="{E81E9BD8-3FA8-4659-9587-1F1D2C976D1B}" srcOrd="4" destOrd="0" parTransId="{74269052-3787-48B4-B1D8-261F98673047}" sibTransId="{2AE8A2FB-70CA-4566-8397-3526276A042A}"/>
    <dgm:cxn modelId="{B871F283-D77B-4EFE-96B0-7843B467090F}" srcId="{449822A1-BF0F-4573-8A45-43D71F49C79F}" destId="{4779AF64-D1C7-4792-9093-75B3B487CEBD}" srcOrd="1" destOrd="0" parTransId="{526E675F-E055-481A-8B52-9FDA91A708C3}" sibTransId="{77D08CD0-5D04-4642-B5F0-B4408B079CA4}"/>
    <dgm:cxn modelId="{C8C295D7-C87F-49B3-9D36-B9845A90BA33}" type="presOf" srcId="{80F1CC5D-9A6A-406A-824F-4CBE3E87D95C}" destId="{81BB2635-3AED-48D4-8436-B1B11FFE8257}" srcOrd="0" destOrd="0" presId="urn:microsoft.com/office/officeart/2005/8/layout/default"/>
    <dgm:cxn modelId="{72968DDC-2849-41CE-BDE2-25FC686FF56D}" srcId="{449822A1-BF0F-4573-8A45-43D71F49C79F}" destId="{50A3727A-D360-4BE8-880F-062915055A92}" srcOrd="0" destOrd="0" parTransId="{CD39CE3D-44B2-491D-80F9-262DBB514E0C}" sibTransId="{6961E519-8BB9-459C-88F8-458D0FF874AD}"/>
    <dgm:cxn modelId="{42AD53FF-3063-43D9-A0A5-6474BB7A388A}" type="presOf" srcId="{E81E9BD8-3FA8-4659-9587-1F1D2C976D1B}" destId="{DB06AB2B-414B-461C-9DAB-B49D663AB235}" srcOrd="0" destOrd="0" presId="urn:microsoft.com/office/officeart/2005/8/layout/default"/>
    <dgm:cxn modelId="{84859314-73B3-4E47-B431-169914CA678B}" type="presParOf" srcId="{F55616DF-03FC-4521-9D61-F7A8B46293A0}" destId="{F193A47E-2DB8-4BF4-8BB2-98C136789998}" srcOrd="0" destOrd="0" presId="urn:microsoft.com/office/officeart/2005/8/layout/default"/>
    <dgm:cxn modelId="{B676E530-FC16-4AF3-9A84-99B54966156A}" type="presParOf" srcId="{F55616DF-03FC-4521-9D61-F7A8B46293A0}" destId="{88F7FFAD-35DD-438C-8840-378A293BF0B5}" srcOrd="1" destOrd="0" presId="urn:microsoft.com/office/officeart/2005/8/layout/default"/>
    <dgm:cxn modelId="{A85D9FA0-263D-4530-BF6F-D5EE89C85D55}" type="presParOf" srcId="{F55616DF-03FC-4521-9D61-F7A8B46293A0}" destId="{4999E0E5-BE01-4D39-B83C-3E09CBADB8CD}" srcOrd="2" destOrd="0" presId="urn:microsoft.com/office/officeart/2005/8/layout/default"/>
    <dgm:cxn modelId="{46D28DE7-3121-420D-8893-3E8E5BCA8078}" type="presParOf" srcId="{F55616DF-03FC-4521-9D61-F7A8B46293A0}" destId="{58B5361C-EC37-46BE-8667-A88573AA96C1}" srcOrd="3" destOrd="0" presId="urn:microsoft.com/office/officeart/2005/8/layout/default"/>
    <dgm:cxn modelId="{2C6B6705-CB04-410E-BF4E-69F48AE80428}" type="presParOf" srcId="{F55616DF-03FC-4521-9D61-F7A8B46293A0}" destId="{81BB2635-3AED-48D4-8436-B1B11FFE8257}" srcOrd="4" destOrd="0" presId="urn:microsoft.com/office/officeart/2005/8/layout/default"/>
    <dgm:cxn modelId="{17C63611-5675-4AC2-A93A-6C18FD94A7E2}" type="presParOf" srcId="{F55616DF-03FC-4521-9D61-F7A8B46293A0}" destId="{69A91DA2-B693-4F37-9C7B-7764CAAB4F37}" srcOrd="5" destOrd="0" presId="urn:microsoft.com/office/officeart/2005/8/layout/default"/>
    <dgm:cxn modelId="{2B6BC8FD-5080-4748-986C-CD7BC10E81D2}" type="presParOf" srcId="{F55616DF-03FC-4521-9D61-F7A8B46293A0}" destId="{208D600C-3E3E-409A-97F0-7F436DD40257}" srcOrd="6" destOrd="0" presId="urn:microsoft.com/office/officeart/2005/8/layout/default"/>
    <dgm:cxn modelId="{B2E6AB5C-6CC7-48A5-9611-950A6837BD9A}" type="presParOf" srcId="{F55616DF-03FC-4521-9D61-F7A8B46293A0}" destId="{2CD9650A-F38B-4DD6-BDFA-B1ECF53B79C6}" srcOrd="7" destOrd="0" presId="urn:microsoft.com/office/officeart/2005/8/layout/default"/>
    <dgm:cxn modelId="{177387FB-0051-4D51-AC0F-60F8AF240431}" type="presParOf" srcId="{F55616DF-03FC-4521-9D61-F7A8B46293A0}" destId="{DB06AB2B-414B-461C-9DAB-B49D663AB23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2A3D58-7A4C-4279-B451-72EFE233D881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B5E54926-6143-475C-927C-91849709558F}">
      <dgm:prSet phldrT="[Text]"/>
      <dgm:spPr/>
      <dgm:t>
        <a:bodyPr/>
        <a:lstStyle/>
        <a:p>
          <a:r>
            <a:rPr lang="en-US" dirty="0"/>
            <a:t>Transaction Data </a:t>
          </a:r>
        </a:p>
        <a:p>
          <a:r>
            <a:rPr lang="en-US" dirty="0"/>
            <a:t>+</a:t>
          </a:r>
        </a:p>
        <a:p>
          <a:r>
            <a:rPr lang="en-US" dirty="0"/>
            <a:t>Customer Feedback</a:t>
          </a:r>
        </a:p>
      </dgm:t>
    </dgm:pt>
    <dgm:pt modelId="{A38468C9-66A1-41FC-923A-A80189A5C488}" type="parTrans" cxnId="{6ED89F25-34F7-479C-A4E4-13FDEAE7254F}">
      <dgm:prSet/>
      <dgm:spPr/>
      <dgm:t>
        <a:bodyPr/>
        <a:lstStyle/>
        <a:p>
          <a:endParaRPr lang="en-US"/>
        </a:p>
      </dgm:t>
    </dgm:pt>
    <dgm:pt modelId="{1E1167B1-DF28-41CD-8051-054540BDAF82}" type="sibTrans" cxnId="{6ED89F25-34F7-479C-A4E4-13FDEAE7254F}">
      <dgm:prSet/>
      <dgm:spPr/>
      <dgm:t>
        <a:bodyPr/>
        <a:lstStyle/>
        <a:p>
          <a:endParaRPr lang="en-US"/>
        </a:p>
      </dgm:t>
    </dgm:pt>
    <dgm:pt modelId="{7A77C026-2023-450A-A2A5-3DDA9A4BB76F}">
      <dgm:prSet phldrT="[Text]"/>
      <dgm:spPr/>
      <dgm:t>
        <a:bodyPr/>
        <a:lstStyle/>
        <a:p>
          <a:r>
            <a:rPr lang="en-US" dirty="0"/>
            <a:t>Business Understanding</a:t>
          </a:r>
        </a:p>
      </dgm:t>
    </dgm:pt>
    <dgm:pt modelId="{1FBB9820-0048-4736-881E-C5723CCBD890}" type="parTrans" cxnId="{5B856FA2-EB8C-4E17-9E8E-668A154FC656}">
      <dgm:prSet/>
      <dgm:spPr/>
      <dgm:t>
        <a:bodyPr/>
        <a:lstStyle/>
        <a:p>
          <a:endParaRPr lang="en-US"/>
        </a:p>
      </dgm:t>
    </dgm:pt>
    <dgm:pt modelId="{53732980-04F9-4481-A4EA-07C94C81D50D}" type="sibTrans" cxnId="{5B856FA2-EB8C-4E17-9E8E-668A154FC656}">
      <dgm:prSet/>
      <dgm:spPr/>
      <dgm:t>
        <a:bodyPr/>
        <a:lstStyle/>
        <a:p>
          <a:endParaRPr lang="en-US"/>
        </a:p>
      </dgm:t>
    </dgm:pt>
    <dgm:pt modelId="{42C762F2-353F-4F0B-B5B8-0586B97357AF}">
      <dgm:prSet phldrT="[Text]"/>
      <dgm:spPr/>
      <dgm:t>
        <a:bodyPr/>
        <a:lstStyle/>
        <a:p>
          <a:r>
            <a:rPr lang="en-US" dirty="0"/>
            <a:t>Data understanding</a:t>
          </a:r>
        </a:p>
      </dgm:t>
    </dgm:pt>
    <dgm:pt modelId="{446B8892-17FB-4840-B395-0DBB5D4934AD}" type="parTrans" cxnId="{ACDCABB7-7BFD-473A-8E72-8D0F6EDCDC65}">
      <dgm:prSet/>
      <dgm:spPr/>
      <dgm:t>
        <a:bodyPr/>
        <a:lstStyle/>
        <a:p>
          <a:endParaRPr lang="en-US"/>
        </a:p>
      </dgm:t>
    </dgm:pt>
    <dgm:pt modelId="{78E269C3-9854-411B-8196-4BD15F639027}" type="sibTrans" cxnId="{ACDCABB7-7BFD-473A-8E72-8D0F6EDCDC65}">
      <dgm:prSet/>
      <dgm:spPr/>
      <dgm:t>
        <a:bodyPr/>
        <a:lstStyle/>
        <a:p>
          <a:endParaRPr lang="en-US"/>
        </a:p>
      </dgm:t>
    </dgm:pt>
    <dgm:pt modelId="{309EBDBE-BD43-4C8E-85DB-1A8FD1C26404}" type="pres">
      <dgm:prSet presAssocID="{D12A3D58-7A4C-4279-B451-72EFE233D881}" presName="Name0" presStyleCnt="0">
        <dgm:presLayoutVars>
          <dgm:dir/>
          <dgm:resizeHandles val="exact"/>
        </dgm:presLayoutVars>
      </dgm:prSet>
      <dgm:spPr/>
    </dgm:pt>
    <dgm:pt modelId="{BF038A85-F4A9-49C6-BDC0-A6A5EFBD22B7}" type="pres">
      <dgm:prSet presAssocID="{B5E54926-6143-475C-927C-91849709558F}" presName="composite" presStyleCnt="0"/>
      <dgm:spPr/>
    </dgm:pt>
    <dgm:pt modelId="{2ACB2CD3-E76E-4FF2-A1D7-809FF89FB832}" type="pres">
      <dgm:prSet presAssocID="{B5E54926-6143-475C-927C-91849709558F}" presName="bgChev" presStyleLbl="node1" presStyleIdx="0" presStyleCnt="3"/>
      <dgm:spPr/>
    </dgm:pt>
    <dgm:pt modelId="{B88D0C2B-D12C-4BFA-BFA6-FF1C3DC9457A}" type="pres">
      <dgm:prSet presAssocID="{B5E54926-6143-475C-927C-91849709558F}" presName="txNode" presStyleLbl="fgAcc1" presStyleIdx="0" presStyleCnt="3" custLinFactNeighborX="-923">
        <dgm:presLayoutVars>
          <dgm:bulletEnabled val="1"/>
        </dgm:presLayoutVars>
      </dgm:prSet>
      <dgm:spPr/>
    </dgm:pt>
    <dgm:pt modelId="{5C0DBFA2-A64F-4738-8BE2-71E218FA559D}" type="pres">
      <dgm:prSet presAssocID="{1E1167B1-DF28-41CD-8051-054540BDAF82}" presName="compositeSpace" presStyleCnt="0"/>
      <dgm:spPr/>
    </dgm:pt>
    <dgm:pt modelId="{A70A147B-5F70-470F-B64B-DD88E5B3C410}" type="pres">
      <dgm:prSet presAssocID="{7A77C026-2023-450A-A2A5-3DDA9A4BB76F}" presName="composite" presStyleCnt="0"/>
      <dgm:spPr/>
    </dgm:pt>
    <dgm:pt modelId="{304B7767-76BA-4DDC-92A4-42AA657FE5C8}" type="pres">
      <dgm:prSet presAssocID="{7A77C026-2023-450A-A2A5-3DDA9A4BB76F}" presName="bgChev" presStyleLbl="node1" presStyleIdx="1" presStyleCnt="3"/>
      <dgm:spPr/>
    </dgm:pt>
    <dgm:pt modelId="{6AA5538F-64D5-443F-83BA-C15949017A61}" type="pres">
      <dgm:prSet presAssocID="{7A77C026-2023-450A-A2A5-3DDA9A4BB76F}" presName="txNode" presStyleLbl="fgAcc1" presStyleIdx="1" presStyleCnt="3">
        <dgm:presLayoutVars>
          <dgm:bulletEnabled val="1"/>
        </dgm:presLayoutVars>
      </dgm:prSet>
      <dgm:spPr/>
    </dgm:pt>
    <dgm:pt modelId="{94618D68-9F21-4FCE-AF12-A10D87907249}" type="pres">
      <dgm:prSet presAssocID="{53732980-04F9-4481-A4EA-07C94C81D50D}" presName="compositeSpace" presStyleCnt="0"/>
      <dgm:spPr/>
    </dgm:pt>
    <dgm:pt modelId="{D8233222-74E3-4A17-8614-12FD5FC9F750}" type="pres">
      <dgm:prSet presAssocID="{42C762F2-353F-4F0B-B5B8-0586B97357AF}" presName="composite" presStyleCnt="0"/>
      <dgm:spPr/>
    </dgm:pt>
    <dgm:pt modelId="{68F0DF51-DF82-456E-A7E7-C28B35AAF3CE}" type="pres">
      <dgm:prSet presAssocID="{42C762F2-353F-4F0B-B5B8-0586B97357AF}" presName="bgChev" presStyleLbl="node1" presStyleIdx="2" presStyleCnt="3"/>
      <dgm:spPr/>
    </dgm:pt>
    <dgm:pt modelId="{A6CE4154-14B4-4DF1-B1B1-D1DB713D3D80}" type="pres">
      <dgm:prSet presAssocID="{42C762F2-353F-4F0B-B5B8-0586B97357AF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E2B8171A-A75D-4472-82B2-5D12ECE26910}" type="presOf" srcId="{7A77C026-2023-450A-A2A5-3DDA9A4BB76F}" destId="{6AA5538F-64D5-443F-83BA-C15949017A61}" srcOrd="0" destOrd="0" presId="urn:microsoft.com/office/officeart/2005/8/layout/chevronAccent+Icon"/>
    <dgm:cxn modelId="{6ED89F25-34F7-479C-A4E4-13FDEAE7254F}" srcId="{D12A3D58-7A4C-4279-B451-72EFE233D881}" destId="{B5E54926-6143-475C-927C-91849709558F}" srcOrd="0" destOrd="0" parTransId="{A38468C9-66A1-41FC-923A-A80189A5C488}" sibTransId="{1E1167B1-DF28-41CD-8051-054540BDAF82}"/>
    <dgm:cxn modelId="{A5FD8435-BD51-4FD0-A292-3067536364D4}" type="presOf" srcId="{D12A3D58-7A4C-4279-B451-72EFE233D881}" destId="{309EBDBE-BD43-4C8E-85DB-1A8FD1C26404}" srcOrd="0" destOrd="0" presId="urn:microsoft.com/office/officeart/2005/8/layout/chevronAccent+Icon"/>
    <dgm:cxn modelId="{12928843-F485-43DC-9624-E82B1DB49423}" type="presOf" srcId="{B5E54926-6143-475C-927C-91849709558F}" destId="{B88D0C2B-D12C-4BFA-BFA6-FF1C3DC9457A}" srcOrd="0" destOrd="0" presId="urn:microsoft.com/office/officeart/2005/8/layout/chevronAccent+Icon"/>
    <dgm:cxn modelId="{5B856FA2-EB8C-4E17-9E8E-668A154FC656}" srcId="{D12A3D58-7A4C-4279-B451-72EFE233D881}" destId="{7A77C026-2023-450A-A2A5-3DDA9A4BB76F}" srcOrd="1" destOrd="0" parTransId="{1FBB9820-0048-4736-881E-C5723CCBD890}" sibTransId="{53732980-04F9-4481-A4EA-07C94C81D50D}"/>
    <dgm:cxn modelId="{ACDCABB7-7BFD-473A-8E72-8D0F6EDCDC65}" srcId="{D12A3D58-7A4C-4279-B451-72EFE233D881}" destId="{42C762F2-353F-4F0B-B5B8-0586B97357AF}" srcOrd="2" destOrd="0" parTransId="{446B8892-17FB-4840-B395-0DBB5D4934AD}" sibTransId="{78E269C3-9854-411B-8196-4BD15F639027}"/>
    <dgm:cxn modelId="{32E7C5DC-4021-4EE7-A501-F65EB93F203A}" type="presOf" srcId="{42C762F2-353F-4F0B-B5B8-0586B97357AF}" destId="{A6CE4154-14B4-4DF1-B1B1-D1DB713D3D80}" srcOrd="0" destOrd="0" presId="urn:microsoft.com/office/officeart/2005/8/layout/chevronAccent+Icon"/>
    <dgm:cxn modelId="{13404280-A36A-4A0E-BED3-C18CE49B207A}" type="presParOf" srcId="{309EBDBE-BD43-4C8E-85DB-1A8FD1C26404}" destId="{BF038A85-F4A9-49C6-BDC0-A6A5EFBD22B7}" srcOrd="0" destOrd="0" presId="urn:microsoft.com/office/officeart/2005/8/layout/chevronAccent+Icon"/>
    <dgm:cxn modelId="{490AB07B-4554-4B8A-B058-CBC49AC5B824}" type="presParOf" srcId="{BF038A85-F4A9-49C6-BDC0-A6A5EFBD22B7}" destId="{2ACB2CD3-E76E-4FF2-A1D7-809FF89FB832}" srcOrd="0" destOrd="0" presId="urn:microsoft.com/office/officeart/2005/8/layout/chevronAccent+Icon"/>
    <dgm:cxn modelId="{10D83B0F-20CF-44FF-BD56-D004BEAD38C6}" type="presParOf" srcId="{BF038A85-F4A9-49C6-BDC0-A6A5EFBD22B7}" destId="{B88D0C2B-D12C-4BFA-BFA6-FF1C3DC9457A}" srcOrd="1" destOrd="0" presId="urn:microsoft.com/office/officeart/2005/8/layout/chevronAccent+Icon"/>
    <dgm:cxn modelId="{D1D65AB8-EA49-4C46-BCA0-2DDADE981C93}" type="presParOf" srcId="{309EBDBE-BD43-4C8E-85DB-1A8FD1C26404}" destId="{5C0DBFA2-A64F-4738-8BE2-71E218FA559D}" srcOrd="1" destOrd="0" presId="urn:microsoft.com/office/officeart/2005/8/layout/chevronAccent+Icon"/>
    <dgm:cxn modelId="{8ABC2111-396A-43C3-B8AE-D7251FE8E426}" type="presParOf" srcId="{309EBDBE-BD43-4C8E-85DB-1A8FD1C26404}" destId="{A70A147B-5F70-470F-B64B-DD88E5B3C410}" srcOrd="2" destOrd="0" presId="urn:microsoft.com/office/officeart/2005/8/layout/chevronAccent+Icon"/>
    <dgm:cxn modelId="{19AC79C6-11F9-4F0A-870B-7084E39DCAA4}" type="presParOf" srcId="{A70A147B-5F70-470F-B64B-DD88E5B3C410}" destId="{304B7767-76BA-4DDC-92A4-42AA657FE5C8}" srcOrd="0" destOrd="0" presId="urn:microsoft.com/office/officeart/2005/8/layout/chevronAccent+Icon"/>
    <dgm:cxn modelId="{E891AC52-8B6D-452F-9171-410C2384F89E}" type="presParOf" srcId="{A70A147B-5F70-470F-B64B-DD88E5B3C410}" destId="{6AA5538F-64D5-443F-83BA-C15949017A61}" srcOrd="1" destOrd="0" presId="urn:microsoft.com/office/officeart/2005/8/layout/chevronAccent+Icon"/>
    <dgm:cxn modelId="{F6E764E6-29E9-4F73-A877-2D6E9FB5C153}" type="presParOf" srcId="{309EBDBE-BD43-4C8E-85DB-1A8FD1C26404}" destId="{94618D68-9F21-4FCE-AF12-A10D87907249}" srcOrd="3" destOrd="0" presId="urn:microsoft.com/office/officeart/2005/8/layout/chevronAccent+Icon"/>
    <dgm:cxn modelId="{0B8DB431-68A2-44F6-B196-2E1062A32E92}" type="presParOf" srcId="{309EBDBE-BD43-4C8E-85DB-1A8FD1C26404}" destId="{D8233222-74E3-4A17-8614-12FD5FC9F750}" srcOrd="4" destOrd="0" presId="urn:microsoft.com/office/officeart/2005/8/layout/chevronAccent+Icon"/>
    <dgm:cxn modelId="{F64D3A5C-F14E-4ADF-B499-D95DF817B683}" type="presParOf" srcId="{D8233222-74E3-4A17-8614-12FD5FC9F750}" destId="{68F0DF51-DF82-456E-A7E7-C28B35AAF3CE}" srcOrd="0" destOrd="0" presId="urn:microsoft.com/office/officeart/2005/8/layout/chevronAccent+Icon"/>
    <dgm:cxn modelId="{69A9ACB0-2873-4948-BCDE-E8D5011FD931}" type="presParOf" srcId="{D8233222-74E3-4A17-8614-12FD5FC9F750}" destId="{A6CE4154-14B4-4DF1-B1B1-D1DB713D3D80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3A47E-2DB8-4BF4-8BB2-98C136789998}">
      <dsp:nvSpPr>
        <dsp:cNvPr id="0" name=""/>
        <dsp:cNvSpPr/>
      </dsp:nvSpPr>
      <dsp:spPr>
        <a:xfrm>
          <a:off x="0" y="584398"/>
          <a:ext cx="1722126" cy="10332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ADLS</a:t>
          </a:r>
        </a:p>
      </dsp:txBody>
      <dsp:txXfrm>
        <a:off x="0" y="584398"/>
        <a:ext cx="1722126" cy="1033275"/>
      </dsp:txXfrm>
    </dsp:sp>
    <dsp:sp modelId="{4999E0E5-BE01-4D39-B83C-3E09CBADB8CD}">
      <dsp:nvSpPr>
        <dsp:cNvPr id="0" name=""/>
        <dsp:cNvSpPr/>
      </dsp:nvSpPr>
      <dsp:spPr>
        <a:xfrm>
          <a:off x="1894339" y="584398"/>
          <a:ext cx="1722126" cy="10332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Factory</a:t>
          </a:r>
        </a:p>
      </dsp:txBody>
      <dsp:txXfrm>
        <a:off x="1894339" y="584398"/>
        <a:ext cx="1722126" cy="1033275"/>
      </dsp:txXfrm>
    </dsp:sp>
    <dsp:sp modelId="{81BB2635-3AED-48D4-8436-B1B11FFE8257}">
      <dsp:nvSpPr>
        <dsp:cNvPr id="0" name=""/>
        <dsp:cNvSpPr/>
      </dsp:nvSpPr>
      <dsp:spPr>
        <a:xfrm>
          <a:off x="3788678" y="584398"/>
          <a:ext cx="1722126" cy="10332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Azure SQL</a:t>
          </a:r>
        </a:p>
      </dsp:txBody>
      <dsp:txXfrm>
        <a:off x="3788678" y="584398"/>
        <a:ext cx="1722126" cy="1033275"/>
      </dsp:txXfrm>
    </dsp:sp>
    <dsp:sp modelId="{208D600C-3E3E-409A-97F0-7F436DD40257}">
      <dsp:nvSpPr>
        <dsp:cNvPr id="0" name=""/>
        <dsp:cNvSpPr/>
      </dsp:nvSpPr>
      <dsp:spPr>
        <a:xfrm>
          <a:off x="947169" y="1789887"/>
          <a:ext cx="1722126" cy="10332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PowerBI</a:t>
          </a:r>
          <a:endParaRPr lang="en-US" sz="2300" kern="1200" dirty="0"/>
        </a:p>
      </dsp:txBody>
      <dsp:txXfrm>
        <a:off x="947169" y="1789887"/>
        <a:ext cx="1722126" cy="1033275"/>
      </dsp:txXfrm>
    </dsp:sp>
    <dsp:sp modelId="{DB06AB2B-414B-461C-9DAB-B49D663AB235}">
      <dsp:nvSpPr>
        <dsp:cNvPr id="0" name=""/>
        <dsp:cNvSpPr/>
      </dsp:nvSpPr>
      <dsp:spPr>
        <a:xfrm>
          <a:off x="2841508" y="1789887"/>
          <a:ext cx="1722126" cy="10332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DataBricks</a:t>
          </a:r>
          <a:endParaRPr lang="en-US" sz="2300" kern="1200" dirty="0"/>
        </a:p>
      </dsp:txBody>
      <dsp:txXfrm>
        <a:off x="2841508" y="1789887"/>
        <a:ext cx="1722126" cy="10332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B2CD3-E76E-4FF2-A1D7-809FF89FB832}">
      <dsp:nvSpPr>
        <dsp:cNvPr id="0" name=""/>
        <dsp:cNvSpPr/>
      </dsp:nvSpPr>
      <dsp:spPr>
        <a:xfrm>
          <a:off x="725" y="1046335"/>
          <a:ext cx="1822034" cy="70330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D0C2B-D12C-4BFA-BFA6-FF1C3DC9457A}">
      <dsp:nvSpPr>
        <dsp:cNvPr id="0" name=""/>
        <dsp:cNvSpPr/>
      </dsp:nvSpPr>
      <dsp:spPr>
        <a:xfrm>
          <a:off x="472399" y="1222161"/>
          <a:ext cx="1538606" cy="703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Transaction Data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+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Customer Feedback</a:t>
          </a:r>
        </a:p>
      </dsp:txBody>
      <dsp:txXfrm>
        <a:off x="492998" y="1242760"/>
        <a:ext cx="1497408" cy="662107"/>
      </dsp:txXfrm>
    </dsp:sp>
    <dsp:sp modelId="{304B7767-76BA-4DDC-92A4-42AA657FE5C8}">
      <dsp:nvSpPr>
        <dsp:cNvPr id="0" name=""/>
        <dsp:cNvSpPr/>
      </dsp:nvSpPr>
      <dsp:spPr>
        <a:xfrm>
          <a:off x="2081893" y="1046335"/>
          <a:ext cx="1822034" cy="70330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5538F-64D5-443F-83BA-C15949017A61}">
      <dsp:nvSpPr>
        <dsp:cNvPr id="0" name=""/>
        <dsp:cNvSpPr/>
      </dsp:nvSpPr>
      <dsp:spPr>
        <a:xfrm>
          <a:off x="2567769" y="1222161"/>
          <a:ext cx="1538606" cy="703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Business Understanding</a:t>
          </a:r>
        </a:p>
      </dsp:txBody>
      <dsp:txXfrm>
        <a:off x="2588368" y="1242760"/>
        <a:ext cx="1497408" cy="662107"/>
      </dsp:txXfrm>
    </dsp:sp>
    <dsp:sp modelId="{68F0DF51-DF82-456E-A7E7-C28B35AAF3CE}">
      <dsp:nvSpPr>
        <dsp:cNvPr id="0" name=""/>
        <dsp:cNvSpPr/>
      </dsp:nvSpPr>
      <dsp:spPr>
        <a:xfrm>
          <a:off x="4163061" y="1046335"/>
          <a:ext cx="1822034" cy="703305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E4154-14B4-4DF1-B1B1-D1DB713D3D80}">
      <dsp:nvSpPr>
        <dsp:cNvPr id="0" name=""/>
        <dsp:cNvSpPr/>
      </dsp:nvSpPr>
      <dsp:spPr>
        <a:xfrm>
          <a:off x="4648937" y="1222161"/>
          <a:ext cx="1538606" cy="7033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 understanding</a:t>
          </a:r>
        </a:p>
      </dsp:txBody>
      <dsp:txXfrm>
        <a:off x="4669536" y="1242760"/>
        <a:ext cx="1497408" cy="662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33EF3-0F9B-4425-BB72-0BEB5267ED23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EAAA-9FE9-4C0D-9328-5899C37F9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5437" y="265677"/>
            <a:ext cx="11621126" cy="6326646"/>
            <a:chOff x="254476" y="265679"/>
            <a:chExt cx="11621126" cy="6326646"/>
          </a:xfrm>
        </p:grpSpPr>
        <p:sp>
          <p:nvSpPr>
            <p:cNvPr id="8" name="Flowchart: Manual Input 5"/>
            <p:cNvSpPr/>
            <p:nvPr userDrawn="1"/>
          </p:nvSpPr>
          <p:spPr>
            <a:xfrm rot="16200000" flipV="1">
              <a:off x="799317" y="-279162"/>
              <a:ext cx="6326646" cy="7416327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494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49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  <p:sp>
          <p:nvSpPr>
            <p:cNvPr id="12" name="Flowchart: Manual Input 5"/>
            <p:cNvSpPr/>
            <p:nvPr userDrawn="1"/>
          </p:nvSpPr>
          <p:spPr>
            <a:xfrm rot="16200000" flipH="1">
              <a:off x="5594106" y="302528"/>
              <a:ext cx="5550769" cy="701222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494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494 h 10000"/>
                <a:gd name="connsiteX0" fmla="*/ 15 w 10015"/>
                <a:gd name="connsiteY0" fmla="*/ 3494 h 10469"/>
                <a:gd name="connsiteX1" fmla="*/ 10015 w 10015"/>
                <a:gd name="connsiteY1" fmla="*/ 0 h 10469"/>
                <a:gd name="connsiteX2" fmla="*/ 10015 w 10015"/>
                <a:gd name="connsiteY2" fmla="*/ 10000 h 10469"/>
                <a:gd name="connsiteX3" fmla="*/ 0 w 10015"/>
                <a:gd name="connsiteY3" fmla="*/ 10469 h 10469"/>
                <a:gd name="connsiteX4" fmla="*/ 15 w 10015"/>
                <a:gd name="connsiteY4" fmla="*/ 3494 h 10469"/>
                <a:gd name="connsiteX0" fmla="*/ 15 w 10015"/>
                <a:gd name="connsiteY0" fmla="*/ 3494 h 10494"/>
                <a:gd name="connsiteX1" fmla="*/ 10015 w 10015"/>
                <a:gd name="connsiteY1" fmla="*/ 0 h 10494"/>
                <a:gd name="connsiteX2" fmla="*/ 9984 w 10015"/>
                <a:gd name="connsiteY2" fmla="*/ 10494 h 10494"/>
                <a:gd name="connsiteX3" fmla="*/ 0 w 10015"/>
                <a:gd name="connsiteY3" fmla="*/ 10469 h 10494"/>
                <a:gd name="connsiteX4" fmla="*/ 15 w 10015"/>
                <a:gd name="connsiteY4" fmla="*/ 3494 h 1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5" h="10494">
                  <a:moveTo>
                    <a:pt x="15" y="3494"/>
                  </a:moveTo>
                  <a:lnTo>
                    <a:pt x="10015" y="0"/>
                  </a:lnTo>
                  <a:cubicBezTo>
                    <a:pt x="10005" y="3498"/>
                    <a:pt x="9994" y="6996"/>
                    <a:pt x="9984" y="10494"/>
                  </a:cubicBezTo>
                  <a:lnTo>
                    <a:pt x="0" y="10469"/>
                  </a:lnTo>
                  <a:lnTo>
                    <a:pt x="15" y="349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84375"/>
            <a:ext cx="5905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64063"/>
            <a:ext cx="5905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3" b="37125"/>
          <a:stretch/>
        </p:blipFill>
        <p:spPr>
          <a:xfrm>
            <a:off x="254475" y="3208830"/>
            <a:ext cx="6915786" cy="33751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88"/>
          <a:stretch/>
        </p:blipFill>
        <p:spPr>
          <a:xfrm>
            <a:off x="420808" y="423775"/>
            <a:ext cx="2760542" cy="78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4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81D73-72B9-4F40-AAB3-13A26D710039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9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EB386-C260-4244-9F22-71C5BEEAC684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018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F87C7D-74E9-46ED-A87F-311C55ECC35B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0546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AC6E1-8710-4FFE-A2E3-E9AEBE0B5C21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05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941E83-6A45-4B5F-90DA-DAF1AA28FCE9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91579" y="92974"/>
            <a:ext cx="2926334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9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1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23825" y="138112"/>
            <a:ext cx="11944351" cy="6581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03412" y="1049867"/>
            <a:ext cx="113652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2987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AC64-A4F1-1B8A-0AC6-4786A9B97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1F2B5-8413-5EB3-B83E-FB8357100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085EC-A9B6-5923-ED6D-895F6E8C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62C6-8A70-432E-A122-162871335AD1}" type="datetime3">
              <a:rPr lang="en-US" smtClean="0"/>
              <a:t>12 July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C7944-D37B-7872-0157-363B93FA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B8F9D-BD9A-C814-1FC1-B509D261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67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B3BE-F57D-DA7E-5851-6DA98294F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19E7-1597-B027-1498-94C3B6A0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EB0F-2E52-724D-9781-0E75933C5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C51BE-ECC1-48F5-8723-A0461878BE14}" type="datetime3">
              <a:rPr lang="en-US" smtClean="0"/>
              <a:t>12 July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74792-13F4-3FF3-4F7A-8EED062BA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60C60-0F54-2F6B-2CEE-9E0E0156D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59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984D-EBB1-09FC-80CF-76E77B02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24C25-3780-0A64-BC51-7E73C81F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54AC3-B0FD-3951-035E-D08C4C90D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8A72-2DDC-4F0C-A767-031A00DA58F0}" type="datetime3">
              <a:rPr lang="en-US" smtClean="0"/>
              <a:t>12 July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2F70A-B226-43F3-56D5-B4DDFE43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0301-4A22-9AA8-709D-332E1C90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264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B3474-1720-0F74-B17B-E84FC50C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5A8F-9597-F873-5200-2938A5DCD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D42FB-4CF6-A56B-4859-4B6AFA300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27CD2-F085-A433-6B21-C4760E9C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CC46-76C0-4E18-84BB-05A13C50C19C}" type="datetime3">
              <a:rPr lang="en-US" smtClean="0"/>
              <a:t>12 July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470E5-5BAD-34BF-D5D7-3563FEF9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492B8-D262-2FDF-B614-AB43A7AE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394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12000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72"/>
          <a:stretch/>
        </p:blipFill>
        <p:spPr>
          <a:xfrm>
            <a:off x="400639" y="379813"/>
            <a:ext cx="2444161" cy="69333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090333" y="1049867"/>
            <a:ext cx="86783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386667" y="379812"/>
            <a:ext cx="8382000" cy="67005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D1A7F-7373-3869-7B19-D11B9720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4475" y="638278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9954A08-F531-4BFB-B155-FB6526D1B190}" type="datetime3">
              <a:rPr lang="en-US" smtClean="0"/>
              <a:t>12 July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78AE685-7A90-7A5D-4D8F-1CB8728E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4B887BD-4322-C2D5-FA8B-30CE46F75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74023" y="6382785"/>
            <a:ext cx="5811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REVA Academy for Corporate Excellence – RACE | race.reva.edu.in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854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B646-8096-67E5-4529-BDB03D9A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AAA4A-47B0-B186-D66C-512D48A55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F622B-39F0-438B-DE66-A663E1714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4984E-0678-0232-E59D-C531B6EB1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725E2-31E5-81AE-22CD-2CF48F4BC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A57D5-B59F-AA5C-531D-FDF65C10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FB99-E076-4686-8771-D9C9ED280317}" type="datetime3">
              <a:rPr lang="en-US" smtClean="0"/>
              <a:t>12 July 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48A68-6C29-6841-3EA0-D2476881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F046F-B9C5-2135-5E78-55B99B64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73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2CE-8E63-DE47-926A-2806046A5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8DACC-A9CF-25B8-FADB-EF71DAB0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C4A86-EE5E-430A-B201-DD153C1D7118}" type="datetime3">
              <a:rPr lang="en-US" smtClean="0"/>
              <a:t>12 July 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3D948-3FD6-54EB-FA88-0A79DFDE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2A27F-E85E-D7BE-820F-5D7F4EA3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717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4A645-4076-0DD1-F21F-7DA2E7DB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F3B7A-C703-449C-9BCB-CEBE69179CE9}" type="datetime3">
              <a:rPr lang="en-US" smtClean="0"/>
              <a:t>12 July 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396299-65B8-236C-5185-326DF628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C14A8-2899-01EE-55FF-D21207C4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676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89C4-3A76-6231-0EB8-B7C0DF9B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766E-B614-6E76-EE88-55095546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98D78-1D4B-6D37-81ED-B8EA60969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9C743-95E7-DA77-7E6B-91D4BDC2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6A2E3-21D6-49A4-B7BE-5081A6C2E030}" type="datetime3">
              <a:rPr lang="en-US" smtClean="0"/>
              <a:t>12 July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D41F0-E639-1C42-61E6-67955F56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EF771-7E4C-27D5-A567-4DF5D5BF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8110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586A-A7F3-4A9F-305E-21667DAD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AD13B-C499-3285-F0C2-B5D8500EB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7E8D0-3A04-7DF5-1548-144A954F0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97146-77A6-BBD1-81B6-2FBA1D87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6AB8-E909-429F-ABE1-7FDF375A8A24}" type="datetime3">
              <a:rPr lang="en-US" smtClean="0"/>
              <a:t>12 July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01874-D9CC-80C3-6645-94CF4362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CB1A-E2BD-5A9B-ACEB-ACE55378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51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48CF-E4AA-AE25-988E-9AF6DED0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E07B0-B5FB-7F01-D1C7-8FD401701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F934E-37C1-DF05-2785-927F20E5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3A0AB-A797-49F1-91CA-409B68B2BAD3}" type="datetime3">
              <a:rPr lang="en-US" smtClean="0"/>
              <a:t>12 July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6E886-8046-0491-18E0-C7DA4996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E8017-6C16-A82D-097D-82855570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8373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2A64DB-7E8E-77AA-AABA-01287D38E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38464-7BCC-168D-22E1-3396237C3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F9B8F-0D16-DFC3-1252-12480851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D4285-B41F-4602-8FE6-74B6B1A68E7C}" type="datetime3">
              <a:rPr lang="en-US" smtClean="0"/>
              <a:t>12 July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1CA6E-6281-CC49-2B16-DD159250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E7C1-2CA7-5D69-31E0-2E3ED2E1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7071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01" preserve="1" userDrawn="1">
  <p:cSld name="2_0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197815" y="1166622"/>
            <a:ext cx="11796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514882" y="393267"/>
            <a:ext cx="6479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>
                <a:latin typeface="+mj-lt"/>
              </a:rPr>
              <a:t>REVA Academy</a:t>
            </a:r>
            <a:r>
              <a:rPr lang="en-IN" sz="1400" baseline="0" dirty="0">
                <a:latin typeface="+mj-lt"/>
              </a:rPr>
              <a:t> for Corporate Excellence</a:t>
            </a:r>
          </a:p>
          <a:p>
            <a:pPr algn="r"/>
            <a:r>
              <a:rPr lang="en-IN" sz="1200" baseline="0" dirty="0">
                <a:latin typeface="+mj-lt"/>
              </a:rPr>
              <a:t>www.race.reva.edu.in </a:t>
            </a:r>
            <a:endParaRPr lang="en-IN" sz="1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5" y="143294"/>
            <a:ext cx="2444405" cy="9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28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77889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993"/>
            <a:ext cx="3840480" cy="302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REVA Academy for Corporate Excellence – RACE | race.reva.edu.in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3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359785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8660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D0CCA17-D100-45DE-A2F3-E686E13D448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40239" y="16774"/>
            <a:ext cx="2577673" cy="687380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993"/>
            <a:ext cx="3840480" cy="302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REVA Academy for Corporate Excellence – RACE | race.reva.edu.in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71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31680" y="1534"/>
            <a:ext cx="2566262" cy="684266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555993"/>
            <a:ext cx="3840480" cy="302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REVA Academy for Corporate Excellence – RACE | race.reva.edu.in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503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07879" y="32014"/>
            <a:ext cx="2407921" cy="642113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993"/>
            <a:ext cx="3840480" cy="302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REVA Academy for Corporate Excellence – RACE | race.reva.edu.in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2616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40240" y="32014"/>
            <a:ext cx="2608152" cy="695508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993"/>
            <a:ext cx="3840480" cy="302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/>
              <a:t>REVA Academy for Corporate Excellence – RACE | race.reva.edu.in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267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Main 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www.websitename.com"/>
          <p:cNvSpPr txBox="1">
            <a:spLocks noGrp="1"/>
          </p:cNvSpPr>
          <p:nvPr>
            <p:ph type="body" sz="quarter" idx="13"/>
          </p:nvPr>
        </p:nvSpPr>
        <p:spPr>
          <a:xfrm rot="16200000">
            <a:off x="11153149" y="3366675"/>
            <a:ext cx="1442703" cy="124650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>
              <a:defRPr sz="900">
                <a:solidFill>
                  <a:srgbClr val="6A6E77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</a:lstStyle>
          <a:p>
            <a:r>
              <a:t>www.websitename.com</a:t>
            </a:r>
          </a:p>
        </p:txBody>
      </p:sp>
      <p:sp>
        <p:nvSpPr>
          <p:cNvPr id="32" name="uplock"/>
          <p:cNvSpPr txBox="1">
            <a:spLocks noGrp="1"/>
          </p:cNvSpPr>
          <p:nvPr>
            <p:ph type="body" sz="quarter" idx="14"/>
          </p:nvPr>
        </p:nvSpPr>
        <p:spPr>
          <a:xfrm rot="16200000">
            <a:off x="-30351" y="3342438"/>
            <a:ext cx="695703" cy="173124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>
              <a:defRPr sz="1250">
                <a:solidFill>
                  <a:srgbClr val="1C1F25"/>
                </a:solidFill>
                <a:latin typeface="Montserrat Bold"/>
                <a:ea typeface="Montserrat Bold"/>
                <a:cs typeface="Montserrat Bold"/>
                <a:sym typeface="Montserrat Bold"/>
              </a:defRPr>
            </a:lvl1pPr>
          </a:lstStyle>
          <a:p>
            <a:r>
              <a:t>uplock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07421" y="6476735"/>
            <a:ext cx="147397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1CFBFE9-716E-4CC4-9BA2-ADF2F90D6429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33909" y="1"/>
            <a:ext cx="273169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>
              <a:defRPr sz="1000"/>
            </a:lvl1pPr>
          </a:lstStyle>
          <a:p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052850256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"/>
            <a:ext cx="12192000" cy="6855461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237032" y="177459"/>
            <a:ext cx="11717936" cy="1204427"/>
            <a:chOff x="107455" y="133094"/>
            <a:chExt cx="8788452" cy="90332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55" y="133094"/>
              <a:ext cx="2245885" cy="90332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4791740" y="133094"/>
              <a:ext cx="4104167" cy="46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867" b="1" dirty="0">
                  <a:latin typeface="Calibri" panose="020F0502020204030204" pitchFamily="34" charset="0"/>
                  <a:cs typeface="Calibri" panose="020F0502020204030204" pitchFamily="34" charset="0"/>
                </a:rPr>
                <a:t>REVA Academy for Corporate Excellence (RACE)</a:t>
              </a:r>
            </a:p>
            <a:p>
              <a:pPr algn="r"/>
              <a:r>
                <a:rPr lang="en-I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www.race.reva.edu.in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12805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"/>
            <a:ext cx="12192000" cy="6855461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237032" y="177459"/>
            <a:ext cx="11717936" cy="1204427"/>
            <a:chOff x="107455" y="133094"/>
            <a:chExt cx="8788452" cy="903320"/>
          </a:xfrm>
        </p:grpSpPr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55" y="133094"/>
              <a:ext cx="2245885" cy="90332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4791740" y="133094"/>
              <a:ext cx="4104167" cy="46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867" b="1" dirty="0">
                  <a:latin typeface="Calibri" panose="020F0502020204030204" pitchFamily="34" charset="0"/>
                  <a:cs typeface="Calibri" panose="020F0502020204030204" pitchFamily="34" charset="0"/>
                </a:rPr>
                <a:t>REVA Academy for Corporate Excellence (RACE)</a:t>
              </a:r>
            </a:p>
            <a:p>
              <a:pPr algn="r"/>
              <a:r>
                <a:rPr lang="en-I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www.race.reva.edu.in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2879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01" userDrawn="1">
  <p:cSld name="3_0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197815" y="1166622"/>
            <a:ext cx="117963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514882" y="393267"/>
            <a:ext cx="64793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400" dirty="0">
                <a:latin typeface="+mj-lt"/>
              </a:rPr>
              <a:t>REVA Academy</a:t>
            </a:r>
            <a:r>
              <a:rPr lang="en-IN" sz="1400" baseline="0" dirty="0">
                <a:latin typeface="+mj-lt"/>
              </a:rPr>
              <a:t> for Corporate Excellence</a:t>
            </a:r>
          </a:p>
          <a:p>
            <a:pPr algn="r"/>
            <a:r>
              <a:rPr lang="en-IN" sz="1200" baseline="0" dirty="0">
                <a:latin typeface="+mj-lt"/>
              </a:rPr>
              <a:t>www.race.reva.edu.in </a:t>
            </a:r>
            <a:endParaRPr lang="en-IN" sz="1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5" y="143294"/>
            <a:ext cx="2444405" cy="9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7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254475" y="262783"/>
            <a:ext cx="2686688" cy="633243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3"/>
          <a:stretch/>
        </p:blipFill>
        <p:spPr>
          <a:xfrm>
            <a:off x="245097" y="1534163"/>
            <a:ext cx="2393627" cy="47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9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08DDE-145F-4074-80B9-92A82F6FAE3F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73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324537-D8D1-48D3-974C-5042DA3C845D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51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668FF8-54C7-4DF9-8A67-F38E35811078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44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775388-B0D9-4736-A094-62A2D51967A2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81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D490C-FF0D-4F46-8C01-08A44D82182A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49BB6-5787-495D-AC20-623BD9000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6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38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468A9-DCD9-466F-99E8-72F5C99304C3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REVA Academy for Corporate Excellence – RACE | race.reva.edu.in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1D3BC5-34EF-44B2-83AC-D5533E46F0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341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BC2F2-4D2A-A620-8B97-4370377B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21170-226C-1291-214E-AA69A4A82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C54E-B23E-83D9-219D-3E94E86A8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B8086-8CEF-4375-ABEF-185B80135AEB}" type="datetime3">
              <a:rPr lang="en-US" smtClean="0"/>
              <a:t>12 July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C31A5-9A34-06DF-31F6-C0E8F5A81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REVA Academy for Corporate Excellence – RACE | race.reva.edu.in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A8EB8-6738-EBF2-0CE3-80E7244AE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AB3F-FF13-4C22-A1FE-9E11B92D32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99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87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3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edu-my.sharepoint.com/:b:/g/personal/thanish_ba11_race_reva_edu_in/EeCDmAwDMN5Pio22mMbDBbIBQlygjd5AqjaJr_SHaSZp9Q?e=sb6Gex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vaedu-my.sharepoint.com/:b:/g/personal/thanish_ba11_race_reva_edu_in/EeCDmAwDMN5Pio22mMbDBbIBQlygjd5AqjaJr_SHaSZp9Q?e=sb6Gex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377221721006500#abs000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journal/european-journal-of-operational-research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383" y="1899380"/>
            <a:ext cx="6461555" cy="1998307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  <a:latin typeface="Arial"/>
                <a:cs typeface="Arial"/>
              </a:rPr>
              <a:t>Inventory Forecasting and Analytics for Tata motors company – A case study for one Dealership</a:t>
            </a:r>
            <a:br>
              <a:rPr lang="en-US" sz="2000" b="1" dirty="0">
                <a:latin typeface="Arial"/>
                <a:cs typeface="Arial" panose="020B0604020202020204" pitchFamily="34" charset="0"/>
              </a:rPr>
            </a:br>
            <a:br>
              <a:rPr lang="en-US" sz="3200" b="1" dirty="0">
                <a:cs typeface="Arial"/>
              </a:rPr>
            </a:br>
            <a:r>
              <a:rPr lang="en-US" sz="2000" b="1" dirty="0">
                <a:cs typeface="Arial"/>
              </a:rPr>
              <a:t>Proposal Presentation</a:t>
            </a:r>
            <a:endParaRPr lang="en-US" sz="2800" b="1" dirty="0">
              <a:ea typeface="Roboto Slab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7264" y="3235100"/>
            <a:ext cx="5905500" cy="223234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1600" b="1" dirty="0">
                <a:solidFill>
                  <a:schemeClr val="bg1"/>
                </a:solidFill>
                <a:latin typeface="+mj-lt"/>
                <a:cs typeface="Arial"/>
              </a:rPr>
              <a:t>Name: THANISH SHEKAR</a:t>
            </a:r>
            <a:endParaRPr lang="en-US" sz="1600" b="1" dirty="0">
              <a:solidFill>
                <a:schemeClr val="bg1"/>
              </a:solidFill>
              <a:latin typeface="+mj-lt"/>
              <a:ea typeface="Roboto Slab"/>
              <a:cs typeface="Arial" panose="020B0604020202020204" pitchFamily="34" charset="0"/>
            </a:endParaRPr>
          </a:p>
          <a:p>
            <a:pPr algn="r"/>
            <a:endParaRPr lang="en-US" sz="1600" b="1" dirty="0">
              <a:solidFill>
                <a:schemeClr val="bg1"/>
              </a:solidFill>
              <a:latin typeface="+mj-lt"/>
              <a:ea typeface="Roboto Slab"/>
              <a:cs typeface="Arial" panose="020B0604020202020204" pitchFamily="34" charset="0"/>
            </a:endParaRP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+mj-lt"/>
                <a:cs typeface="Arial"/>
              </a:rPr>
              <a:t>Program: MSc in Business Analytics</a:t>
            </a:r>
            <a:endParaRPr lang="en-US" sz="1600" b="1" dirty="0">
              <a:solidFill>
                <a:schemeClr val="bg1"/>
              </a:solidFill>
              <a:latin typeface="+mj-lt"/>
              <a:ea typeface="Roboto Slab"/>
              <a:cs typeface="Arial" panose="020B0604020202020204" pitchFamily="34" charset="0"/>
            </a:endParaRP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+mj-lt"/>
                <a:cs typeface="Arial"/>
              </a:rPr>
              <a:t>Batch: BA11</a:t>
            </a:r>
            <a:endParaRPr lang="en-US" sz="1600" b="1" dirty="0">
              <a:solidFill>
                <a:schemeClr val="bg1"/>
              </a:solidFill>
              <a:latin typeface="+mj-lt"/>
              <a:ea typeface="Roboto Slab"/>
              <a:cs typeface="Arial" panose="020B0604020202020204" pitchFamily="34" charset="0"/>
            </a:endParaRP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+mj-lt"/>
                <a:cs typeface="Arial"/>
              </a:rPr>
              <a:t>SRN: </a:t>
            </a:r>
            <a:r>
              <a:rPr lang="en-IN" sz="1600" b="1" dirty="0">
                <a:solidFill>
                  <a:schemeClr val="bg1"/>
                </a:solidFill>
                <a:latin typeface="Roboto Slab"/>
                <a:ea typeface="Roboto Slab"/>
                <a:cs typeface="Arial"/>
              </a:rPr>
              <a:t>R22MSB07</a:t>
            </a:r>
            <a:endParaRPr lang="en-US" sz="1600" b="1" dirty="0">
              <a:solidFill>
                <a:schemeClr val="bg1"/>
              </a:solidFill>
              <a:latin typeface="Roboto Slab"/>
              <a:ea typeface="Roboto Slab"/>
              <a:cs typeface="Arial" panose="020B0604020202020204" pitchFamily="34" charset="0"/>
            </a:endParaRP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+mj-lt"/>
                <a:cs typeface="Arial"/>
              </a:rPr>
              <a:t>Date: 23/11/24</a:t>
            </a:r>
            <a:endParaRPr lang="en-US" sz="1600" b="1" dirty="0">
              <a:solidFill>
                <a:schemeClr val="bg1"/>
              </a:solidFill>
              <a:latin typeface="+mj-lt"/>
              <a:ea typeface="Roboto Slab"/>
              <a:cs typeface="Arial" panose="020B0604020202020204" pitchFamily="34" charset="0"/>
            </a:endParaRPr>
          </a:p>
          <a:p>
            <a:pPr algn="r"/>
            <a:r>
              <a:rPr lang="en-US" sz="1600" b="1" dirty="0">
                <a:solidFill>
                  <a:schemeClr val="bg1"/>
                </a:solidFill>
                <a:latin typeface="+mj-lt"/>
                <a:cs typeface="Arial"/>
              </a:rPr>
              <a:t>Capstone 1/2: 1</a:t>
            </a:r>
            <a:r>
              <a:rPr lang="en-US" sz="1600" dirty="0">
                <a:solidFill>
                  <a:schemeClr val="bg1"/>
                </a:solidFill>
                <a:latin typeface="+mj-lt"/>
                <a:cs typeface="Arial"/>
              </a:rPr>
              <a:t> </a:t>
            </a:r>
            <a:endParaRPr lang="en-US" sz="1600" dirty="0">
              <a:solidFill>
                <a:schemeClr val="bg1"/>
              </a:solidFill>
              <a:latin typeface="+mj-lt"/>
              <a:ea typeface="Roboto Slab"/>
              <a:cs typeface="Arial" panose="020B060402020202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485425" y="6119446"/>
            <a:ext cx="6175069" cy="3526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prstClr val="white"/>
                </a:solidFill>
                <a:latin typeface="Roboto Slab"/>
                <a:ea typeface="Calibri" panose="020F0502020204030204" pitchFamily="34" charset="0"/>
                <a:cs typeface="Arial" panose="020B0604020202020204" pitchFamily="34" charset="0"/>
              </a:rPr>
              <a:t>race</a:t>
            </a: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Slab"/>
                <a:ea typeface="Calibri" panose="020F0502020204030204" pitchFamily="34" charset="0"/>
                <a:cs typeface="Arial" panose="020B0604020202020204" pitchFamily="34" charset="0"/>
              </a:rPr>
              <a:t>.reva.edu.in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6646333" y="316049"/>
            <a:ext cx="5267501" cy="5798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Roboto Slab"/>
                <a:ea typeface="+mj-ea"/>
                <a:cs typeface="+mj-cs"/>
              </a:rPr>
              <a:t>REVA Academy for Corporate Excellence (RACE)</a:t>
            </a:r>
          </a:p>
        </p:txBody>
      </p:sp>
    </p:spTree>
    <p:extLst>
      <p:ext uri="{BB962C8B-B14F-4D97-AF65-F5344CB8AC3E}">
        <p14:creationId xmlns:p14="http://schemas.microsoft.com/office/powerpoint/2010/main" val="381903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7E4FA-2025-8808-737A-9DBE6B632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D245-4343-4677-28EF-B407E227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56702-4DE6-9655-55C4-AF68C33B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98867-FC48-43F7-B725-2634657F46DE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1F1A-5D9A-16E8-28BB-BC7E2BA2E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C9B7E-C5B5-CD9E-BC4F-71F400A1B50B}"/>
              </a:ext>
            </a:extLst>
          </p:cNvPr>
          <p:cNvSpPr/>
          <p:nvPr/>
        </p:nvSpPr>
        <p:spPr>
          <a:xfrm>
            <a:off x="8985738" y="1164028"/>
            <a:ext cx="197713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Conceptual Framework | Research Design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3016E77-6997-2FFD-5CE7-419F9443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844FC5-FAB5-0CC5-AB3E-850B06C6AB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734999"/>
              </p:ext>
            </p:extLst>
          </p:nvPr>
        </p:nvGraphicFramePr>
        <p:xfrm>
          <a:off x="808834" y="3340348"/>
          <a:ext cx="5510805" cy="34075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900C0E3-198D-A2AB-A7A5-1A342C8AFB4B}"/>
              </a:ext>
            </a:extLst>
          </p:cNvPr>
          <p:cNvGrpSpPr/>
          <p:nvPr/>
        </p:nvGrpSpPr>
        <p:grpSpPr>
          <a:xfrm>
            <a:off x="808834" y="3093972"/>
            <a:ext cx="5443418" cy="670055"/>
            <a:chOff x="0" y="584398"/>
            <a:chExt cx="1722126" cy="10332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BE532C-0526-A993-0FA3-D1E5D8DC3146}"/>
                </a:ext>
              </a:extLst>
            </p:cNvPr>
            <p:cNvSpPr/>
            <p:nvPr/>
          </p:nvSpPr>
          <p:spPr>
            <a:xfrm>
              <a:off x="0" y="584398"/>
              <a:ext cx="1722126" cy="103327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7627DD-F854-54EB-533A-F7C9D99B0209}"/>
                </a:ext>
              </a:extLst>
            </p:cNvPr>
            <p:cNvSpPr txBox="1"/>
            <p:nvPr/>
          </p:nvSpPr>
          <p:spPr>
            <a:xfrm>
              <a:off x="0" y="584398"/>
              <a:ext cx="1722126" cy="10332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300" kern="1200" dirty="0"/>
                <a:t>Azure Cloud Platform</a:t>
              </a:r>
            </a:p>
          </p:txBody>
        </p:sp>
      </p:grp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4E9F6D7-8808-B2E1-66A8-3A1996244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7962687"/>
              </p:ext>
            </p:extLst>
          </p:nvPr>
        </p:nvGraphicFramePr>
        <p:xfrm>
          <a:off x="604416" y="615703"/>
          <a:ext cx="6188269" cy="29718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9561C1A8-9BD5-4A59-BB4A-99E348469575}"/>
              </a:ext>
            </a:extLst>
          </p:cNvPr>
          <p:cNvSpPr/>
          <p:nvPr/>
        </p:nvSpPr>
        <p:spPr>
          <a:xfrm>
            <a:off x="6792685" y="1615380"/>
            <a:ext cx="1822034" cy="703305"/>
          </a:xfrm>
          <a:prstGeom prst="chevron">
            <a:avLst>
              <a:gd name="adj" fmla="val 4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B2F158-29D8-0971-43B9-93E07813F343}"/>
              </a:ext>
            </a:extLst>
          </p:cNvPr>
          <p:cNvGrpSpPr/>
          <p:nvPr/>
        </p:nvGrpSpPr>
        <p:grpSpPr>
          <a:xfrm>
            <a:off x="7323448" y="1843455"/>
            <a:ext cx="1538606" cy="703305"/>
            <a:chOff x="4648937" y="1222161"/>
            <a:chExt cx="1538606" cy="70330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C8130E2-793C-3FE4-6C8D-B09B34015414}"/>
                </a:ext>
              </a:extLst>
            </p:cNvPr>
            <p:cNvSpPr/>
            <p:nvPr/>
          </p:nvSpPr>
          <p:spPr>
            <a:xfrm>
              <a:off x="4648937" y="1222161"/>
              <a:ext cx="1538606" cy="70330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7D4C218D-9E95-DCE7-F8DC-56485E473842}"/>
                </a:ext>
              </a:extLst>
            </p:cNvPr>
            <p:cNvSpPr txBox="1"/>
            <p:nvPr/>
          </p:nvSpPr>
          <p:spPr>
            <a:xfrm>
              <a:off x="4669536" y="1242760"/>
              <a:ext cx="1497408" cy="6621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008" tIns="64008" rIns="64008" bIns="64008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900" kern="1200" dirty="0"/>
                <a:t>Modelling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B7FB1F-399C-BCF9-1E4F-3ABD267F477A}"/>
              </a:ext>
            </a:extLst>
          </p:cNvPr>
          <p:cNvSpPr txBox="1"/>
          <p:nvPr/>
        </p:nvSpPr>
        <p:spPr>
          <a:xfrm>
            <a:off x="7670122" y="4366925"/>
            <a:ext cx="2631232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GitHub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BFADA092-F8B0-F4E4-FBCB-2544D9E70E27}"/>
              </a:ext>
            </a:extLst>
          </p:cNvPr>
          <p:cNvSpPr/>
          <p:nvPr/>
        </p:nvSpPr>
        <p:spPr>
          <a:xfrm>
            <a:off x="6400800" y="2948473"/>
            <a:ext cx="943247" cy="32062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5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EC98-9F5D-57A1-359A-44EAEF3B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Methodology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1F721-B5F5-098C-8F83-02B74829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98867-FC48-43F7-B725-2634657F46DE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AF53-6640-9841-D930-5DC78170D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9A60C-6104-46A1-0B31-9D4318454655}"/>
              </a:ext>
            </a:extLst>
          </p:cNvPr>
          <p:cNvSpPr/>
          <p:nvPr/>
        </p:nvSpPr>
        <p:spPr>
          <a:xfrm>
            <a:off x="8985738" y="1164028"/>
            <a:ext cx="197713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Conceptual Framework | Research Design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4B88E2-1C07-A91D-9717-6A06119A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408C6-2F10-387B-5B43-A58616814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3" y="1125697"/>
            <a:ext cx="7171706" cy="5080072"/>
          </a:xfrm>
          <a:prstGeom prst="rect">
            <a:avLst/>
          </a:prstGeom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879CB438-E23E-64A3-3E81-2E1B34541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165" y="1853605"/>
            <a:ext cx="2129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Flowchart.pdf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5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EC98-9F5D-57A1-359A-44EAEF3B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Production Deployment Method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1F721-B5F5-098C-8F83-02B74829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98867-FC48-43F7-B725-2634657F46DE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AF53-6640-9841-D930-5DC78170D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9A60C-6104-46A1-0B31-9D4318454655}"/>
              </a:ext>
            </a:extLst>
          </p:cNvPr>
          <p:cNvSpPr/>
          <p:nvPr/>
        </p:nvSpPr>
        <p:spPr>
          <a:xfrm>
            <a:off x="8985738" y="1164028"/>
            <a:ext cx="197713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Conceptual Framework | Research Design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4B88E2-1C07-A91D-9717-6A06119A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879CB438-E23E-64A3-3E81-2E1B34541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165" y="1853605"/>
            <a:ext cx="2129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Flowchart.pdf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EA589A9-AD47-2213-E563-0171D1431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64" y="1164028"/>
            <a:ext cx="6629777" cy="515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Proposed Solution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A3D7D-7812-0881-D790-3DDAE3C8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0194F1-D0E0-404B-9636-4AD13125BA45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18A742-B1D7-F86D-DFA9-2A323A435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41D4B1C-6AE4-A8F2-E9FA-BC79218E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8014D-F2F7-20C5-EF0A-C73470343CD7}"/>
              </a:ext>
            </a:extLst>
          </p:cNvPr>
          <p:cNvSpPr txBox="1"/>
          <p:nvPr/>
        </p:nvSpPr>
        <p:spPr>
          <a:xfrm>
            <a:off x="867747" y="2267338"/>
            <a:ext cx="4422710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Benefit to Business: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Improved Inventory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Cost Savings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Enhanced Customer Satisfaction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Increased Operational Efficiency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D0A404-6EF4-630F-2280-EC73D2EE1115}"/>
              </a:ext>
            </a:extLst>
          </p:cNvPr>
          <p:cNvSpPr txBox="1"/>
          <p:nvPr/>
        </p:nvSpPr>
        <p:spPr>
          <a:xfrm>
            <a:off x="6413772" y="1869666"/>
            <a:ext cx="51439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Inventory Management Platform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Components of the Solution: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collection and Integration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Automating the Data streamline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Historical Dashboard &amp; Predictive Dashboard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Implementation and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Monitoring and Continuous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2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48D1-F57F-4856-A08A-5D67181F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References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F20FC-BC77-F5DE-DCB7-5A6A844B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E65501-01B6-4480-B71B-6C4C2316D7B9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78A14-3843-A020-E304-56CB33747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E68804-5D27-C41C-C224-1E75974A4925}"/>
              </a:ext>
            </a:extLst>
          </p:cNvPr>
          <p:cNvSpPr txBox="1"/>
          <p:nvPr/>
        </p:nvSpPr>
        <p:spPr>
          <a:xfrm>
            <a:off x="9037079" y="1094111"/>
            <a:ext cx="28648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Journal Articles | White Papers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949C78A-61BA-3328-5807-3CC71FFE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9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9D43C-301C-C3B7-C336-AFF4030B077E}"/>
              </a:ext>
            </a:extLst>
          </p:cNvPr>
          <p:cNvSpPr txBox="1"/>
          <p:nvPr/>
        </p:nvSpPr>
        <p:spPr>
          <a:xfrm>
            <a:off x="1091683" y="1529199"/>
            <a:ext cx="10552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Inventory – forecasting: Mind the gap Thanos E. </a:t>
            </a:r>
            <a:r>
              <a:rPr lang="en-US" dirty="0" err="1"/>
              <a:t>Goltsos</a:t>
            </a:r>
            <a:r>
              <a:rPr lang="en-US" dirty="0"/>
              <a:t> a , Aris A. </a:t>
            </a:r>
            <a:r>
              <a:rPr lang="en-US" dirty="0" err="1"/>
              <a:t>Syntetos</a:t>
            </a:r>
            <a:r>
              <a:rPr lang="en-US" dirty="0"/>
              <a:t> a,∗ , Christoph H. Glock b , George </a:t>
            </a:r>
            <a:r>
              <a:rPr lang="en-US" dirty="0" err="1"/>
              <a:t>Ioannouc</a:t>
            </a:r>
            <a:r>
              <a:rPr lang="en-US" dirty="0"/>
              <a:t> , </a:t>
            </a:r>
            <a:r>
              <a:rPr lang="en-US" dirty="0">
                <a:hlinkClick r:id="rId2"/>
              </a:rPr>
              <a:t>Inventory – forecasting: Mind the gap – ScienceDirect</a:t>
            </a:r>
            <a:endParaRPr lang="en-US" dirty="0"/>
          </a:p>
          <a:p>
            <a:pPr marL="342900" indent="-342900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Fildes</a:t>
            </a:r>
            <a:r>
              <a:rPr lang="en-US" dirty="0"/>
              <a:t>, R., Ma, S., &amp; </a:t>
            </a:r>
            <a:r>
              <a:rPr lang="en-US" dirty="0" err="1"/>
              <a:t>Kolassa</a:t>
            </a:r>
            <a:r>
              <a:rPr lang="en-US" dirty="0"/>
              <a:t>, S. (2020). Retail forecasting: Research and practice. International Journal of Forecasting. h</a:t>
            </a:r>
            <a:endParaRPr lang="en-US" sz="1800" b="0" i="0" u="none" strike="noStrike" dirty="0"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4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ile:Noun Project question mark icon 1101884 cc.svg - Outreach Wik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145C07-8365-45F1-BB24-52654C8AB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97" y="2700997"/>
            <a:ext cx="2767120" cy="27092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759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738295" y="1665297"/>
            <a:ext cx="3684148" cy="716410"/>
            <a:chOff x="1848112" y="1575921"/>
            <a:chExt cx="5288092" cy="781718"/>
          </a:xfrm>
        </p:grpSpPr>
        <p:sp>
          <p:nvSpPr>
            <p:cNvPr id="10" name="TextBox 9"/>
            <p:cNvSpPr txBox="1"/>
            <p:nvPr/>
          </p:nvSpPr>
          <p:spPr>
            <a:xfrm>
              <a:off x="2628512" y="2088972"/>
              <a:ext cx="4507692" cy="268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Background | Current status | Why this study 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02027" y="1662793"/>
              <a:ext cx="4507692" cy="40300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Introduction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48112" y="1575921"/>
              <a:ext cx="958095" cy="57091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566654" y="2735611"/>
            <a:ext cx="5244336" cy="680781"/>
            <a:chOff x="1848112" y="1575921"/>
            <a:chExt cx="5244336" cy="6807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584756" y="2010481"/>
              <a:ext cx="450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FZShuTi" pitchFamily="2" charset="-122"/>
                  <a:cs typeface="Arial" pitchFamily="34" charset="0"/>
                </a:rPr>
                <a:t>Seminal works | Summary | Research Gap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584756" y="1641794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Literature Review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692558" y="4990383"/>
            <a:ext cx="4493778" cy="805558"/>
            <a:chOff x="1830629" y="1575337"/>
            <a:chExt cx="5282581" cy="805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605518" y="1980785"/>
              <a:ext cx="4507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Primary &amp; Secondary Objectives | Expected Outcome</a:t>
              </a:r>
            </a:p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535876" y="1642552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Project Objectives  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30629" y="1575337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315038" y="1740858"/>
            <a:ext cx="3715984" cy="620982"/>
            <a:chOff x="366296" y="5072998"/>
            <a:chExt cx="5339298" cy="6209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DEE4032-D811-4C99-AE03-98362C887B64}"/>
                </a:ext>
              </a:extLst>
            </p:cNvPr>
            <p:cNvGrpSpPr/>
            <p:nvPr/>
          </p:nvGrpSpPr>
          <p:grpSpPr>
            <a:xfrm>
              <a:off x="366296" y="5072998"/>
              <a:ext cx="5339298" cy="523220"/>
              <a:chOff x="1683508" y="1590033"/>
              <a:chExt cx="5339298" cy="52322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DFCC804-6C1D-4C67-B274-1978635DA6F9}"/>
                  </a:ext>
                </a:extLst>
              </p:cNvPr>
              <p:cNvSpPr txBox="1"/>
              <p:nvPr/>
            </p:nvSpPr>
            <p:spPr>
              <a:xfrm>
                <a:off x="2515114" y="1626240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Project Methodology  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7AC64B-48B2-4F4F-A626-7901145018C6}"/>
                  </a:ext>
                </a:extLst>
              </p:cNvPr>
              <p:cNvSpPr txBox="1"/>
              <p:nvPr/>
            </p:nvSpPr>
            <p:spPr>
              <a:xfrm>
                <a:off x="1683508" y="1590033"/>
                <a:ext cx="958096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05</a:t>
                </a:r>
                <a:endPara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1228051" y="5440064"/>
              <a:ext cx="2840842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Conceptual Framework | Research Design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6345492" y="2735563"/>
            <a:ext cx="3848699" cy="676334"/>
            <a:chOff x="1848112" y="1575921"/>
            <a:chExt cx="5360890" cy="676334"/>
          </a:xfrm>
        </p:grpSpPr>
        <p:sp>
          <p:nvSpPr>
            <p:cNvPr id="26" name="TextBox 25"/>
            <p:cNvSpPr txBox="1"/>
            <p:nvPr/>
          </p:nvSpPr>
          <p:spPr>
            <a:xfrm>
              <a:off x="2701310" y="2006034"/>
              <a:ext cx="45076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5983" y="1652044"/>
              <a:ext cx="4507692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Proposed Solution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06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08162" y="3850475"/>
            <a:ext cx="5244336" cy="691368"/>
            <a:chOff x="530900" y="5058886"/>
            <a:chExt cx="5244336" cy="69136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DEE4032-D811-4C99-AE03-98362C887B64}"/>
                </a:ext>
              </a:extLst>
            </p:cNvPr>
            <p:cNvGrpSpPr/>
            <p:nvPr/>
          </p:nvGrpSpPr>
          <p:grpSpPr>
            <a:xfrm>
              <a:off x="530900" y="5058886"/>
              <a:ext cx="5244336" cy="523220"/>
              <a:chOff x="1848112" y="1575921"/>
              <a:chExt cx="5244336" cy="52322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DFCC804-6C1D-4C67-B274-1978635DA6F9}"/>
                  </a:ext>
                </a:extLst>
              </p:cNvPr>
              <p:cNvSpPr txBox="1"/>
              <p:nvPr/>
            </p:nvSpPr>
            <p:spPr>
              <a:xfrm>
                <a:off x="2584756" y="1641696"/>
                <a:ext cx="4507692" cy="369332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Problem Statement</a:t>
                </a:r>
                <a:endPara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B7AC64B-48B2-4F4F-A626-7901145018C6}"/>
                  </a:ext>
                </a:extLst>
              </p:cNvPr>
              <p:cNvSpPr txBox="1"/>
              <p:nvPr/>
            </p:nvSpPr>
            <p:spPr>
              <a:xfrm>
                <a:off x="1848112" y="1575921"/>
                <a:ext cx="958096" cy="523220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cs typeface="Arial" pitchFamily="34" charset="0"/>
                  </a:rPr>
                  <a:t>03</a:t>
                </a:r>
                <a:endParaRPr lang="ko-KR" alt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endParaRPr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267544" y="5496338"/>
              <a:ext cx="2206053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0" dirty="0"/>
                <a:t>Technical/Functional  Problem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6270794" y="3854159"/>
            <a:ext cx="4780000" cy="523220"/>
            <a:chOff x="1848112" y="1575921"/>
            <a:chExt cx="5237952" cy="523220"/>
          </a:xfrm>
        </p:grpSpPr>
        <p:sp>
          <p:nvSpPr>
            <p:cNvPr id="51" name="TextBox 50"/>
            <p:cNvSpPr txBox="1"/>
            <p:nvPr/>
          </p:nvSpPr>
          <p:spPr>
            <a:xfrm>
              <a:off x="2578371" y="1600386"/>
              <a:ext cx="4507693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Detailed Scope of Work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07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6383953" y="4844106"/>
            <a:ext cx="3647069" cy="807756"/>
            <a:chOff x="1848112" y="1575921"/>
            <a:chExt cx="5307517" cy="807756"/>
          </a:xfrm>
        </p:grpSpPr>
        <p:sp>
          <p:nvSpPr>
            <p:cNvPr id="54" name="TextBox 53"/>
            <p:cNvSpPr txBox="1"/>
            <p:nvPr/>
          </p:nvSpPr>
          <p:spPr>
            <a:xfrm>
              <a:off x="2647937" y="1983567"/>
              <a:ext cx="45076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Journal Articles | White Papers </a:t>
              </a:r>
            </a:p>
            <a:p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36" y="1626099"/>
              <a:ext cx="4507693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References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08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98BC4-8BDF-A31B-7F68-4F2971CA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1AF60D-223D-461F-A92F-539B6F408AF0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31472-8299-9197-981E-6E011EBDF9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REVA Academy for Corporate Excellence – RACE | race.reva.edu.in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85CCD4-5663-6CFF-9C18-AE2E2E78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324836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Background Information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B7FB-5242-1E57-6872-0F00D4C0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3B8BAC-E469-4454-8372-98C2A6AAEDD1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1651-CE83-77A3-64E5-55FC8FDD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5C16E0-DF56-054B-C62F-D3A86F9F2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en-US">
                <a:solidFill>
                  <a:schemeClr val="tx1"/>
                </a:solidFill>
              </a:rPr>
              <a:t>REVA Academy for Corporate Excellence – RACE | race.reva.edu.in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730B-1642-8D95-E63E-89DB6AE1E6F6}"/>
              </a:ext>
            </a:extLst>
          </p:cNvPr>
          <p:cNvSpPr txBox="1"/>
          <p:nvPr/>
        </p:nvSpPr>
        <p:spPr>
          <a:xfrm>
            <a:off x="8797071" y="1162092"/>
            <a:ext cx="314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Background | Current status | Why this study  </a:t>
            </a:r>
          </a:p>
        </p:txBody>
      </p:sp>
      <p:pic>
        <p:nvPicPr>
          <p:cNvPr id="3" name="Picture 2" descr="List Of Top 10 Largest &amp; Leading MNC Companies In India (2023)">
            <a:extLst>
              <a:ext uri="{FF2B5EF4-FFF2-40B4-BE49-F238E27FC236}">
                <a16:creationId xmlns:a16="http://schemas.microsoft.com/office/drawing/2014/main" id="{DA876AF0-35E0-80D6-C726-A329B030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779" y="1581926"/>
            <a:ext cx="2743198" cy="769716"/>
          </a:xfrm>
          <a:prstGeom prst="rect">
            <a:avLst/>
          </a:prstGeom>
        </p:spPr>
      </p:pic>
      <p:pic>
        <p:nvPicPr>
          <p:cNvPr id="7" name="Picture 6" descr="Image result for spare parts logo">
            <a:extLst>
              <a:ext uri="{FF2B5EF4-FFF2-40B4-BE49-F238E27FC236}">
                <a16:creationId xmlns:a16="http://schemas.microsoft.com/office/drawing/2014/main" id="{05570550-7BE7-4BD3-B31F-A81246A4B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830" y="2811030"/>
            <a:ext cx="2085975" cy="2228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5BCC96-ED0F-5FCD-5C8E-1950AB2BCE2C}"/>
              </a:ext>
            </a:extLst>
          </p:cNvPr>
          <p:cNvSpPr txBox="1"/>
          <p:nvPr/>
        </p:nvSpPr>
        <p:spPr>
          <a:xfrm>
            <a:off x="662758" y="1477398"/>
            <a:ext cx="8049754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Leading automotive manufacturer with a global presence.</a:t>
            </a:r>
          </a:p>
          <a:p>
            <a:endParaRPr lang="en-US" dirty="0">
              <a:ea typeface="Roboto Slab"/>
              <a:cs typeface="Roboto Slab"/>
            </a:endParaRPr>
          </a:p>
          <a:p>
            <a:r>
              <a:rPr lang="en-US" dirty="0">
                <a:ea typeface="+mn-lt"/>
                <a:cs typeface="+mn-lt"/>
              </a:rPr>
              <a:t>Critical need for effective inventory management to meet customer demands.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1600" dirty="0"/>
              <a:t>Tata Motors, like other industry players, faces several key challenges in inventory management: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Stockouts</a:t>
            </a:r>
            <a:r>
              <a:rPr lang="en-US" sz="1600" dirty="0"/>
              <a:t>, which can lead to missed sales opportunities and impact customer satisfaction.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Excess inventory</a:t>
            </a:r>
            <a:r>
              <a:rPr lang="en-US" sz="1600" dirty="0"/>
              <a:t>, contributing to increased carrying costs and potential obsolescence.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Long lead times</a:t>
            </a:r>
            <a:r>
              <a:rPr lang="en-US" sz="1600" dirty="0"/>
              <a:t>, which limit the ability to respond swiftly to changing market demands.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/>
              <a:t>Inefficient order fulfillment</a:t>
            </a:r>
            <a:r>
              <a:rPr lang="en-US" sz="1600" dirty="0"/>
              <a:t>, impacting operational efficiency and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40880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Background Information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B7FB-5242-1E57-6872-0F00D4C0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3B8BAC-E469-4454-8372-98C2A6AAEDD1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31651-CE83-77A3-64E5-55FC8FDD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3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5C16E0-DF56-054B-C62F-D3A86F9F2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>
              <a:defRPr/>
            </a:pPr>
            <a:r>
              <a:rPr lang="en-US">
                <a:solidFill>
                  <a:schemeClr val="tx1"/>
                </a:solidFill>
              </a:rPr>
              <a:t>REVA Academy for Corporate Excellence – RACE | race.reva.edu.in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97730B-1642-8D95-E63E-89DB6AE1E6F6}"/>
              </a:ext>
            </a:extLst>
          </p:cNvPr>
          <p:cNvSpPr txBox="1"/>
          <p:nvPr/>
        </p:nvSpPr>
        <p:spPr>
          <a:xfrm>
            <a:off x="8797071" y="1162092"/>
            <a:ext cx="31404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Background | Current status | Why this study  </a:t>
            </a:r>
          </a:p>
        </p:txBody>
      </p:sp>
      <p:pic>
        <p:nvPicPr>
          <p:cNvPr id="3" name="Picture 2" descr="List Of Top 10 Largest &amp; Leading MNC Companies In India (2023)">
            <a:extLst>
              <a:ext uri="{FF2B5EF4-FFF2-40B4-BE49-F238E27FC236}">
                <a16:creationId xmlns:a16="http://schemas.microsoft.com/office/drawing/2014/main" id="{DA876AF0-35E0-80D6-C726-A329B0302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779" y="1581926"/>
            <a:ext cx="2743198" cy="769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EA89D-858D-7807-C154-B277D40FB139}"/>
              </a:ext>
            </a:extLst>
          </p:cNvPr>
          <p:cNvSpPr txBox="1"/>
          <p:nvPr/>
        </p:nvSpPr>
        <p:spPr>
          <a:xfrm>
            <a:off x="877078" y="1395709"/>
            <a:ext cx="8033657" cy="4477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Need for the Study:</a:t>
            </a:r>
          </a:p>
          <a:p>
            <a:endParaRPr lang="en-US" dirty="0"/>
          </a:p>
          <a:p>
            <a:r>
              <a:rPr lang="en-US" dirty="0"/>
              <a:t>Using the power of data analytics and predictive modeling, We can help the Tata motors Dealership to significantly enhance its demand forecasting capabilities and have a platform to make it efficient.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The following benefits can be derived: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Enhanced Demand Forecasting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Optimized Inventory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Minimized Carrying Costs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Improved Customer Satisfaction</a:t>
            </a:r>
          </a:p>
        </p:txBody>
      </p:sp>
      <p:pic>
        <p:nvPicPr>
          <p:cNvPr id="3080" name="Picture 8" descr="Taking Stock of Your Inventory Management Techniques: 10 Tips for ...">
            <a:extLst>
              <a:ext uri="{FF2B5EF4-FFF2-40B4-BE49-F238E27FC236}">
                <a16:creationId xmlns:a16="http://schemas.microsoft.com/office/drawing/2014/main" id="{EF3BC900-253C-391C-37F6-BFF81788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06" y="2666858"/>
            <a:ext cx="3378417" cy="320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04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DE61-58C3-25BA-C95A-5D5322CF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919" y="304490"/>
            <a:ext cx="8382000" cy="670055"/>
          </a:xfrm>
        </p:spPr>
        <p:txBody>
          <a:bodyPr>
            <a:normAutofit/>
          </a:bodyPr>
          <a:lstStyle/>
          <a:p>
            <a:r>
              <a:rPr lang="en-US" altLang="ko-KR" dirty="0">
                <a:cs typeface="Arial" panose="020B0604020202020204" pitchFamily="34" charset="0"/>
              </a:rPr>
              <a:t>Literature Review</a:t>
            </a:r>
            <a:endParaRPr lang="en-IN" dirty="0"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AF0E5-4D51-3DB0-2EAE-F7C3562A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CDB30-232F-4967-8FE5-2B51CA38926D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08B7B81-BA66-02A6-C7F3-B332395FC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024659"/>
              </p:ext>
            </p:extLst>
          </p:nvPr>
        </p:nvGraphicFramePr>
        <p:xfrm>
          <a:off x="1331267" y="1371243"/>
          <a:ext cx="9811785" cy="47902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1116">
                  <a:extLst>
                    <a:ext uri="{9D8B030D-6E8A-4147-A177-3AD203B41FA5}">
                      <a16:colId xmlns:a16="http://schemas.microsoft.com/office/drawing/2014/main" val="1961210798"/>
                    </a:ext>
                  </a:extLst>
                </a:gridCol>
                <a:gridCol w="1695061">
                  <a:extLst>
                    <a:ext uri="{9D8B030D-6E8A-4147-A177-3AD203B41FA5}">
                      <a16:colId xmlns:a16="http://schemas.microsoft.com/office/drawing/2014/main" val="3306537469"/>
                    </a:ext>
                  </a:extLst>
                </a:gridCol>
                <a:gridCol w="2455406">
                  <a:extLst>
                    <a:ext uri="{9D8B030D-6E8A-4147-A177-3AD203B41FA5}">
                      <a16:colId xmlns:a16="http://schemas.microsoft.com/office/drawing/2014/main" val="1633340882"/>
                    </a:ext>
                  </a:extLst>
                </a:gridCol>
                <a:gridCol w="1203649">
                  <a:extLst>
                    <a:ext uri="{9D8B030D-6E8A-4147-A177-3AD203B41FA5}">
                      <a16:colId xmlns:a16="http://schemas.microsoft.com/office/drawing/2014/main" val="16426956"/>
                    </a:ext>
                  </a:extLst>
                </a:gridCol>
                <a:gridCol w="1819469">
                  <a:extLst>
                    <a:ext uri="{9D8B030D-6E8A-4147-A177-3AD203B41FA5}">
                      <a16:colId xmlns:a16="http://schemas.microsoft.com/office/drawing/2014/main" val="858140143"/>
                    </a:ext>
                  </a:extLst>
                </a:gridCol>
                <a:gridCol w="1887084">
                  <a:extLst>
                    <a:ext uri="{9D8B030D-6E8A-4147-A177-3AD203B41FA5}">
                      <a16:colId xmlns:a16="http://schemas.microsoft.com/office/drawing/2014/main" val="367764134"/>
                    </a:ext>
                  </a:extLst>
                </a:gridCol>
              </a:tblGrid>
              <a:tr h="7075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Author and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Journal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Insights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Research Gaps/Comments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980956"/>
                  </a:ext>
                </a:extLst>
              </a:tr>
              <a:tr h="364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Large-Scale Optimization in Online-Retail Inventory Management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Annie I-An Chen </a:t>
                      </a:r>
                    </a:p>
                    <a:p>
                      <a:pPr algn="ctr"/>
                      <a:r>
                        <a:rPr lang="en-US" sz="1400" dirty="0"/>
                        <a:t>S.M., Massachusetts Institute of Technology (2017) 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strategically lengthen the lead times of some fulfillment centers to create staggering.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demand variability and per-unit overage or underage cost parameters have a nonlinear effect on the overall cost.</a:t>
                      </a:r>
                      <a:endParaRPr lang="en-IN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393717"/>
                  </a:ext>
                </a:extLst>
              </a:tr>
              <a:tr h="364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– forecasting: Mind the gap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Thanos E. </a:t>
                      </a:r>
                      <a:r>
                        <a:rPr lang="en-US" sz="1400" dirty="0" err="1">
                          <a:effectLst/>
                        </a:rPr>
                        <a:t>Goltsos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dirty="0">
                          <a:effectLst/>
                        </a:rPr>
                        <a:t>Aris A. </a:t>
                      </a:r>
                      <a:r>
                        <a:rPr lang="en-US" sz="1400" dirty="0" err="1">
                          <a:effectLst/>
                        </a:rPr>
                        <a:t>Syntetos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dirty="0">
                          <a:effectLst/>
                        </a:rPr>
                        <a:t>Christoph H. Glock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400" u="none" strike="noStrike" dirty="0">
                          <a:effectLst/>
                        </a:rPr>
                        <a:t>George Ioannou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Go to European Journal of Operational Research on ScienceDirec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European Journal of Operational Research</a:t>
                      </a:r>
                      <a:endParaRPr lang="en-US" sz="1400" b="0" i="0" u="non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forecast as the (best possible) genuine expectation of how much demand is going to be for a particular SKU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Various manipulating characteristics of demand, in pursuit of inventory and ultimately supply chain efficiencies.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284863"/>
                  </a:ext>
                </a:extLst>
              </a:tr>
              <a:tr h="364073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518318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37903-95EF-8CD2-FC46-A437CEFF0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7C3E1-884F-0757-CFF8-A39FB23E5A9E}"/>
              </a:ext>
            </a:extLst>
          </p:cNvPr>
          <p:cNvSpPr txBox="1"/>
          <p:nvPr/>
        </p:nvSpPr>
        <p:spPr>
          <a:xfrm>
            <a:off x="7274227" y="1125022"/>
            <a:ext cx="4507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Seminal works | Summary | Research Gap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A1465D7-94FF-1DC7-7AFE-2361B83CB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 Slab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63074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5D611-4771-821A-468D-886CB9A75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D6BA-0FF2-4F73-E8B7-D94A81D45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919" y="304490"/>
            <a:ext cx="8382000" cy="670055"/>
          </a:xfrm>
        </p:spPr>
        <p:txBody>
          <a:bodyPr>
            <a:normAutofit/>
          </a:bodyPr>
          <a:lstStyle/>
          <a:p>
            <a:r>
              <a:rPr lang="en-US" altLang="ko-KR" dirty="0">
                <a:cs typeface="Arial" panose="020B0604020202020204" pitchFamily="34" charset="0"/>
              </a:rPr>
              <a:t>Literature Review</a:t>
            </a:r>
            <a:endParaRPr lang="en-IN" dirty="0"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9D6C8-4FD7-3EF6-1DD7-0FFC779A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3CDB30-232F-4967-8FE5-2B51CA38926D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46F84939-BA1A-5EB2-1213-F39E601DB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686482"/>
              </p:ext>
            </p:extLst>
          </p:nvPr>
        </p:nvGraphicFramePr>
        <p:xfrm>
          <a:off x="1303275" y="1371243"/>
          <a:ext cx="9811785" cy="42639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1116">
                  <a:extLst>
                    <a:ext uri="{9D8B030D-6E8A-4147-A177-3AD203B41FA5}">
                      <a16:colId xmlns:a16="http://schemas.microsoft.com/office/drawing/2014/main" val="1961210798"/>
                    </a:ext>
                  </a:extLst>
                </a:gridCol>
                <a:gridCol w="1808482">
                  <a:extLst>
                    <a:ext uri="{9D8B030D-6E8A-4147-A177-3AD203B41FA5}">
                      <a16:colId xmlns:a16="http://schemas.microsoft.com/office/drawing/2014/main" val="3306537469"/>
                    </a:ext>
                  </a:extLst>
                </a:gridCol>
                <a:gridCol w="2341985">
                  <a:extLst>
                    <a:ext uri="{9D8B030D-6E8A-4147-A177-3AD203B41FA5}">
                      <a16:colId xmlns:a16="http://schemas.microsoft.com/office/drawing/2014/main" val="1633340882"/>
                    </a:ext>
                  </a:extLst>
                </a:gridCol>
                <a:gridCol w="1203649">
                  <a:extLst>
                    <a:ext uri="{9D8B030D-6E8A-4147-A177-3AD203B41FA5}">
                      <a16:colId xmlns:a16="http://schemas.microsoft.com/office/drawing/2014/main" val="16426956"/>
                    </a:ext>
                  </a:extLst>
                </a:gridCol>
                <a:gridCol w="1819469">
                  <a:extLst>
                    <a:ext uri="{9D8B030D-6E8A-4147-A177-3AD203B41FA5}">
                      <a16:colId xmlns:a16="http://schemas.microsoft.com/office/drawing/2014/main" val="858140143"/>
                    </a:ext>
                  </a:extLst>
                </a:gridCol>
                <a:gridCol w="1887084">
                  <a:extLst>
                    <a:ext uri="{9D8B030D-6E8A-4147-A177-3AD203B41FA5}">
                      <a16:colId xmlns:a16="http://schemas.microsoft.com/office/drawing/2014/main" val="367764134"/>
                    </a:ext>
                  </a:extLst>
                </a:gridCol>
              </a:tblGrid>
              <a:tr h="70757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Author and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Journal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Insights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Research Gaps/Comments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980956"/>
                  </a:ext>
                </a:extLst>
              </a:tr>
              <a:tr h="159210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Forecasting inventory for the state-wide pharmaceutical</a:t>
                      </a:r>
                    </a:p>
                    <a:p>
                      <a:pPr algn="ctr"/>
                      <a:r>
                        <a:rPr lang="en-US" sz="1200" dirty="0"/>
                        <a:t>service of South Australia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Rachel Rushton et al. (2022)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ScienceDirect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Forecasting inventory for pharma services using data science and modeling techniques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050" dirty="0"/>
                        <a:t>Holt Winters Seasonal Additive + Damping model produced better predictions</a:t>
                      </a:r>
                      <a:endParaRPr lang="en-I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training conducted using only one year of data which is short. 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393717"/>
                  </a:ext>
                </a:extLst>
              </a:tr>
              <a:tr h="36407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Method for data inventory and classification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Melina Masmann et al. (2020)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ScienceDirect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Data driven product planning within manufacturing companies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This study focused on providing structural framework for data driven inventory in product planning</a:t>
                      </a:r>
                      <a:endParaRPr lang="en-IN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This framework is limited to only framework and not its implementation. Further explore to implement this framework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284863"/>
                  </a:ext>
                </a:extLst>
              </a:tr>
              <a:tr h="364073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518318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8DF96-B7F4-B3A3-39B7-B3204AA3B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92C560-E5FE-6714-E5B9-B44FA7CC0B86}"/>
              </a:ext>
            </a:extLst>
          </p:cNvPr>
          <p:cNvSpPr txBox="1"/>
          <p:nvPr/>
        </p:nvSpPr>
        <p:spPr>
          <a:xfrm>
            <a:off x="7274227" y="1125022"/>
            <a:ext cx="4507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FZShuTi" pitchFamily="2" charset="-122"/>
                <a:cs typeface="Arial" pitchFamily="34" charset="0"/>
              </a:rPr>
              <a:t>Seminal works | Summary | Research Gap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A68B598-3003-7475-87AF-04ECBB7D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boto Slab"/>
                <a:ea typeface="+mn-ea"/>
                <a:cs typeface="+mn-cs"/>
              </a:rPr>
              <a:t>4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12606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093FF-68FE-1A34-83ED-94CBF152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24355F-68A3-4706-9176-BEF76A3AECFE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5C1CE5-FC18-6472-E8D0-FDE5A3D14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62D41A-E7B3-E434-1159-0EE567759D48}"/>
              </a:ext>
            </a:extLst>
          </p:cNvPr>
          <p:cNvSpPr/>
          <p:nvPr/>
        </p:nvSpPr>
        <p:spPr>
          <a:xfrm>
            <a:off x="9731471" y="1161269"/>
            <a:ext cx="220605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Technical/Functional  Problem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A32282-0253-0C86-D4DC-B461A5B7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95ADE-121B-434D-CB8B-50F3D70FCA01}"/>
              </a:ext>
            </a:extLst>
          </p:cNvPr>
          <p:cNvSpPr txBox="1"/>
          <p:nvPr/>
        </p:nvSpPr>
        <p:spPr>
          <a:xfrm>
            <a:off x="1212980" y="1651518"/>
            <a:ext cx="10235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Challenge: </a:t>
            </a:r>
            <a:r>
              <a:rPr lang="en-US" dirty="0"/>
              <a:t>The inability to predict future demand accurately, leading to either overstocking or stockouts, which impacts both operational costs and customer satisfaction.</a:t>
            </a:r>
          </a:p>
          <a:p>
            <a:endParaRPr lang="en-US" dirty="0"/>
          </a:p>
        </p:txBody>
      </p:sp>
      <p:pic>
        <p:nvPicPr>
          <p:cNvPr id="1032" name="Picture 8" descr="Complaint Images - Free Download on Freepik">
            <a:extLst>
              <a:ext uri="{FF2B5EF4-FFF2-40B4-BE49-F238E27FC236}">
                <a16:creationId xmlns:a16="http://schemas.microsoft.com/office/drawing/2014/main" id="{7275F71E-9D38-673C-182A-8DBC7AA64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132" y="4667671"/>
            <a:ext cx="2024384" cy="134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C69863-4F10-0C67-FA8F-ED00627A7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74" y="2604923"/>
            <a:ext cx="4954447" cy="2004741"/>
          </a:xfrm>
          <a:prstGeom prst="rect">
            <a:avLst/>
          </a:prstGeom>
        </p:spPr>
      </p:pic>
      <p:pic>
        <p:nvPicPr>
          <p:cNvPr id="1034" name="Picture 10" descr="Image result for revenue and loss">
            <a:extLst>
              <a:ext uri="{FF2B5EF4-FFF2-40B4-BE49-F238E27FC236}">
                <a16:creationId xmlns:a16="http://schemas.microsoft.com/office/drawing/2014/main" id="{67FEFA61-9E9B-EFE7-BD14-50D16CBB3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132" y="2453136"/>
            <a:ext cx="1352298" cy="135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2F7B8A0-728E-417A-C475-2D143A3C0B04}"/>
              </a:ext>
            </a:extLst>
          </p:cNvPr>
          <p:cNvSpPr/>
          <p:nvPr/>
        </p:nvSpPr>
        <p:spPr>
          <a:xfrm>
            <a:off x="9644503" y="2642891"/>
            <a:ext cx="112402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Revenue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CA953-8ED9-52B3-9867-C326C34B7850}"/>
              </a:ext>
            </a:extLst>
          </p:cNvPr>
          <p:cNvSpPr/>
          <p:nvPr/>
        </p:nvSpPr>
        <p:spPr>
          <a:xfrm>
            <a:off x="8858281" y="4337805"/>
            <a:ext cx="290977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Customer Dissatisfaction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488A515-5E53-1410-0A48-5DB1CCAE3D30}"/>
              </a:ext>
            </a:extLst>
          </p:cNvPr>
          <p:cNvSpPr/>
          <p:nvPr/>
        </p:nvSpPr>
        <p:spPr>
          <a:xfrm>
            <a:off x="5850294" y="3132150"/>
            <a:ext cx="1922106" cy="2968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34C485AB-301E-00B2-54A9-736F9E0B722C}"/>
              </a:ext>
            </a:extLst>
          </p:cNvPr>
          <p:cNvSpPr/>
          <p:nvPr/>
        </p:nvSpPr>
        <p:spPr>
          <a:xfrm rot="10800000" flipH="1">
            <a:off x="4187508" y="4865914"/>
            <a:ext cx="1802745" cy="68113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5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Project 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093FF-68FE-1A34-83ED-94CBF152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35AC63-85E2-4B0A-AE28-6C24590349A3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FC11D2-400C-A9DD-49A8-4A6636086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F64B2-CAD8-04F5-3D77-1C42CEA0AB3C}"/>
              </a:ext>
            </a:extLst>
          </p:cNvPr>
          <p:cNvSpPr txBox="1"/>
          <p:nvPr/>
        </p:nvSpPr>
        <p:spPr>
          <a:xfrm>
            <a:off x="1100712" y="1535196"/>
            <a:ext cx="9645445" cy="4529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Primary Objective: 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E</a:t>
            </a:r>
            <a:r>
              <a:rPr lang="en-US" dirty="0"/>
              <a:t>nsure that dealerships can maintain optimal inventory levels, reduce holding costs, minimize stockouts, and improve overall customer service by having the right parts available at the right time.</a:t>
            </a:r>
            <a:endParaRPr lang="en-IN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IN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Objective 1: </a:t>
            </a:r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Automate the data movement using an ETL tool and integrating to Azure</a:t>
            </a:r>
          </a:p>
          <a:p>
            <a:pPr>
              <a:lnSpc>
                <a:spcPct val="115000"/>
              </a:lnSpc>
            </a:pPr>
            <a:endParaRPr lang="en-US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Objective 2: </a:t>
            </a:r>
            <a:r>
              <a:rPr lang="en-I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Develop a Historic Dashboard using Power BI for analysis of metrics and Dimensions</a:t>
            </a:r>
          </a:p>
          <a:p>
            <a:pPr>
              <a:lnSpc>
                <a:spcPct val="115000"/>
              </a:lnSpc>
            </a:pPr>
            <a:endParaRPr lang="en-US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Objective 3: </a:t>
            </a:r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Build a demand prediction model to forecast the demand for spare parts and components over the next 2 to 3 months.</a:t>
            </a:r>
            <a:endParaRPr lang="en-IN" sz="18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</a:p>
          <a:p>
            <a:pPr>
              <a:lnSpc>
                <a:spcPct val="115000"/>
              </a:lnSpc>
            </a:pPr>
            <a:r>
              <a:rPr lang="en-IN" b="1" dirty="0">
                <a:solidFill>
                  <a:srgbClr val="000000"/>
                </a:solidFill>
                <a:ea typeface="Calibri" panose="020F0502020204030204" pitchFamily="34" charset="0"/>
              </a:rPr>
              <a:t>Objective </a:t>
            </a:r>
            <a:r>
              <a:rPr lang="en-IN" sz="18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4: </a:t>
            </a:r>
            <a:r>
              <a:rPr lang="en-IN" sz="1800" dirty="0">
                <a:solidFill>
                  <a:srgbClr val="0D0D0D"/>
                </a:solidFill>
                <a:effectLst/>
                <a:ea typeface="Calibri" panose="020F0502020204030204" pitchFamily="34" charset="0"/>
              </a:rPr>
              <a:t>Develop a dashboard to recommend actionable insights to business stakeholders based on current data.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9AEA0F-302D-3ABF-6CFA-B6CCB647811D}"/>
              </a:ext>
            </a:extLst>
          </p:cNvPr>
          <p:cNvSpPr txBox="1"/>
          <p:nvPr/>
        </p:nvSpPr>
        <p:spPr>
          <a:xfrm>
            <a:off x="7934070" y="1135086"/>
            <a:ext cx="3834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Primary &amp; Secondary Objectives | Expected Outcome</a:t>
            </a:r>
          </a:p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28B806-AAC6-5C82-AFDF-3E839577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6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12597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EC98-9F5D-57A1-359A-44EAEF3B4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1F721-B5F5-098C-8F83-02B74829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998867-FC48-43F7-B725-2634657F46DE}" type="datetime3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12 July 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 Slab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AF53-6640-9841-D930-5DC78170D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REVA Academy for Corporate Excellence – RACE | race.reva.edu.in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29A60C-6104-46A1-0B31-9D4318454655}"/>
              </a:ext>
            </a:extLst>
          </p:cNvPr>
          <p:cNvSpPr/>
          <p:nvPr/>
        </p:nvSpPr>
        <p:spPr>
          <a:xfrm>
            <a:off x="8985738" y="1164028"/>
            <a:ext cx="197713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/>
              <a:t>Conceptual Framework | Research Design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4B88E2-1C07-A91D-9717-6A06119A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94324" y="6382786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/>
                </a:solidFill>
                <a:latin typeface="Roboto Slab"/>
              </a:rPr>
              <a:t>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 Slab"/>
                <a:ea typeface="+mn-ea"/>
                <a:cs typeface="+mn-cs"/>
              </a:rPr>
              <a:t>/10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8D287-1FA0-51AB-301A-5892B5CE2282}"/>
              </a:ext>
            </a:extLst>
          </p:cNvPr>
          <p:cNvSpPr txBox="1"/>
          <p:nvPr/>
        </p:nvSpPr>
        <p:spPr>
          <a:xfrm>
            <a:off x="730336" y="1483568"/>
            <a:ext cx="81086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achieve the Goals, we need:</a:t>
            </a:r>
          </a:p>
          <a:p>
            <a:pPr marL="342900" indent="-342900">
              <a:buAutoNum type="arabicPeriod"/>
            </a:pPr>
            <a:r>
              <a:rPr lang="en-US" dirty="0"/>
              <a:t>Tata motors Dealership Transactional Data</a:t>
            </a:r>
          </a:p>
          <a:p>
            <a:pPr marL="342900" indent="-342900">
              <a:buAutoNum type="arabicPeriod"/>
            </a:pPr>
            <a:r>
              <a:rPr lang="en-US" dirty="0"/>
              <a:t>Azure Cloud platform</a:t>
            </a:r>
          </a:p>
          <a:p>
            <a:pPr marL="342900" indent="-342900">
              <a:buAutoNum type="arabicPeriod"/>
            </a:pPr>
            <a:r>
              <a:rPr lang="en-US" dirty="0"/>
              <a:t>Business Understanding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Data Understanding</a:t>
            </a:r>
          </a:p>
          <a:p>
            <a:pPr marL="342900" indent="-342900">
              <a:buAutoNum type="arabicPeriod"/>
            </a:pPr>
            <a:r>
              <a:rPr lang="en-US" dirty="0"/>
              <a:t>Modeling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dirty="0"/>
              <a:t>Tech Stack Involved:</a:t>
            </a:r>
          </a:p>
          <a:p>
            <a:r>
              <a:rPr lang="en-US" dirty="0"/>
              <a:t>Data Bricks</a:t>
            </a:r>
          </a:p>
          <a:p>
            <a:r>
              <a:rPr lang="en-US" dirty="0"/>
              <a:t>Data Factory</a:t>
            </a:r>
          </a:p>
          <a:p>
            <a:r>
              <a:rPr lang="en-US" dirty="0"/>
              <a:t>Azure SQL</a:t>
            </a:r>
          </a:p>
          <a:p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Machine Learning</a:t>
            </a:r>
          </a:p>
          <a:p>
            <a:r>
              <a:rPr lang="en-US" dirty="0"/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11513515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5">
      <a:majorFont>
        <a:latin typeface="Roboto Slab"/>
        <a:ea typeface=""/>
        <a:cs typeface=""/>
      </a:majorFont>
      <a:minorFont>
        <a:latin typeface="Roboto Sl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22361</TotalTime>
  <Words>1146</Words>
  <Application>Microsoft Office PowerPoint</Application>
  <PresentationFormat>Widescreen</PresentationFormat>
  <Paragraphs>216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Montserrat Bold</vt:lpstr>
      <vt:lpstr>Roboto Slab</vt:lpstr>
      <vt:lpstr>Calibri Light</vt:lpstr>
      <vt:lpstr>Montserrat Light</vt:lpstr>
      <vt:lpstr>Arial</vt:lpstr>
      <vt:lpstr>1_Office Theme</vt:lpstr>
      <vt:lpstr>Custom Design</vt:lpstr>
      <vt:lpstr>2_Office Theme</vt:lpstr>
      <vt:lpstr>Inventory Forecasting and Analytics for Tata motors company – A case study for one Dealership  Proposal Presentation</vt:lpstr>
      <vt:lpstr>Agenda</vt:lpstr>
      <vt:lpstr>Background Information</vt:lpstr>
      <vt:lpstr>Background Information</vt:lpstr>
      <vt:lpstr>Literature Review</vt:lpstr>
      <vt:lpstr>Literature Review</vt:lpstr>
      <vt:lpstr>Problem Statement</vt:lpstr>
      <vt:lpstr>Project Objectives</vt:lpstr>
      <vt:lpstr>Tech Stack</vt:lpstr>
      <vt:lpstr>Tech Stack</vt:lpstr>
      <vt:lpstr>Project Methodology</vt:lpstr>
      <vt:lpstr>Production Deployment Method</vt:lpstr>
      <vt:lpstr>Proposed Solution</vt:lpstr>
      <vt:lpstr>References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 Planning</dc:title>
  <dc:creator>RACE-996</dc:creator>
  <cp:lastModifiedBy>Thanish Shekar</cp:lastModifiedBy>
  <cp:revision>285</cp:revision>
  <dcterms:created xsi:type="dcterms:W3CDTF">2021-01-28T08:43:53Z</dcterms:created>
  <dcterms:modified xsi:type="dcterms:W3CDTF">2025-07-16T16:15:48Z</dcterms:modified>
</cp:coreProperties>
</file>