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0" r:id="rId15"/>
    <p:sldId id="271" r:id="rId16"/>
    <p:sldId id="273" r:id="rId17"/>
    <p:sldId id="274" r:id="rId18"/>
    <p:sldId id="268" r:id="rId19"/>
  </p:sldIdLst>
  <p:sldSz cx="18288000" cy="10287000"/>
  <p:notesSz cx="6858000" cy="9144000"/>
  <p:embeddedFontLst>
    <p:embeddedFont>
      <p:font typeface="Poppins" panose="00000500000000000000" pitchFamily="2" charset="0"/>
      <p:regular r:id="rId20"/>
    </p:embeddedFont>
    <p:embeddedFont>
      <p:font typeface="Poppins Bold Italics" panose="020B0604020202020204" charset="0"/>
      <p:regular r:id="rId21"/>
    </p:embeddedFont>
    <p:embeddedFont>
      <p:font typeface="Poppins Italics" panose="020B0604020202020204" charset="0"/>
      <p:regular r:id="rId22"/>
    </p:embeddedFont>
    <p:embeddedFont>
      <p:font typeface="Poppins Ultra-Bold" panose="020B0604020202020204" charset="0"/>
      <p:regular r:id="rId23"/>
    </p:embeddedFont>
    <p:embeddedFont>
      <p:font typeface="Poppins Ultra-Bold Italic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869"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66833">
            <a:off x="-1971421" y="720090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305080">
            <a:off x="15050897" y="-205740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591228" flipH="1">
            <a:off x="15566760" y="72009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0468075" flipH="1">
            <a:off x="-1658480" y="-2014161"/>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480163" y="2147846"/>
            <a:ext cx="10701793" cy="2265172"/>
          </a:xfrm>
          <a:prstGeom prst="rect">
            <a:avLst/>
          </a:prstGeom>
        </p:spPr>
        <p:txBody>
          <a:bodyPr lIns="0" tIns="0" rIns="0" bIns="0" rtlCol="0" anchor="t">
            <a:spAutoFit/>
          </a:bodyPr>
          <a:lstStyle/>
          <a:p>
            <a:pPr algn="ctr">
              <a:lnSpc>
                <a:spcPts val="4364"/>
              </a:lnSpc>
            </a:pPr>
            <a:r>
              <a:rPr lang="en-US" sz="4156" b="1" dirty="0">
                <a:solidFill>
                  <a:srgbClr val="FFDE00"/>
                </a:solidFill>
                <a:latin typeface="Poppins Ultra-Bold"/>
                <a:ea typeface="Poppins Ultra-Bold"/>
                <a:cs typeface="Poppins Ultra-Bold"/>
                <a:sym typeface="Poppins Ultra-Bold"/>
              </a:rPr>
              <a:t>COMPARATIVE ANALYSIS OF CUSTOMER EXPERIENCE AND OPERATIONAL EFFICIENCY IN RETAIL AUTOMOTIVE DEALERSHIPS USING MCDM </a:t>
            </a:r>
          </a:p>
        </p:txBody>
      </p:sp>
      <p:sp>
        <p:nvSpPr>
          <p:cNvPr id="8" name="TextBox 8"/>
          <p:cNvSpPr txBox="1"/>
          <p:nvPr/>
        </p:nvSpPr>
        <p:spPr>
          <a:xfrm>
            <a:off x="6500328" y="5573615"/>
            <a:ext cx="4661464" cy="1436819"/>
          </a:xfrm>
          <a:prstGeom prst="rect">
            <a:avLst/>
          </a:prstGeom>
        </p:spPr>
        <p:txBody>
          <a:bodyPr lIns="0" tIns="0" rIns="0" bIns="0" rtlCol="0" anchor="t">
            <a:spAutoFit/>
          </a:bodyPr>
          <a:lstStyle/>
          <a:p>
            <a:pPr algn="ctr">
              <a:lnSpc>
                <a:spcPts val="5186"/>
              </a:lnSpc>
            </a:pPr>
            <a:r>
              <a:rPr lang="en-US" sz="3704" i="1" dirty="0">
                <a:solidFill>
                  <a:srgbClr val="FFFFFF"/>
                </a:solidFill>
                <a:latin typeface="Poppins Italics"/>
                <a:ea typeface="Poppins Italics"/>
                <a:cs typeface="Poppins Italics"/>
                <a:sym typeface="Poppins Italics"/>
              </a:rPr>
              <a:t>MGT3015  Review 1                            </a:t>
            </a:r>
          </a:p>
          <a:p>
            <a:pPr algn="ctr">
              <a:lnSpc>
                <a:spcPts val="6096"/>
              </a:lnSpc>
            </a:pPr>
            <a:endParaRPr lang="en-US" sz="3704" i="1" dirty="0">
              <a:solidFill>
                <a:srgbClr val="FFFFFF"/>
              </a:solidFill>
              <a:latin typeface="Poppins Italics"/>
              <a:ea typeface="Poppins Italics"/>
              <a:cs typeface="Poppins Italics"/>
              <a:sym typeface="Poppins Italics"/>
            </a:endParaRPr>
          </a:p>
        </p:txBody>
      </p:sp>
      <p:sp>
        <p:nvSpPr>
          <p:cNvPr id="9" name="TextBox 9"/>
          <p:cNvSpPr txBox="1"/>
          <p:nvPr/>
        </p:nvSpPr>
        <p:spPr>
          <a:xfrm>
            <a:off x="4469509" y="6244400"/>
            <a:ext cx="9348982" cy="1955045"/>
          </a:xfrm>
          <a:prstGeom prst="rect">
            <a:avLst/>
          </a:prstGeom>
        </p:spPr>
        <p:txBody>
          <a:bodyPr lIns="0" tIns="0" rIns="0" bIns="0" rtlCol="0" anchor="t">
            <a:spAutoFit/>
          </a:bodyPr>
          <a:lstStyle/>
          <a:p>
            <a:pPr algn="ctr">
              <a:lnSpc>
                <a:spcPts val="5116"/>
              </a:lnSpc>
            </a:pPr>
            <a:r>
              <a:rPr lang="en-US" sz="3654" i="1">
                <a:solidFill>
                  <a:srgbClr val="FFFFFF"/>
                </a:solidFill>
                <a:latin typeface="Poppins Italics"/>
                <a:ea typeface="Poppins Italics"/>
                <a:cs typeface="Poppins Italics"/>
                <a:sym typeface="Poppins Italics"/>
              </a:rPr>
              <a:t>Thanisha G-21MIA1120</a:t>
            </a:r>
          </a:p>
          <a:p>
            <a:pPr algn="ctr">
              <a:lnSpc>
                <a:spcPts val="5116"/>
              </a:lnSpc>
            </a:pPr>
            <a:r>
              <a:rPr lang="en-US" sz="3654" i="1">
                <a:solidFill>
                  <a:srgbClr val="FFFFFF"/>
                </a:solidFill>
                <a:latin typeface="Poppins Italics"/>
                <a:ea typeface="Poppins Italics"/>
                <a:cs typeface="Poppins Italics"/>
                <a:sym typeface="Poppins Italics"/>
              </a:rPr>
              <a:t>Raghava Iyyappan G-21MIA1125</a:t>
            </a:r>
          </a:p>
          <a:p>
            <a:pPr algn="ctr">
              <a:lnSpc>
                <a:spcPts val="5116"/>
              </a:lnSpc>
            </a:pPr>
            <a:r>
              <a:rPr lang="en-US" sz="3654" i="1">
                <a:solidFill>
                  <a:srgbClr val="FFFFFF"/>
                </a:solidFill>
                <a:latin typeface="Poppins Italics"/>
                <a:ea typeface="Poppins Italics"/>
                <a:cs typeface="Poppins Italics"/>
                <a:sym typeface="Poppins Italics"/>
              </a:rPr>
              <a:t>Dilli Babu - 21MIA1148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grpSp>
        <p:nvGrpSpPr>
          <p:cNvPr id="3" name="Group 3"/>
          <p:cNvGrpSpPr/>
          <p:nvPr/>
        </p:nvGrpSpPr>
        <p:grpSpPr>
          <a:xfrm>
            <a:off x="948663" y="5227354"/>
            <a:ext cx="1239634" cy="123963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5" name="TextBox 5"/>
          <p:cNvSpPr txBox="1"/>
          <p:nvPr/>
        </p:nvSpPr>
        <p:spPr>
          <a:xfrm>
            <a:off x="1028700" y="406865"/>
            <a:ext cx="11145262" cy="1454149"/>
          </a:xfrm>
          <a:prstGeom prst="rect">
            <a:avLst/>
          </a:prstGeom>
        </p:spPr>
        <p:txBody>
          <a:bodyPr lIns="0" tIns="0" rIns="0" bIns="0" rtlCol="0" anchor="t">
            <a:spAutoFit/>
          </a:bodyPr>
          <a:lstStyle/>
          <a:p>
            <a:pPr algn="l">
              <a:lnSpc>
                <a:spcPts val="11200"/>
              </a:lnSpc>
            </a:pPr>
            <a:r>
              <a:rPr lang="en-US" sz="8000" b="1">
                <a:solidFill>
                  <a:srgbClr val="FFDE00"/>
                </a:solidFill>
                <a:latin typeface="Poppins Ultra-Bold"/>
                <a:ea typeface="Poppins Ultra-Bold"/>
                <a:cs typeface="Poppins Ultra-Bold"/>
                <a:sym typeface="Poppins Ultra-Bold"/>
              </a:rPr>
              <a:t>Methodology</a:t>
            </a:r>
          </a:p>
        </p:txBody>
      </p:sp>
      <p:sp>
        <p:nvSpPr>
          <p:cNvPr id="6" name="TextBox 6"/>
          <p:cNvSpPr txBox="1"/>
          <p:nvPr/>
        </p:nvSpPr>
        <p:spPr>
          <a:xfrm>
            <a:off x="2406934" y="2553848"/>
            <a:ext cx="6737066" cy="642515"/>
          </a:xfrm>
          <a:prstGeom prst="rect">
            <a:avLst/>
          </a:prstGeom>
        </p:spPr>
        <p:txBody>
          <a:bodyPr lIns="0" tIns="0" rIns="0" bIns="0" rtlCol="0" anchor="t">
            <a:spAutoFit/>
          </a:bodyPr>
          <a:lstStyle/>
          <a:p>
            <a:pPr algn="l">
              <a:lnSpc>
                <a:spcPts val="5010"/>
              </a:lnSpc>
            </a:pPr>
            <a:r>
              <a:rPr lang="en-US" sz="3579" b="1">
                <a:solidFill>
                  <a:srgbClr val="FFFFFF"/>
                </a:solidFill>
                <a:latin typeface="Poppins Ultra-Bold"/>
                <a:ea typeface="Poppins Ultra-Bold"/>
                <a:cs typeface="Poppins Ultra-Bold"/>
                <a:sym typeface="Poppins Ultra-Bold"/>
              </a:rPr>
              <a:t>Analysis and Interpretation:</a:t>
            </a:r>
          </a:p>
        </p:txBody>
      </p:sp>
      <p:sp>
        <p:nvSpPr>
          <p:cNvPr id="7" name="TextBox 7"/>
          <p:cNvSpPr txBox="1"/>
          <p:nvPr/>
        </p:nvSpPr>
        <p:spPr>
          <a:xfrm>
            <a:off x="2406934" y="5084479"/>
            <a:ext cx="5465404" cy="642515"/>
          </a:xfrm>
          <a:prstGeom prst="rect">
            <a:avLst/>
          </a:prstGeom>
        </p:spPr>
        <p:txBody>
          <a:bodyPr lIns="0" tIns="0" rIns="0" bIns="0" rtlCol="0" anchor="t">
            <a:spAutoFit/>
          </a:bodyPr>
          <a:lstStyle/>
          <a:p>
            <a:pPr algn="l">
              <a:lnSpc>
                <a:spcPts val="5010"/>
              </a:lnSpc>
            </a:pPr>
            <a:r>
              <a:rPr lang="en-US" sz="3579" b="1">
                <a:solidFill>
                  <a:srgbClr val="FFFFFF"/>
                </a:solidFill>
                <a:latin typeface="Poppins Ultra-Bold"/>
                <a:ea typeface="Poppins Ultra-Bold"/>
                <a:cs typeface="Poppins Ultra-Bold"/>
                <a:sym typeface="Poppins Ultra-Bold"/>
              </a:rPr>
              <a:t>Recommendations:</a:t>
            </a:r>
          </a:p>
        </p:txBody>
      </p:sp>
      <p:sp>
        <p:nvSpPr>
          <p:cNvPr id="8" name="TextBox 8"/>
          <p:cNvSpPr txBox="1"/>
          <p:nvPr/>
        </p:nvSpPr>
        <p:spPr>
          <a:xfrm>
            <a:off x="2406934" y="3215631"/>
            <a:ext cx="14852366" cy="1317625"/>
          </a:xfrm>
          <a:prstGeom prst="rect">
            <a:avLst/>
          </a:prstGeom>
        </p:spPr>
        <p:txBody>
          <a:bodyPr lIns="0" tIns="0" rIns="0" bIns="0" rtlCol="0" anchor="t">
            <a:spAutoFit/>
          </a:bodyPr>
          <a:lstStyle/>
          <a:p>
            <a:pPr algn="just">
              <a:lnSpc>
                <a:spcPts val="3499"/>
              </a:lnSpc>
            </a:pPr>
            <a:r>
              <a:rPr lang="en-US" sz="2499">
                <a:solidFill>
                  <a:srgbClr val="FFFFFF"/>
                </a:solidFill>
                <a:latin typeface="Poppins"/>
                <a:ea typeface="Poppins"/>
                <a:cs typeface="Poppins"/>
                <a:sym typeface="Poppins"/>
              </a:rPr>
              <a:t>Analyze the results to identify the strengths and weaknesses of each dealership. Interpret the findings to provide actionable insights for enhancing customer experience and operational efficiency.</a:t>
            </a:r>
          </a:p>
        </p:txBody>
      </p:sp>
      <p:sp>
        <p:nvSpPr>
          <p:cNvPr id="9" name="TextBox 9"/>
          <p:cNvSpPr txBox="1"/>
          <p:nvPr/>
        </p:nvSpPr>
        <p:spPr>
          <a:xfrm>
            <a:off x="2406934" y="5746262"/>
            <a:ext cx="14852366" cy="879475"/>
          </a:xfrm>
          <a:prstGeom prst="rect">
            <a:avLst/>
          </a:prstGeom>
        </p:spPr>
        <p:txBody>
          <a:bodyPr lIns="0" tIns="0" rIns="0" bIns="0" rtlCol="0" anchor="t">
            <a:spAutoFit/>
          </a:bodyPr>
          <a:lstStyle/>
          <a:p>
            <a:pPr algn="just">
              <a:lnSpc>
                <a:spcPts val="3499"/>
              </a:lnSpc>
            </a:pPr>
            <a:r>
              <a:rPr lang="en-US" sz="2499">
                <a:solidFill>
                  <a:srgbClr val="FFFFFF"/>
                </a:solidFill>
                <a:latin typeface="Poppins"/>
                <a:ea typeface="Poppins"/>
                <a:cs typeface="Poppins"/>
                <a:sym typeface="Poppins"/>
              </a:rPr>
              <a:t>Develop recommendations for dealerships to improve their performance in critical areas identified through the analysis.</a:t>
            </a:r>
          </a:p>
        </p:txBody>
      </p:sp>
      <p:sp>
        <p:nvSpPr>
          <p:cNvPr id="10" name="Freeform 10"/>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142236" y="5613124"/>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3" name="Group 13"/>
          <p:cNvGrpSpPr/>
          <p:nvPr/>
        </p:nvGrpSpPr>
        <p:grpSpPr>
          <a:xfrm>
            <a:off x="948663" y="2658623"/>
            <a:ext cx="1239634" cy="1239634"/>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15" name="Freeform 15"/>
          <p:cNvSpPr/>
          <p:nvPr/>
        </p:nvSpPr>
        <p:spPr>
          <a:xfrm>
            <a:off x="1142236" y="3048260"/>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AutoShape 3"/>
          <p:cNvSpPr/>
          <p:nvPr/>
        </p:nvSpPr>
        <p:spPr>
          <a:xfrm>
            <a:off x="1028700" y="4946511"/>
            <a:ext cx="16544490" cy="130158"/>
          </a:xfrm>
          <a:prstGeom prst="rect">
            <a:avLst/>
          </a:prstGeom>
          <a:solidFill>
            <a:srgbClr val="FFFFFF"/>
          </a:solidFill>
        </p:spPr>
      </p:sp>
      <p:grpSp>
        <p:nvGrpSpPr>
          <p:cNvPr id="4" name="Group 4"/>
          <p:cNvGrpSpPr/>
          <p:nvPr/>
        </p:nvGrpSpPr>
        <p:grpSpPr>
          <a:xfrm>
            <a:off x="996680" y="4677600"/>
            <a:ext cx="648558" cy="64855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6" name="Group 6"/>
          <p:cNvGrpSpPr/>
          <p:nvPr/>
        </p:nvGrpSpPr>
        <p:grpSpPr>
          <a:xfrm>
            <a:off x="4036361" y="4677600"/>
            <a:ext cx="648558" cy="648558"/>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8" name="Group 8"/>
          <p:cNvGrpSpPr/>
          <p:nvPr/>
        </p:nvGrpSpPr>
        <p:grpSpPr>
          <a:xfrm>
            <a:off x="1028700" y="4709620"/>
            <a:ext cx="584518" cy="584518"/>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grpSp>
        <p:nvGrpSpPr>
          <p:cNvPr id="10" name="Group 10"/>
          <p:cNvGrpSpPr/>
          <p:nvPr/>
        </p:nvGrpSpPr>
        <p:grpSpPr>
          <a:xfrm>
            <a:off x="7075694" y="4709620"/>
            <a:ext cx="648558" cy="64855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12" name="Group 12"/>
          <p:cNvGrpSpPr/>
          <p:nvPr/>
        </p:nvGrpSpPr>
        <p:grpSpPr>
          <a:xfrm>
            <a:off x="7107714" y="4751351"/>
            <a:ext cx="584518" cy="58451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grpSp>
        <p:nvGrpSpPr>
          <p:cNvPr id="14" name="Group 14"/>
          <p:cNvGrpSpPr/>
          <p:nvPr/>
        </p:nvGrpSpPr>
        <p:grpSpPr>
          <a:xfrm>
            <a:off x="4068381" y="4719331"/>
            <a:ext cx="584518" cy="584518"/>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sp>
        <p:nvSpPr>
          <p:cNvPr id="16" name="TextBox 16"/>
          <p:cNvSpPr txBox="1"/>
          <p:nvPr/>
        </p:nvSpPr>
        <p:spPr>
          <a:xfrm>
            <a:off x="1028700" y="1043452"/>
            <a:ext cx="10700035" cy="1343832"/>
          </a:xfrm>
          <a:prstGeom prst="rect">
            <a:avLst/>
          </a:prstGeom>
        </p:spPr>
        <p:txBody>
          <a:bodyPr lIns="0" tIns="0" rIns="0" bIns="0" rtlCol="0" anchor="t">
            <a:spAutoFit/>
          </a:bodyPr>
          <a:lstStyle/>
          <a:p>
            <a:pPr algn="l">
              <a:lnSpc>
                <a:spcPts val="10455"/>
              </a:lnSpc>
            </a:pPr>
            <a:r>
              <a:rPr lang="en-US" sz="7468" b="1" i="1">
                <a:solidFill>
                  <a:srgbClr val="FFFFFF"/>
                </a:solidFill>
                <a:latin typeface="Poppins Ultra-Bold Italics"/>
                <a:ea typeface="Poppins Ultra-Bold Italics"/>
                <a:cs typeface="Poppins Ultra-Bold Italics"/>
                <a:sym typeface="Poppins Ultra-Bold Italics"/>
              </a:rPr>
              <a:t>Road Map</a:t>
            </a:r>
          </a:p>
        </p:txBody>
      </p:sp>
      <p:sp>
        <p:nvSpPr>
          <p:cNvPr id="17" name="TextBox 17"/>
          <p:cNvSpPr txBox="1"/>
          <p:nvPr/>
        </p:nvSpPr>
        <p:spPr>
          <a:xfrm>
            <a:off x="585059" y="4052760"/>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Phase 1</a:t>
            </a:r>
          </a:p>
        </p:txBody>
      </p:sp>
      <p:sp>
        <p:nvSpPr>
          <p:cNvPr id="18" name="TextBox 18"/>
          <p:cNvSpPr txBox="1"/>
          <p:nvPr/>
        </p:nvSpPr>
        <p:spPr>
          <a:xfrm>
            <a:off x="3689774" y="4052760"/>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Phase 2</a:t>
            </a:r>
          </a:p>
        </p:txBody>
      </p:sp>
      <p:sp>
        <p:nvSpPr>
          <p:cNvPr id="19" name="TextBox 19"/>
          <p:cNvSpPr txBox="1"/>
          <p:nvPr/>
        </p:nvSpPr>
        <p:spPr>
          <a:xfrm>
            <a:off x="420905" y="5416868"/>
            <a:ext cx="1676757" cy="1073150"/>
          </a:xfrm>
          <a:prstGeom prst="rect">
            <a:avLst/>
          </a:prstGeom>
        </p:spPr>
        <p:txBody>
          <a:bodyPr lIns="0" tIns="0" rIns="0" bIns="0" rtlCol="0" anchor="t">
            <a:spAutoFit/>
          </a:bodyPr>
          <a:lstStyle/>
          <a:p>
            <a:pPr algn="l">
              <a:lnSpc>
                <a:spcPts val="2800"/>
              </a:lnSpc>
            </a:pPr>
            <a:r>
              <a:rPr lang="en-US" sz="2000" dirty="0">
                <a:solidFill>
                  <a:srgbClr val="FFFFFF"/>
                </a:solidFill>
                <a:latin typeface="Poppins"/>
                <a:ea typeface="Poppins"/>
                <a:cs typeface="Poppins"/>
                <a:sym typeface="Poppins"/>
              </a:rPr>
              <a:t>Preparation </a:t>
            </a:r>
          </a:p>
          <a:p>
            <a:pPr algn="l">
              <a:lnSpc>
                <a:spcPts val="2800"/>
              </a:lnSpc>
            </a:pPr>
            <a:r>
              <a:rPr lang="en-US" sz="2000" dirty="0">
                <a:solidFill>
                  <a:srgbClr val="FFFFFF"/>
                </a:solidFill>
                <a:latin typeface="Poppins"/>
                <a:ea typeface="Poppins"/>
                <a:cs typeface="Poppins"/>
                <a:sym typeface="Poppins"/>
              </a:rPr>
              <a:t>and Planning</a:t>
            </a:r>
          </a:p>
          <a:p>
            <a:pPr algn="l">
              <a:lnSpc>
                <a:spcPts val="2800"/>
              </a:lnSpc>
            </a:pPr>
            <a:r>
              <a:rPr lang="en-US" sz="2000" dirty="0">
                <a:solidFill>
                  <a:srgbClr val="FFFFFF"/>
                </a:solidFill>
                <a:latin typeface="Poppins"/>
                <a:ea typeface="Poppins"/>
                <a:cs typeface="Poppins"/>
                <a:sym typeface="Poppins"/>
              </a:rPr>
              <a:t>(weeks 1-4)</a:t>
            </a:r>
          </a:p>
        </p:txBody>
      </p:sp>
      <p:sp>
        <p:nvSpPr>
          <p:cNvPr id="20" name="TextBox 20"/>
          <p:cNvSpPr txBox="1"/>
          <p:nvPr/>
        </p:nvSpPr>
        <p:spPr>
          <a:xfrm>
            <a:off x="2836139" y="5459508"/>
            <a:ext cx="3049002" cy="1073150"/>
          </a:xfrm>
          <a:prstGeom prst="rect">
            <a:avLst/>
          </a:prstGeom>
        </p:spPr>
        <p:txBody>
          <a:bodyPr lIns="0" tIns="0" rIns="0" bIns="0" rtlCol="0" anchor="t">
            <a:spAutoFit/>
          </a:bodyPr>
          <a:lstStyle/>
          <a:p>
            <a:pPr algn="l">
              <a:lnSpc>
                <a:spcPts val="2800"/>
              </a:lnSpc>
            </a:pPr>
            <a:r>
              <a:rPr lang="en-US" sz="2000" dirty="0">
                <a:solidFill>
                  <a:srgbClr val="FFFFFF"/>
                </a:solidFill>
                <a:latin typeface="Poppins"/>
                <a:ea typeface="Poppins"/>
                <a:cs typeface="Poppins"/>
                <a:sym typeface="Poppins"/>
              </a:rPr>
              <a:t>Attribute Identification </a:t>
            </a:r>
          </a:p>
          <a:p>
            <a:pPr algn="l">
              <a:lnSpc>
                <a:spcPts val="2800"/>
              </a:lnSpc>
            </a:pPr>
            <a:r>
              <a:rPr lang="en-US" sz="2000" dirty="0">
                <a:solidFill>
                  <a:srgbClr val="FFFFFF"/>
                </a:solidFill>
                <a:latin typeface="Poppins"/>
                <a:ea typeface="Poppins"/>
                <a:cs typeface="Poppins"/>
                <a:sym typeface="Poppins"/>
              </a:rPr>
              <a:t>and Data Collection </a:t>
            </a:r>
          </a:p>
          <a:p>
            <a:pPr algn="l">
              <a:lnSpc>
                <a:spcPts val="2800"/>
              </a:lnSpc>
            </a:pPr>
            <a:r>
              <a:rPr lang="en-US" sz="2000" dirty="0">
                <a:solidFill>
                  <a:srgbClr val="FFFFFF"/>
                </a:solidFill>
                <a:latin typeface="Poppins"/>
                <a:ea typeface="Poppins"/>
                <a:cs typeface="Poppins"/>
                <a:sym typeface="Poppins"/>
              </a:rPr>
              <a:t>(weeks 5-7)</a:t>
            </a:r>
          </a:p>
        </p:txBody>
      </p:sp>
      <p:sp>
        <p:nvSpPr>
          <p:cNvPr id="21" name="Freeform 21"/>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Freeform 22"/>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4" name="Group 24"/>
          <p:cNvGrpSpPr/>
          <p:nvPr/>
        </p:nvGrpSpPr>
        <p:grpSpPr>
          <a:xfrm>
            <a:off x="10480497" y="4719331"/>
            <a:ext cx="648558" cy="648558"/>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26" name="Group 26"/>
          <p:cNvGrpSpPr/>
          <p:nvPr/>
        </p:nvGrpSpPr>
        <p:grpSpPr>
          <a:xfrm>
            <a:off x="13881780" y="4677600"/>
            <a:ext cx="648558" cy="648558"/>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28" name="Group 28"/>
          <p:cNvGrpSpPr/>
          <p:nvPr/>
        </p:nvGrpSpPr>
        <p:grpSpPr>
          <a:xfrm>
            <a:off x="16924632" y="4677600"/>
            <a:ext cx="648558" cy="648558"/>
            <a:chOff x="0" y="0"/>
            <a:chExt cx="6350000" cy="6350000"/>
          </a:xfrm>
        </p:grpSpPr>
        <p:sp>
          <p:nvSpPr>
            <p:cNvPr id="29" name="Freeform 2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30" name="Group 30"/>
          <p:cNvGrpSpPr/>
          <p:nvPr/>
        </p:nvGrpSpPr>
        <p:grpSpPr>
          <a:xfrm>
            <a:off x="10510757" y="4773661"/>
            <a:ext cx="584518" cy="584518"/>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grpSp>
        <p:nvGrpSpPr>
          <p:cNvPr id="32" name="Group 32"/>
          <p:cNvGrpSpPr/>
          <p:nvPr/>
        </p:nvGrpSpPr>
        <p:grpSpPr>
          <a:xfrm>
            <a:off x="13881780" y="4719331"/>
            <a:ext cx="584518" cy="584518"/>
            <a:chOff x="0" y="0"/>
            <a:chExt cx="6350000" cy="6350000"/>
          </a:xfrm>
        </p:grpSpPr>
        <p:sp>
          <p:nvSpPr>
            <p:cNvPr id="33" name="Freeform 3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grpSp>
        <p:nvGrpSpPr>
          <p:cNvPr id="34" name="Group 34"/>
          <p:cNvGrpSpPr/>
          <p:nvPr/>
        </p:nvGrpSpPr>
        <p:grpSpPr>
          <a:xfrm>
            <a:off x="16967041" y="4751351"/>
            <a:ext cx="584518" cy="584518"/>
            <a:chOff x="0" y="0"/>
            <a:chExt cx="6350000" cy="6350000"/>
          </a:xfrm>
        </p:grpSpPr>
        <p:sp>
          <p:nvSpPr>
            <p:cNvPr id="35" name="Freeform 3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sp>
        <p:nvSpPr>
          <p:cNvPr id="36" name="TextBox 36"/>
          <p:cNvSpPr txBox="1"/>
          <p:nvPr/>
        </p:nvSpPr>
        <p:spPr>
          <a:xfrm>
            <a:off x="7060472" y="4052760"/>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Phase 3</a:t>
            </a:r>
          </a:p>
        </p:txBody>
      </p:sp>
      <p:sp>
        <p:nvSpPr>
          <p:cNvPr id="37" name="TextBox 37"/>
          <p:cNvSpPr txBox="1"/>
          <p:nvPr/>
        </p:nvSpPr>
        <p:spPr>
          <a:xfrm>
            <a:off x="6287409" y="5459730"/>
            <a:ext cx="3536416" cy="720725"/>
          </a:xfrm>
          <a:prstGeom prst="rect">
            <a:avLst/>
          </a:prstGeom>
        </p:spPr>
        <p:txBody>
          <a:bodyPr lIns="0" tIns="0" rIns="0" bIns="0" rtlCol="0" anchor="t">
            <a:spAutoFit/>
          </a:bodyPr>
          <a:lstStyle/>
          <a:p>
            <a:pPr algn="l">
              <a:lnSpc>
                <a:spcPts val="2800"/>
              </a:lnSpc>
            </a:pPr>
            <a:r>
              <a:rPr lang="en-US" sz="2000" dirty="0">
                <a:solidFill>
                  <a:srgbClr val="FFFFFF"/>
                </a:solidFill>
                <a:latin typeface="Poppins"/>
                <a:ea typeface="Poppins"/>
                <a:cs typeface="Poppins"/>
                <a:sym typeface="Poppins"/>
              </a:rPr>
              <a:t>Methodology Application </a:t>
            </a:r>
          </a:p>
          <a:p>
            <a:pPr algn="l">
              <a:lnSpc>
                <a:spcPts val="2800"/>
              </a:lnSpc>
            </a:pPr>
            <a:r>
              <a:rPr lang="en-US" sz="2000" dirty="0">
                <a:solidFill>
                  <a:srgbClr val="FFFFFF"/>
                </a:solidFill>
                <a:latin typeface="Poppins"/>
                <a:ea typeface="Poppins"/>
                <a:cs typeface="Poppins"/>
                <a:sym typeface="Poppins"/>
              </a:rPr>
              <a:t>(Weeks 8-10)</a:t>
            </a:r>
          </a:p>
        </p:txBody>
      </p:sp>
      <p:sp>
        <p:nvSpPr>
          <p:cNvPr id="38" name="TextBox 38"/>
          <p:cNvSpPr txBox="1"/>
          <p:nvPr/>
        </p:nvSpPr>
        <p:spPr>
          <a:xfrm>
            <a:off x="10431887" y="4052760"/>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Phase 4</a:t>
            </a:r>
          </a:p>
        </p:txBody>
      </p:sp>
      <p:sp>
        <p:nvSpPr>
          <p:cNvPr id="39" name="TextBox 39"/>
          <p:cNvSpPr txBox="1"/>
          <p:nvPr/>
        </p:nvSpPr>
        <p:spPr>
          <a:xfrm>
            <a:off x="10223876" y="5421488"/>
            <a:ext cx="3536416" cy="1073150"/>
          </a:xfrm>
          <a:prstGeom prst="rect">
            <a:avLst/>
          </a:prstGeom>
        </p:spPr>
        <p:txBody>
          <a:bodyPr lIns="0" tIns="0" rIns="0" bIns="0" rtlCol="0" anchor="t">
            <a:spAutoFit/>
          </a:bodyPr>
          <a:lstStyle/>
          <a:p>
            <a:pPr algn="l">
              <a:lnSpc>
                <a:spcPts val="2800"/>
              </a:lnSpc>
            </a:pPr>
            <a:r>
              <a:rPr lang="en-US" sz="2000" dirty="0">
                <a:solidFill>
                  <a:srgbClr val="FFFFFF"/>
                </a:solidFill>
                <a:latin typeface="Poppins"/>
                <a:ea typeface="Poppins"/>
                <a:cs typeface="Poppins"/>
                <a:sym typeface="Poppins"/>
              </a:rPr>
              <a:t>Analysis and</a:t>
            </a:r>
          </a:p>
          <a:p>
            <a:pPr algn="l">
              <a:lnSpc>
                <a:spcPts val="2800"/>
              </a:lnSpc>
            </a:pPr>
            <a:r>
              <a:rPr lang="en-US" sz="2000" dirty="0">
                <a:solidFill>
                  <a:srgbClr val="FFFFFF"/>
                </a:solidFill>
                <a:latin typeface="Poppins"/>
                <a:ea typeface="Poppins"/>
                <a:cs typeface="Poppins"/>
                <a:sym typeface="Poppins"/>
              </a:rPr>
              <a:t> Interpretation </a:t>
            </a:r>
          </a:p>
          <a:p>
            <a:pPr algn="l">
              <a:lnSpc>
                <a:spcPts val="2800"/>
              </a:lnSpc>
            </a:pPr>
            <a:r>
              <a:rPr lang="en-US" sz="2000" dirty="0">
                <a:solidFill>
                  <a:srgbClr val="FFFFFF"/>
                </a:solidFill>
                <a:latin typeface="Poppins"/>
                <a:ea typeface="Poppins"/>
                <a:cs typeface="Poppins"/>
                <a:sym typeface="Poppins"/>
              </a:rPr>
              <a:t>(Weeks 11-13)</a:t>
            </a:r>
          </a:p>
        </p:txBody>
      </p:sp>
      <p:sp>
        <p:nvSpPr>
          <p:cNvPr id="40" name="TextBox 40"/>
          <p:cNvSpPr txBox="1"/>
          <p:nvPr/>
        </p:nvSpPr>
        <p:spPr>
          <a:xfrm>
            <a:off x="13535193" y="3977584"/>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Phase 5</a:t>
            </a:r>
          </a:p>
        </p:txBody>
      </p:sp>
      <p:sp>
        <p:nvSpPr>
          <p:cNvPr id="41" name="TextBox 41"/>
          <p:cNvSpPr txBox="1"/>
          <p:nvPr/>
        </p:nvSpPr>
        <p:spPr>
          <a:xfrm>
            <a:off x="16595750" y="4052760"/>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Phase 6</a:t>
            </a:r>
          </a:p>
        </p:txBody>
      </p:sp>
      <p:sp>
        <p:nvSpPr>
          <p:cNvPr id="42" name="TextBox 42"/>
          <p:cNvSpPr txBox="1"/>
          <p:nvPr/>
        </p:nvSpPr>
        <p:spPr>
          <a:xfrm>
            <a:off x="13059333" y="5459730"/>
            <a:ext cx="2997695" cy="1073150"/>
          </a:xfrm>
          <a:prstGeom prst="rect">
            <a:avLst/>
          </a:prstGeom>
        </p:spPr>
        <p:txBody>
          <a:bodyPr lIns="0" tIns="0" rIns="0" bIns="0" rtlCol="0" anchor="t">
            <a:spAutoFit/>
          </a:bodyPr>
          <a:lstStyle/>
          <a:p>
            <a:pPr algn="l">
              <a:lnSpc>
                <a:spcPts val="2800"/>
              </a:lnSpc>
            </a:pPr>
            <a:r>
              <a:rPr lang="en-US" sz="2000" dirty="0">
                <a:solidFill>
                  <a:srgbClr val="FFFFFF"/>
                </a:solidFill>
                <a:latin typeface="Poppins"/>
                <a:ea typeface="Poppins"/>
                <a:cs typeface="Poppins"/>
                <a:sym typeface="Poppins"/>
              </a:rPr>
              <a:t>Recommendations </a:t>
            </a:r>
          </a:p>
          <a:p>
            <a:pPr algn="l">
              <a:lnSpc>
                <a:spcPts val="2800"/>
              </a:lnSpc>
            </a:pPr>
            <a:r>
              <a:rPr lang="en-US" sz="2000" dirty="0">
                <a:solidFill>
                  <a:srgbClr val="FFFFFF"/>
                </a:solidFill>
                <a:latin typeface="Poppins"/>
                <a:ea typeface="Poppins"/>
                <a:cs typeface="Poppins"/>
                <a:sym typeface="Poppins"/>
              </a:rPr>
              <a:t>and Reporting </a:t>
            </a:r>
          </a:p>
          <a:p>
            <a:pPr algn="l">
              <a:lnSpc>
                <a:spcPts val="2800"/>
              </a:lnSpc>
            </a:pPr>
            <a:r>
              <a:rPr lang="en-US" sz="2000" dirty="0">
                <a:solidFill>
                  <a:srgbClr val="FFFFFF"/>
                </a:solidFill>
                <a:latin typeface="Poppins"/>
                <a:ea typeface="Poppins"/>
                <a:cs typeface="Poppins"/>
                <a:sym typeface="Poppins"/>
              </a:rPr>
              <a:t>(Weeks 14-16)</a:t>
            </a:r>
          </a:p>
        </p:txBody>
      </p:sp>
      <p:sp>
        <p:nvSpPr>
          <p:cNvPr id="43" name="TextBox 43"/>
          <p:cNvSpPr txBox="1"/>
          <p:nvPr/>
        </p:nvSpPr>
        <p:spPr>
          <a:xfrm>
            <a:off x="16057028" y="5416868"/>
            <a:ext cx="3536416" cy="1073150"/>
          </a:xfrm>
          <a:prstGeom prst="rect">
            <a:avLst/>
          </a:prstGeom>
        </p:spPr>
        <p:txBody>
          <a:bodyPr lIns="0" tIns="0" rIns="0" bIns="0" rtlCol="0" anchor="t">
            <a:spAutoFit/>
          </a:bodyPr>
          <a:lstStyle/>
          <a:p>
            <a:pPr algn="l">
              <a:lnSpc>
                <a:spcPts val="2800"/>
              </a:lnSpc>
            </a:pPr>
            <a:r>
              <a:rPr lang="en-US" sz="2000" dirty="0">
                <a:solidFill>
                  <a:srgbClr val="FFFFFF"/>
                </a:solidFill>
                <a:latin typeface="Poppins"/>
                <a:ea typeface="Poppins"/>
                <a:cs typeface="Poppins"/>
                <a:sym typeface="Poppins"/>
              </a:rPr>
              <a:t>Implementation</a:t>
            </a:r>
          </a:p>
          <a:p>
            <a:pPr algn="l">
              <a:lnSpc>
                <a:spcPts val="2800"/>
              </a:lnSpc>
            </a:pPr>
            <a:r>
              <a:rPr lang="en-US" sz="2000" dirty="0">
                <a:solidFill>
                  <a:srgbClr val="FFFFFF"/>
                </a:solidFill>
                <a:latin typeface="Poppins"/>
                <a:ea typeface="Poppins"/>
                <a:cs typeface="Poppins"/>
                <a:sym typeface="Poppins"/>
              </a:rPr>
              <a:t> and Follow-up</a:t>
            </a:r>
          </a:p>
          <a:p>
            <a:pPr algn="l">
              <a:lnSpc>
                <a:spcPts val="2800"/>
              </a:lnSpc>
            </a:pPr>
            <a:r>
              <a:rPr lang="en-US" sz="2000" dirty="0">
                <a:solidFill>
                  <a:srgbClr val="FFFFFF"/>
                </a:solidFill>
                <a:latin typeface="Poppins"/>
                <a:ea typeface="Poppins"/>
                <a:cs typeface="Poppins"/>
                <a:sym typeface="Poppins"/>
              </a:rPr>
              <a:t> (Weeks 17-19)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823473" y="252009"/>
            <a:ext cx="10700035" cy="1343832"/>
          </a:xfrm>
          <a:prstGeom prst="rect">
            <a:avLst/>
          </a:prstGeom>
        </p:spPr>
        <p:txBody>
          <a:bodyPr lIns="0" tIns="0" rIns="0" bIns="0" rtlCol="0" anchor="t">
            <a:spAutoFit/>
          </a:bodyPr>
          <a:lstStyle/>
          <a:p>
            <a:pPr algn="l">
              <a:lnSpc>
                <a:spcPts val="10455"/>
              </a:lnSpc>
            </a:pPr>
            <a:r>
              <a:rPr lang="en-US" sz="7468" b="1" i="1">
                <a:solidFill>
                  <a:srgbClr val="FFFFFF"/>
                </a:solidFill>
                <a:latin typeface="Poppins Ultra-Bold Italics"/>
                <a:ea typeface="Poppins Ultra-Bold Italics"/>
                <a:cs typeface="Poppins Ultra-Bold Italics"/>
                <a:sym typeface="Poppins Ultra-Bold Italics"/>
              </a:rPr>
              <a:t>Road Map</a:t>
            </a:r>
          </a:p>
        </p:txBody>
      </p:sp>
      <p:pic>
        <p:nvPicPr>
          <p:cNvPr id="9" name="Picture 8">
            <a:extLst>
              <a:ext uri="{FF2B5EF4-FFF2-40B4-BE49-F238E27FC236}">
                <a16:creationId xmlns:a16="http://schemas.microsoft.com/office/drawing/2014/main" id="{F9D7B564-1C48-9620-B879-FE9BE909B59F}"/>
              </a:ext>
            </a:extLst>
          </p:cNvPr>
          <p:cNvPicPr>
            <a:picLocks noChangeAspect="1"/>
          </p:cNvPicPr>
          <p:nvPr/>
        </p:nvPicPr>
        <p:blipFill>
          <a:blip r:embed="rId5"/>
          <a:stretch>
            <a:fillRect/>
          </a:stretch>
        </p:blipFill>
        <p:spPr>
          <a:xfrm>
            <a:off x="1447801" y="1847850"/>
            <a:ext cx="15393802" cy="73604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823473" y="252009"/>
            <a:ext cx="10700035" cy="1278042"/>
          </a:xfrm>
          <a:prstGeom prst="rect">
            <a:avLst/>
          </a:prstGeom>
        </p:spPr>
        <p:txBody>
          <a:bodyPr lIns="0" tIns="0" rIns="0" bIns="0" rtlCol="0" anchor="t">
            <a:spAutoFit/>
          </a:bodyPr>
          <a:lstStyle/>
          <a:p>
            <a:pPr algn="l">
              <a:lnSpc>
                <a:spcPts val="10455"/>
              </a:lnSpc>
            </a:pPr>
            <a:r>
              <a:rPr lang="en-US" sz="7468" b="1" i="1" dirty="0">
                <a:solidFill>
                  <a:srgbClr val="FFFFFF"/>
                </a:solidFill>
                <a:latin typeface="Poppins Ultra-Bold Italics"/>
                <a:ea typeface="Poppins Ultra-Bold Italics"/>
                <a:cs typeface="Poppins Ultra-Bold Italics"/>
                <a:sym typeface="Poppins Ultra-Bold Italics"/>
              </a:rPr>
              <a:t>AHP Result </a:t>
            </a:r>
          </a:p>
        </p:txBody>
      </p:sp>
      <p:pic>
        <p:nvPicPr>
          <p:cNvPr id="8" name="Picture 7">
            <a:extLst>
              <a:ext uri="{FF2B5EF4-FFF2-40B4-BE49-F238E27FC236}">
                <a16:creationId xmlns:a16="http://schemas.microsoft.com/office/drawing/2014/main" id="{0E1C5673-B359-BA38-D887-302991FB2AA9}"/>
              </a:ext>
            </a:extLst>
          </p:cNvPr>
          <p:cNvPicPr>
            <a:picLocks noChangeAspect="1"/>
          </p:cNvPicPr>
          <p:nvPr/>
        </p:nvPicPr>
        <p:blipFill>
          <a:blip r:embed="rId5"/>
          <a:stretch>
            <a:fillRect/>
          </a:stretch>
        </p:blipFill>
        <p:spPr>
          <a:xfrm>
            <a:off x="1752600" y="2699642"/>
            <a:ext cx="14782800" cy="4653658"/>
          </a:xfrm>
          <a:prstGeom prst="rect">
            <a:avLst/>
          </a:prstGeom>
        </p:spPr>
      </p:pic>
    </p:spTree>
    <p:extLst>
      <p:ext uri="{BB962C8B-B14F-4D97-AF65-F5344CB8AC3E}">
        <p14:creationId xmlns:p14="http://schemas.microsoft.com/office/powerpoint/2010/main" val="352247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823473" y="252009"/>
            <a:ext cx="10700035" cy="1278042"/>
          </a:xfrm>
          <a:prstGeom prst="rect">
            <a:avLst/>
          </a:prstGeom>
        </p:spPr>
        <p:txBody>
          <a:bodyPr lIns="0" tIns="0" rIns="0" bIns="0" rtlCol="0" anchor="t">
            <a:spAutoFit/>
          </a:bodyPr>
          <a:lstStyle/>
          <a:p>
            <a:pPr algn="l">
              <a:lnSpc>
                <a:spcPts val="10455"/>
              </a:lnSpc>
            </a:pPr>
            <a:r>
              <a:rPr lang="en-US" sz="7468" b="1" i="1" dirty="0">
                <a:solidFill>
                  <a:srgbClr val="FFFFFF"/>
                </a:solidFill>
                <a:latin typeface="Poppins Ultra-Bold Italics"/>
                <a:ea typeface="Poppins Ultra-Bold Italics"/>
                <a:cs typeface="Poppins Ultra-Bold Italics"/>
                <a:sym typeface="Poppins Ultra-Bold Italics"/>
              </a:rPr>
              <a:t>TOPSIS Data </a:t>
            </a:r>
          </a:p>
        </p:txBody>
      </p:sp>
      <p:pic>
        <p:nvPicPr>
          <p:cNvPr id="10" name="Picture 9">
            <a:extLst>
              <a:ext uri="{FF2B5EF4-FFF2-40B4-BE49-F238E27FC236}">
                <a16:creationId xmlns:a16="http://schemas.microsoft.com/office/drawing/2014/main" id="{33D323B0-609D-7C90-1C1B-18ED76D9271E}"/>
              </a:ext>
            </a:extLst>
          </p:cNvPr>
          <p:cNvPicPr>
            <a:picLocks noChangeAspect="1"/>
          </p:cNvPicPr>
          <p:nvPr/>
        </p:nvPicPr>
        <p:blipFill>
          <a:blip r:embed="rId5"/>
          <a:stretch>
            <a:fillRect/>
          </a:stretch>
        </p:blipFill>
        <p:spPr>
          <a:xfrm>
            <a:off x="1333500" y="2725438"/>
            <a:ext cx="15621000" cy="4836123"/>
          </a:xfrm>
          <a:prstGeom prst="rect">
            <a:avLst/>
          </a:prstGeom>
        </p:spPr>
      </p:pic>
    </p:spTree>
    <p:extLst>
      <p:ext uri="{BB962C8B-B14F-4D97-AF65-F5344CB8AC3E}">
        <p14:creationId xmlns:p14="http://schemas.microsoft.com/office/powerpoint/2010/main" val="204289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823473" y="252009"/>
            <a:ext cx="10700035" cy="1278042"/>
          </a:xfrm>
          <a:prstGeom prst="rect">
            <a:avLst/>
          </a:prstGeom>
        </p:spPr>
        <p:txBody>
          <a:bodyPr lIns="0" tIns="0" rIns="0" bIns="0" rtlCol="0" anchor="t">
            <a:spAutoFit/>
          </a:bodyPr>
          <a:lstStyle/>
          <a:p>
            <a:pPr algn="l">
              <a:lnSpc>
                <a:spcPts val="10455"/>
              </a:lnSpc>
            </a:pPr>
            <a:r>
              <a:rPr lang="en-US" sz="7468" b="1" i="1" dirty="0">
                <a:solidFill>
                  <a:srgbClr val="FFFFFF"/>
                </a:solidFill>
                <a:latin typeface="Poppins Ultra-Bold Italics"/>
                <a:ea typeface="Poppins Ultra-Bold Italics"/>
                <a:cs typeface="Poppins Ultra-Bold Italics"/>
                <a:sym typeface="Poppins Ultra-Bold Italics"/>
              </a:rPr>
              <a:t>TOPSIS Result </a:t>
            </a:r>
          </a:p>
        </p:txBody>
      </p:sp>
      <p:pic>
        <p:nvPicPr>
          <p:cNvPr id="11" name="Picture 10">
            <a:extLst>
              <a:ext uri="{FF2B5EF4-FFF2-40B4-BE49-F238E27FC236}">
                <a16:creationId xmlns:a16="http://schemas.microsoft.com/office/drawing/2014/main" id="{B35CDE7B-A63A-1F21-02D4-983D36477EC1}"/>
              </a:ext>
            </a:extLst>
          </p:cNvPr>
          <p:cNvPicPr>
            <a:picLocks noChangeAspect="1"/>
          </p:cNvPicPr>
          <p:nvPr/>
        </p:nvPicPr>
        <p:blipFill>
          <a:blip r:embed="rId5"/>
          <a:stretch>
            <a:fillRect/>
          </a:stretch>
        </p:blipFill>
        <p:spPr>
          <a:xfrm>
            <a:off x="1104900" y="2749935"/>
            <a:ext cx="16078200" cy="4246737"/>
          </a:xfrm>
          <a:prstGeom prst="rect">
            <a:avLst/>
          </a:prstGeom>
        </p:spPr>
      </p:pic>
    </p:spTree>
    <p:extLst>
      <p:ext uri="{BB962C8B-B14F-4D97-AF65-F5344CB8AC3E}">
        <p14:creationId xmlns:p14="http://schemas.microsoft.com/office/powerpoint/2010/main" val="75369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823473" y="252009"/>
            <a:ext cx="10700035" cy="1278042"/>
          </a:xfrm>
          <a:prstGeom prst="rect">
            <a:avLst/>
          </a:prstGeom>
        </p:spPr>
        <p:txBody>
          <a:bodyPr lIns="0" tIns="0" rIns="0" bIns="0" rtlCol="0" anchor="t">
            <a:spAutoFit/>
          </a:bodyPr>
          <a:lstStyle/>
          <a:p>
            <a:pPr algn="l">
              <a:lnSpc>
                <a:spcPts val="10455"/>
              </a:lnSpc>
            </a:pPr>
            <a:r>
              <a:rPr lang="en-US" sz="7468" b="1" i="1" dirty="0">
                <a:solidFill>
                  <a:srgbClr val="FFFFFF"/>
                </a:solidFill>
                <a:latin typeface="Poppins Ultra-Bold Italics"/>
                <a:ea typeface="Poppins Ultra-Bold Italics"/>
                <a:cs typeface="Poppins Ultra-Bold Italics"/>
                <a:sym typeface="Poppins Ultra-Bold Italics"/>
              </a:rPr>
              <a:t>EDAS Data</a:t>
            </a:r>
          </a:p>
        </p:txBody>
      </p:sp>
      <p:pic>
        <p:nvPicPr>
          <p:cNvPr id="8" name="Picture 7">
            <a:extLst>
              <a:ext uri="{FF2B5EF4-FFF2-40B4-BE49-F238E27FC236}">
                <a16:creationId xmlns:a16="http://schemas.microsoft.com/office/drawing/2014/main" id="{2D0E0178-109C-1A20-87CC-2E30022CCC6C}"/>
              </a:ext>
            </a:extLst>
          </p:cNvPr>
          <p:cNvPicPr>
            <a:picLocks noChangeAspect="1"/>
          </p:cNvPicPr>
          <p:nvPr/>
        </p:nvPicPr>
        <p:blipFill>
          <a:blip r:embed="rId5"/>
          <a:stretch>
            <a:fillRect/>
          </a:stretch>
        </p:blipFill>
        <p:spPr>
          <a:xfrm>
            <a:off x="1600200" y="2019300"/>
            <a:ext cx="14859000" cy="5486400"/>
          </a:xfrm>
          <a:prstGeom prst="rect">
            <a:avLst/>
          </a:prstGeom>
        </p:spPr>
      </p:pic>
    </p:spTree>
    <p:extLst>
      <p:ext uri="{BB962C8B-B14F-4D97-AF65-F5344CB8AC3E}">
        <p14:creationId xmlns:p14="http://schemas.microsoft.com/office/powerpoint/2010/main" val="155554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823473" y="252009"/>
            <a:ext cx="10700035" cy="1278042"/>
          </a:xfrm>
          <a:prstGeom prst="rect">
            <a:avLst/>
          </a:prstGeom>
        </p:spPr>
        <p:txBody>
          <a:bodyPr lIns="0" tIns="0" rIns="0" bIns="0" rtlCol="0" anchor="t">
            <a:spAutoFit/>
          </a:bodyPr>
          <a:lstStyle/>
          <a:p>
            <a:pPr algn="l">
              <a:lnSpc>
                <a:spcPts val="10455"/>
              </a:lnSpc>
            </a:pPr>
            <a:r>
              <a:rPr lang="en-US" sz="7468" b="1" i="1" dirty="0">
                <a:solidFill>
                  <a:srgbClr val="FFFFFF"/>
                </a:solidFill>
                <a:latin typeface="Poppins Ultra-Bold Italics"/>
                <a:ea typeface="Poppins Ultra-Bold Italics"/>
                <a:cs typeface="Poppins Ultra-Bold Italics"/>
                <a:sym typeface="Poppins Ultra-Bold Italics"/>
              </a:rPr>
              <a:t>EDAS Result </a:t>
            </a:r>
          </a:p>
        </p:txBody>
      </p:sp>
      <p:pic>
        <p:nvPicPr>
          <p:cNvPr id="8" name="Picture 7">
            <a:extLst>
              <a:ext uri="{FF2B5EF4-FFF2-40B4-BE49-F238E27FC236}">
                <a16:creationId xmlns:a16="http://schemas.microsoft.com/office/drawing/2014/main" id="{BAFFAF0E-CCD6-1A14-C87F-807598EF24C1}"/>
              </a:ext>
            </a:extLst>
          </p:cNvPr>
          <p:cNvPicPr>
            <a:picLocks noChangeAspect="1"/>
          </p:cNvPicPr>
          <p:nvPr/>
        </p:nvPicPr>
        <p:blipFill>
          <a:blip r:embed="rId5"/>
          <a:stretch>
            <a:fillRect/>
          </a:stretch>
        </p:blipFill>
        <p:spPr>
          <a:xfrm>
            <a:off x="2743200" y="3743783"/>
            <a:ext cx="12039599" cy="2750854"/>
          </a:xfrm>
          <a:prstGeom prst="rect">
            <a:avLst/>
          </a:prstGeom>
        </p:spPr>
      </p:pic>
    </p:spTree>
    <p:extLst>
      <p:ext uri="{BB962C8B-B14F-4D97-AF65-F5344CB8AC3E}">
        <p14:creationId xmlns:p14="http://schemas.microsoft.com/office/powerpoint/2010/main" val="107738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2E6D"/>
        </a:solidFill>
        <a:effectLst/>
      </p:bgPr>
    </p:bg>
    <p:spTree>
      <p:nvGrpSpPr>
        <p:cNvPr id="1" name=""/>
        <p:cNvGrpSpPr/>
        <p:nvPr/>
      </p:nvGrpSpPr>
      <p:grpSpPr>
        <a:xfrm>
          <a:off x="0" y="0"/>
          <a:ext cx="0" cy="0"/>
          <a:chOff x="0" y="0"/>
          <a:chExt cx="0" cy="0"/>
        </a:xfrm>
      </p:grpSpPr>
      <p:sp>
        <p:nvSpPr>
          <p:cNvPr id="2" name="TextBox 2"/>
          <p:cNvSpPr txBox="1"/>
          <p:nvPr/>
        </p:nvSpPr>
        <p:spPr>
          <a:xfrm>
            <a:off x="610235" y="1746460"/>
            <a:ext cx="17166168" cy="9561713"/>
          </a:xfrm>
          <a:prstGeom prst="rect">
            <a:avLst/>
          </a:prstGeom>
        </p:spPr>
        <p:txBody>
          <a:bodyPr lIns="0" tIns="0" rIns="0" bIns="0" rtlCol="0" anchor="t">
            <a:spAutoFit/>
          </a:bodyPr>
          <a:lstStyle/>
          <a:p>
            <a:pPr algn="l">
              <a:lnSpc>
                <a:spcPts val="4535"/>
              </a:lnSpc>
            </a:pPr>
            <a:r>
              <a:rPr lang="en-US" sz="2732" i="1">
                <a:solidFill>
                  <a:srgbClr val="FFFFFF"/>
                </a:solidFill>
                <a:latin typeface="Poppins Italics"/>
                <a:ea typeface="Poppins Italics"/>
                <a:cs typeface="Poppins Italics"/>
                <a:sym typeface="Poppins Italics"/>
              </a:rPr>
              <a:t>1.   Ayswer, A. S., Ramasamy, N., Anand, M., &amp; Santhi, N. (2024). Analysing the Performance of a Manufacturing Firm Using Hierarchical Approach. Journal of The Institution of Engineers (India): Series C, 1-10.</a:t>
            </a:r>
          </a:p>
          <a:p>
            <a:pPr algn="l">
              <a:lnSpc>
                <a:spcPts val="4535"/>
              </a:lnSpc>
            </a:pPr>
            <a:r>
              <a:rPr lang="en-US" sz="2732" i="1">
                <a:solidFill>
                  <a:srgbClr val="FFFFFF"/>
                </a:solidFill>
                <a:latin typeface="Poppins Italics"/>
                <a:ea typeface="Poppins Italics"/>
                <a:cs typeface="Poppins Italics"/>
                <a:sym typeface="Poppins Italics"/>
              </a:rPr>
              <a:t>2.  Saucedo-Martínez, J. A., Salais-Fierro, T. E., Rodriguez-Aguilar, R., &amp; Marmolejo-Saucedo, J. A. (2024). Selecting the Distribution System using AHP and Fuzzy AHP Methods. Mobile Networks and Applications, 1-8.</a:t>
            </a:r>
          </a:p>
          <a:p>
            <a:pPr algn="l">
              <a:lnSpc>
                <a:spcPts val="4535"/>
              </a:lnSpc>
            </a:pPr>
            <a:r>
              <a:rPr lang="en-US" sz="2732" i="1">
                <a:solidFill>
                  <a:srgbClr val="FFFFFF"/>
                </a:solidFill>
                <a:latin typeface="Poppins Italics"/>
                <a:ea typeface="Poppins Italics"/>
                <a:cs typeface="Poppins Italics"/>
                <a:sym typeface="Poppins Italics"/>
              </a:rPr>
              <a:t>3. Yilmaz, Z. (2022). Ranking online shopping websites by considering the criteria weights. Journal of Business Research, 144, 497-512.</a:t>
            </a:r>
          </a:p>
          <a:p>
            <a:pPr algn="l">
              <a:lnSpc>
                <a:spcPts val="4535"/>
              </a:lnSpc>
            </a:pPr>
            <a:r>
              <a:rPr lang="en-US" sz="2732" i="1">
                <a:solidFill>
                  <a:srgbClr val="FFFFFF"/>
                </a:solidFill>
                <a:latin typeface="Poppins Italics"/>
                <a:ea typeface="Poppins Italics"/>
                <a:cs typeface="Poppins Italics"/>
                <a:sym typeface="Poppins Italics"/>
              </a:rPr>
              <a:t>4. Arora, A., Rani, N., Devi, C., &amp; Gupta, S. (2022). Factors affecting consumer purchase intentions of organic food through fuzzy AHP. International Journal of Quality &amp; Reliability Management, 39(5), 1085-1103.</a:t>
            </a:r>
          </a:p>
          <a:p>
            <a:pPr algn="l">
              <a:lnSpc>
                <a:spcPts val="4535"/>
              </a:lnSpc>
            </a:pPr>
            <a:r>
              <a:rPr lang="en-US" sz="2732" i="1">
                <a:solidFill>
                  <a:srgbClr val="FFFFFF"/>
                </a:solidFill>
                <a:latin typeface="Poppins Italics"/>
                <a:ea typeface="Poppins Italics"/>
                <a:cs typeface="Poppins Italics"/>
                <a:sym typeface="Poppins Italics"/>
              </a:rPr>
              <a:t>5.  Erturan-Ogut, E. E., &amp; Kula, U. (2023). Selecting the right location for sports facilities using analytical hierarchy process. Journal of Facilities Management, 21(5), 733-750.</a:t>
            </a:r>
          </a:p>
          <a:p>
            <a:pPr algn="l">
              <a:lnSpc>
                <a:spcPts val="4203"/>
              </a:lnSpc>
            </a:pPr>
            <a:endParaRPr lang="en-US" sz="2732" i="1">
              <a:solidFill>
                <a:srgbClr val="FFFFFF"/>
              </a:solidFill>
              <a:latin typeface="Poppins Italics"/>
              <a:ea typeface="Poppins Italics"/>
              <a:cs typeface="Poppins Italics"/>
              <a:sym typeface="Poppins Italics"/>
            </a:endParaRPr>
          </a:p>
          <a:p>
            <a:pPr algn="l">
              <a:lnSpc>
                <a:spcPts val="4203"/>
              </a:lnSpc>
            </a:pPr>
            <a:endParaRPr lang="en-US" sz="2732" i="1">
              <a:solidFill>
                <a:srgbClr val="FFFFFF"/>
              </a:solidFill>
              <a:latin typeface="Poppins Italics"/>
              <a:ea typeface="Poppins Italics"/>
              <a:cs typeface="Poppins Italics"/>
              <a:sym typeface="Poppins Italics"/>
            </a:endParaRPr>
          </a:p>
          <a:p>
            <a:pPr algn="l">
              <a:lnSpc>
                <a:spcPts val="4203"/>
              </a:lnSpc>
            </a:pPr>
            <a:endParaRPr lang="en-US" sz="2732" i="1">
              <a:solidFill>
                <a:srgbClr val="FFFFFF"/>
              </a:solidFill>
              <a:latin typeface="Poppins Italics"/>
              <a:ea typeface="Poppins Italics"/>
              <a:cs typeface="Poppins Italics"/>
              <a:sym typeface="Poppins Italics"/>
            </a:endParaRPr>
          </a:p>
          <a:p>
            <a:pPr algn="l">
              <a:lnSpc>
                <a:spcPts val="4203"/>
              </a:lnSpc>
            </a:pPr>
            <a:endParaRPr lang="en-US" sz="2732" i="1">
              <a:solidFill>
                <a:srgbClr val="FFFFFF"/>
              </a:solidFill>
              <a:latin typeface="Poppins Italics"/>
              <a:ea typeface="Poppins Italics"/>
              <a:cs typeface="Poppins Italics"/>
              <a:sym typeface="Poppins Italics"/>
            </a:endParaRPr>
          </a:p>
        </p:txBody>
      </p:sp>
      <p:sp>
        <p:nvSpPr>
          <p:cNvPr id="3" name="TextBox 3"/>
          <p:cNvSpPr txBox="1"/>
          <p:nvPr/>
        </p:nvSpPr>
        <p:spPr>
          <a:xfrm>
            <a:off x="5486400" y="182563"/>
            <a:ext cx="7322903" cy="1454149"/>
          </a:xfrm>
          <a:prstGeom prst="rect">
            <a:avLst/>
          </a:prstGeom>
        </p:spPr>
        <p:txBody>
          <a:bodyPr lIns="0" tIns="0" rIns="0" bIns="0" rtlCol="0" anchor="t">
            <a:spAutoFit/>
          </a:bodyPr>
          <a:lstStyle/>
          <a:p>
            <a:pPr algn="l">
              <a:lnSpc>
                <a:spcPts val="11200"/>
              </a:lnSpc>
            </a:pPr>
            <a:r>
              <a:rPr lang="en-US" sz="8000" b="1">
                <a:solidFill>
                  <a:srgbClr val="FFDE00"/>
                </a:solidFill>
                <a:latin typeface="Poppins Ultra-Bold"/>
                <a:ea typeface="Poppins Ultra-Bold"/>
                <a:cs typeface="Poppins Ultra-Bold"/>
                <a:sym typeface="Poppins Ultra-Bold"/>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TextBox 3"/>
          <p:cNvSpPr txBox="1"/>
          <p:nvPr/>
        </p:nvSpPr>
        <p:spPr>
          <a:xfrm>
            <a:off x="5412257" y="444927"/>
            <a:ext cx="7463485" cy="1205645"/>
          </a:xfrm>
          <a:prstGeom prst="rect">
            <a:avLst/>
          </a:prstGeom>
        </p:spPr>
        <p:txBody>
          <a:bodyPr lIns="0" tIns="0" rIns="0" bIns="0" rtlCol="0" anchor="t">
            <a:spAutoFit/>
          </a:bodyPr>
          <a:lstStyle/>
          <a:p>
            <a:pPr algn="ctr">
              <a:lnSpc>
                <a:spcPts val="8589"/>
              </a:lnSpc>
            </a:pPr>
            <a:r>
              <a:rPr lang="en-US" sz="8180" b="1">
                <a:solidFill>
                  <a:srgbClr val="FFDE00"/>
                </a:solidFill>
                <a:latin typeface="Poppins Ultra-Bold"/>
                <a:ea typeface="Poppins Ultra-Bold"/>
                <a:cs typeface="Poppins Ultra-Bold"/>
                <a:sym typeface="Poppins Ultra-Bold"/>
              </a:rPr>
              <a:t>Introduction</a:t>
            </a:r>
          </a:p>
        </p:txBody>
      </p:sp>
      <p:sp>
        <p:nvSpPr>
          <p:cNvPr id="4" name="Freeform 4"/>
          <p:cNvSpPr/>
          <p:nvPr/>
        </p:nvSpPr>
        <p:spPr>
          <a:xfrm rot="9420608">
            <a:off x="-2134576" y="778523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894297">
            <a:off x="-1507675" y="-1846439"/>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837712" flipH="1">
            <a:off x="14976584" y="82296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477505" flipH="1">
            <a:off x="15286198" y="-1552808"/>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522919" y="1680346"/>
            <a:ext cx="15242161" cy="7875154"/>
          </a:xfrm>
          <a:prstGeom prst="rect">
            <a:avLst/>
          </a:prstGeom>
        </p:spPr>
        <p:txBody>
          <a:bodyPr lIns="0" tIns="0" rIns="0" bIns="0" rtlCol="0" anchor="t">
            <a:spAutoFit/>
          </a:bodyPr>
          <a:lstStyle/>
          <a:p>
            <a:pPr algn="just">
              <a:lnSpc>
                <a:spcPts val="5199"/>
              </a:lnSpc>
            </a:pPr>
            <a:r>
              <a:rPr lang="en-US" sz="3132">
                <a:solidFill>
                  <a:srgbClr val="FFFFFF"/>
                </a:solidFill>
                <a:latin typeface="Poppins"/>
                <a:ea typeface="Poppins"/>
                <a:cs typeface="Poppins"/>
                <a:sym typeface="Poppins"/>
              </a:rPr>
              <a:t>In the highly competitive landscape of the automotive retail industry, the ability to deliver an exceptional customer experience and maintain operational efficiency is critical for success. Dealerships must navigate various factors, from customer reviews and showroom ambience to operational processes and product offerings, to remain competitive and meet customer expectations. This project aims to systematically evaluate these factors using advanced decision-making techniques. By employing Analytical Hierarchy Process (AHP), Fuzzy, and Fuzzy TOPSIS, we can provide a comprehensive analysis and ranking of dealerships based on multiple criteria. This approach will help identify strengths, weaknesses, and areas for improvement, ultimately leading to enhanced customer satisfaction and operational excellence.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420608">
            <a:off x="-2134576" y="778523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94297">
            <a:off x="-1507675" y="-1846439"/>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837712" flipH="1">
            <a:off x="14976584" y="82296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77505" flipH="1">
            <a:off x="15286198" y="-1552808"/>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286749" y="1992790"/>
            <a:ext cx="13174364" cy="3150710"/>
          </a:xfrm>
          <a:custGeom>
            <a:avLst/>
            <a:gdLst/>
            <a:ahLst/>
            <a:cxnLst/>
            <a:rect l="l" t="t" r="r" b="b"/>
            <a:pathLst>
              <a:path w="13174364" h="3150710">
                <a:moveTo>
                  <a:pt x="0" y="0"/>
                </a:moveTo>
                <a:lnTo>
                  <a:pt x="13174363" y="0"/>
                </a:lnTo>
                <a:lnTo>
                  <a:pt x="13174363" y="3150710"/>
                </a:lnTo>
                <a:lnTo>
                  <a:pt x="0" y="3150710"/>
                </a:lnTo>
                <a:lnTo>
                  <a:pt x="0" y="0"/>
                </a:lnTo>
                <a:close/>
              </a:path>
            </a:pathLst>
          </a:custGeom>
          <a:blipFill>
            <a:blip r:embed="rId5"/>
            <a:stretch>
              <a:fillRect/>
            </a:stretch>
          </a:blipFill>
        </p:spPr>
      </p:sp>
      <p:sp>
        <p:nvSpPr>
          <p:cNvPr id="8" name="Freeform 8"/>
          <p:cNvSpPr/>
          <p:nvPr/>
        </p:nvSpPr>
        <p:spPr>
          <a:xfrm>
            <a:off x="2286749" y="5428516"/>
            <a:ext cx="13065936" cy="4448545"/>
          </a:xfrm>
          <a:custGeom>
            <a:avLst/>
            <a:gdLst/>
            <a:ahLst/>
            <a:cxnLst/>
            <a:rect l="l" t="t" r="r" b="b"/>
            <a:pathLst>
              <a:path w="13065936" h="4448545">
                <a:moveTo>
                  <a:pt x="0" y="0"/>
                </a:moveTo>
                <a:lnTo>
                  <a:pt x="13065935" y="0"/>
                </a:lnTo>
                <a:lnTo>
                  <a:pt x="13065935" y="4448545"/>
                </a:lnTo>
                <a:lnTo>
                  <a:pt x="0" y="4448545"/>
                </a:lnTo>
                <a:lnTo>
                  <a:pt x="0" y="0"/>
                </a:lnTo>
                <a:close/>
              </a:path>
            </a:pathLst>
          </a:custGeom>
          <a:blipFill>
            <a:blip r:embed="rId6"/>
            <a:stretch>
              <a:fillRect/>
            </a:stretch>
          </a:blipFill>
        </p:spPr>
      </p:sp>
      <p:sp>
        <p:nvSpPr>
          <p:cNvPr id="9" name="TextBox 9"/>
          <p:cNvSpPr txBox="1"/>
          <p:nvPr/>
        </p:nvSpPr>
        <p:spPr>
          <a:xfrm>
            <a:off x="4129587" y="444927"/>
            <a:ext cx="10028827" cy="1205645"/>
          </a:xfrm>
          <a:prstGeom prst="rect">
            <a:avLst/>
          </a:prstGeom>
        </p:spPr>
        <p:txBody>
          <a:bodyPr lIns="0" tIns="0" rIns="0" bIns="0" rtlCol="0" anchor="t">
            <a:spAutoFit/>
          </a:bodyPr>
          <a:lstStyle/>
          <a:p>
            <a:pPr algn="ctr">
              <a:lnSpc>
                <a:spcPts val="8589"/>
              </a:lnSpc>
            </a:pPr>
            <a:r>
              <a:rPr lang="en-US" sz="8180" b="1">
                <a:solidFill>
                  <a:srgbClr val="FFDE00"/>
                </a:solidFill>
                <a:latin typeface="Poppins Ultra-Bold"/>
                <a:ea typeface="Poppins Ultra-Bold"/>
                <a:cs typeface="Poppins Ultra-Bold"/>
                <a:sym typeface="Poppins Ultra-Bold"/>
              </a:rPr>
              <a:t>Literature 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420608">
            <a:off x="-2134576" y="778523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94297">
            <a:off x="-1507675" y="-1846439"/>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837712" flipH="1">
            <a:off x="14976584" y="82296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77505" flipH="1">
            <a:off x="15286198" y="-1552808"/>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486824" y="2318263"/>
            <a:ext cx="13125073" cy="3240759"/>
          </a:xfrm>
          <a:custGeom>
            <a:avLst/>
            <a:gdLst/>
            <a:ahLst/>
            <a:cxnLst/>
            <a:rect l="l" t="t" r="r" b="b"/>
            <a:pathLst>
              <a:path w="13125073" h="3240759">
                <a:moveTo>
                  <a:pt x="0" y="0"/>
                </a:moveTo>
                <a:lnTo>
                  <a:pt x="13125073" y="0"/>
                </a:lnTo>
                <a:lnTo>
                  <a:pt x="13125073" y="3240759"/>
                </a:lnTo>
                <a:lnTo>
                  <a:pt x="0" y="3240759"/>
                </a:lnTo>
                <a:lnTo>
                  <a:pt x="0" y="0"/>
                </a:lnTo>
                <a:close/>
              </a:path>
            </a:pathLst>
          </a:custGeom>
          <a:blipFill>
            <a:blip r:embed="rId5"/>
            <a:stretch>
              <a:fillRect/>
            </a:stretch>
          </a:blipFill>
        </p:spPr>
      </p:sp>
      <p:sp>
        <p:nvSpPr>
          <p:cNvPr id="8" name="Freeform 8"/>
          <p:cNvSpPr/>
          <p:nvPr/>
        </p:nvSpPr>
        <p:spPr>
          <a:xfrm>
            <a:off x="2486824" y="5843381"/>
            <a:ext cx="13125073" cy="3296049"/>
          </a:xfrm>
          <a:custGeom>
            <a:avLst/>
            <a:gdLst/>
            <a:ahLst/>
            <a:cxnLst/>
            <a:rect l="l" t="t" r="r" b="b"/>
            <a:pathLst>
              <a:path w="13125073" h="3296049">
                <a:moveTo>
                  <a:pt x="0" y="0"/>
                </a:moveTo>
                <a:lnTo>
                  <a:pt x="13125073" y="0"/>
                </a:lnTo>
                <a:lnTo>
                  <a:pt x="13125073" y="3296049"/>
                </a:lnTo>
                <a:lnTo>
                  <a:pt x="0" y="3296049"/>
                </a:lnTo>
                <a:lnTo>
                  <a:pt x="0" y="0"/>
                </a:lnTo>
                <a:close/>
              </a:path>
            </a:pathLst>
          </a:custGeom>
          <a:blipFill>
            <a:blip r:embed="rId6"/>
            <a:stretch>
              <a:fillRect/>
            </a:stretch>
          </a:blipFill>
        </p:spPr>
      </p:sp>
      <p:sp>
        <p:nvSpPr>
          <p:cNvPr id="9" name="TextBox 9"/>
          <p:cNvSpPr txBox="1"/>
          <p:nvPr/>
        </p:nvSpPr>
        <p:spPr>
          <a:xfrm>
            <a:off x="4129587" y="444927"/>
            <a:ext cx="10028827" cy="1205645"/>
          </a:xfrm>
          <a:prstGeom prst="rect">
            <a:avLst/>
          </a:prstGeom>
        </p:spPr>
        <p:txBody>
          <a:bodyPr lIns="0" tIns="0" rIns="0" bIns="0" rtlCol="0" anchor="t">
            <a:spAutoFit/>
          </a:bodyPr>
          <a:lstStyle/>
          <a:p>
            <a:pPr algn="ctr">
              <a:lnSpc>
                <a:spcPts val="8589"/>
              </a:lnSpc>
            </a:pPr>
            <a:r>
              <a:rPr lang="en-US" sz="8180" b="1">
                <a:solidFill>
                  <a:srgbClr val="FFDE00"/>
                </a:solidFill>
                <a:latin typeface="Poppins Ultra-Bold"/>
                <a:ea typeface="Poppins Ultra-Bold"/>
                <a:cs typeface="Poppins Ultra-Bold"/>
                <a:sym typeface="Poppins Ultra-Bold"/>
              </a:rPr>
              <a:t>Literature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420608">
            <a:off x="-2134576" y="778523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94297">
            <a:off x="-1507675" y="-1846439"/>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837712" flipH="1">
            <a:off x="14976584" y="82296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77505" flipH="1">
            <a:off x="15286198" y="-1552808"/>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494401" y="3401938"/>
            <a:ext cx="13397511" cy="3508872"/>
          </a:xfrm>
          <a:custGeom>
            <a:avLst/>
            <a:gdLst/>
            <a:ahLst/>
            <a:cxnLst/>
            <a:rect l="l" t="t" r="r" b="b"/>
            <a:pathLst>
              <a:path w="13397511" h="3508872">
                <a:moveTo>
                  <a:pt x="0" y="0"/>
                </a:moveTo>
                <a:lnTo>
                  <a:pt x="13397511" y="0"/>
                </a:lnTo>
                <a:lnTo>
                  <a:pt x="13397511" y="3508872"/>
                </a:lnTo>
                <a:lnTo>
                  <a:pt x="0" y="3508872"/>
                </a:lnTo>
                <a:lnTo>
                  <a:pt x="0" y="0"/>
                </a:lnTo>
                <a:close/>
              </a:path>
            </a:pathLst>
          </a:custGeom>
          <a:blipFill>
            <a:blip r:embed="rId5"/>
            <a:stretch>
              <a:fillRect/>
            </a:stretch>
          </a:blipFill>
        </p:spPr>
      </p:sp>
      <p:sp>
        <p:nvSpPr>
          <p:cNvPr id="8" name="TextBox 8"/>
          <p:cNvSpPr txBox="1"/>
          <p:nvPr/>
        </p:nvSpPr>
        <p:spPr>
          <a:xfrm>
            <a:off x="4129587" y="444927"/>
            <a:ext cx="10028827" cy="1205645"/>
          </a:xfrm>
          <a:prstGeom prst="rect">
            <a:avLst/>
          </a:prstGeom>
        </p:spPr>
        <p:txBody>
          <a:bodyPr lIns="0" tIns="0" rIns="0" bIns="0" rtlCol="0" anchor="t">
            <a:spAutoFit/>
          </a:bodyPr>
          <a:lstStyle/>
          <a:p>
            <a:pPr algn="ctr">
              <a:lnSpc>
                <a:spcPts val="8589"/>
              </a:lnSpc>
            </a:pPr>
            <a:r>
              <a:rPr lang="en-US" sz="8180" b="1">
                <a:solidFill>
                  <a:srgbClr val="FFDE00"/>
                </a:solidFill>
                <a:latin typeface="Poppins Ultra-Bold"/>
                <a:ea typeface="Poppins Ultra-Bold"/>
                <a:cs typeface="Poppins Ultra-Bold"/>
                <a:sym typeface="Poppins Ultra-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AutoShape 3"/>
          <p:cNvSpPr/>
          <p:nvPr/>
        </p:nvSpPr>
        <p:spPr>
          <a:xfrm>
            <a:off x="2438109" y="787659"/>
            <a:ext cx="13411783" cy="1832388"/>
          </a:xfrm>
          <a:prstGeom prst="rect">
            <a:avLst/>
          </a:prstGeom>
          <a:solidFill>
            <a:srgbClr val="FFFFFF"/>
          </a:solidFill>
        </p:spPr>
      </p:sp>
      <p:grpSp>
        <p:nvGrpSpPr>
          <p:cNvPr id="4" name="Group 4"/>
          <p:cNvGrpSpPr/>
          <p:nvPr/>
        </p:nvGrpSpPr>
        <p:grpSpPr>
          <a:xfrm>
            <a:off x="1622889" y="787659"/>
            <a:ext cx="1832388" cy="183238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6" name="Group 6"/>
          <p:cNvGrpSpPr/>
          <p:nvPr/>
        </p:nvGrpSpPr>
        <p:grpSpPr>
          <a:xfrm>
            <a:off x="14832723" y="787659"/>
            <a:ext cx="1832388" cy="1832388"/>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8" name="TextBox 8"/>
          <p:cNvSpPr txBox="1"/>
          <p:nvPr/>
        </p:nvSpPr>
        <p:spPr>
          <a:xfrm>
            <a:off x="2862128" y="770403"/>
            <a:ext cx="12563744" cy="1619250"/>
          </a:xfrm>
          <a:prstGeom prst="rect">
            <a:avLst/>
          </a:prstGeom>
        </p:spPr>
        <p:txBody>
          <a:bodyPr lIns="0" tIns="0" rIns="0" bIns="0" rtlCol="0" anchor="t">
            <a:spAutoFit/>
          </a:bodyPr>
          <a:lstStyle/>
          <a:p>
            <a:pPr algn="ctr">
              <a:lnSpc>
                <a:spcPts val="12599"/>
              </a:lnSpc>
            </a:pPr>
            <a:r>
              <a:rPr lang="en-US" sz="9000" b="1">
                <a:solidFill>
                  <a:srgbClr val="1A63A5"/>
                </a:solidFill>
                <a:latin typeface="Poppins Ultra-Bold"/>
                <a:ea typeface="Poppins Ultra-Bold"/>
                <a:cs typeface="Poppins Ultra-Bold"/>
                <a:sym typeface="Poppins Ultra-Bold"/>
              </a:rPr>
              <a:t>Objective</a:t>
            </a:r>
          </a:p>
        </p:txBody>
      </p:sp>
      <p:sp>
        <p:nvSpPr>
          <p:cNvPr id="9" name="TextBox 9"/>
          <p:cNvSpPr txBox="1"/>
          <p:nvPr/>
        </p:nvSpPr>
        <p:spPr>
          <a:xfrm>
            <a:off x="1323973" y="3006586"/>
            <a:ext cx="1621138" cy="1945672"/>
          </a:xfrm>
          <a:prstGeom prst="rect">
            <a:avLst/>
          </a:prstGeom>
        </p:spPr>
        <p:txBody>
          <a:bodyPr lIns="0" tIns="0" rIns="0" bIns="0" rtlCol="0" anchor="t">
            <a:spAutoFit/>
          </a:bodyPr>
          <a:lstStyle/>
          <a:p>
            <a:pPr algn="r">
              <a:lnSpc>
                <a:spcPts val="15083"/>
              </a:lnSpc>
            </a:pPr>
            <a:r>
              <a:rPr lang="en-US" sz="10773" b="1">
                <a:solidFill>
                  <a:srgbClr val="FFFFFF"/>
                </a:solidFill>
                <a:latin typeface="Poppins Ultra-Bold"/>
                <a:ea typeface="Poppins Ultra-Bold"/>
                <a:cs typeface="Poppins Ultra-Bold"/>
                <a:sym typeface="Poppins Ultra-Bold"/>
              </a:rPr>
              <a:t>01</a:t>
            </a:r>
          </a:p>
        </p:txBody>
      </p:sp>
      <p:sp>
        <p:nvSpPr>
          <p:cNvPr id="10" name="TextBox 10"/>
          <p:cNvSpPr txBox="1"/>
          <p:nvPr/>
        </p:nvSpPr>
        <p:spPr>
          <a:xfrm>
            <a:off x="4973103" y="6071071"/>
            <a:ext cx="2093961" cy="1945672"/>
          </a:xfrm>
          <a:prstGeom prst="rect">
            <a:avLst/>
          </a:prstGeom>
        </p:spPr>
        <p:txBody>
          <a:bodyPr lIns="0" tIns="0" rIns="0" bIns="0" rtlCol="0" anchor="t">
            <a:spAutoFit/>
          </a:bodyPr>
          <a:lstStyle/>
          <a:p>
            <a:pPr algn="r">
              <a:lnSpc>
                <a:spcPts val="15083"/>
              </a:lnSpc>
            </a:pPr>
            <a:r>
              <a:rPr lang="en-US" sz="10773" b="1">
                <a:solidFill>
                  <a:srgbClr val="FFFFFF"/>
                </a:solidFill>
                <a:latin typeface="Poppins Ultra-Bold"/>
                <a:ea typeface="Poppins Ultra-Bold"/>
                <a:cs typeface="Poppins Ultra-Bold"/>
                <a:sym typeface="Poppins Ultra-Bold"/>
              </a:rPr>
              <a:t>03</a:t>
            </a:r>
          </a:p>
        </p:txBody>
      </p:sp>
      <p:sp>
        <p:nvSpPr>
          <p:cNvPr id="11" name="TextBox 11"/>
          <p:cNvSpPr txBox="1"/>
          <p:nvPr/>
        </p:nvSpPr>
        <p:spPr>
          <a:xfrm>
            <a:off x="9619817" y="3006586"/>
            <a:ext cx="2093961" cy="1945672"/>
          </a:xfrm>
          <a:prstGeom prst="rect">
            <a:avLst/>
          </a:prstGeom>
        </p:spPr>
        <p:txBody>
          <a:bodyPr lIns="0" tIns="0" rIns="0" bIns="0" rtlCol="0" anchor="t">
            <a:spAutoFit/>
          </a:bodyPr>
          <a:lstStyle/>
          <a:p>
            <a:pPr algn="r">
              <a:lnSpc>
                <a:spcPts val="15083"/>
              </a:lnSpc>
            </a:pPr>
            <a:r>
              <a:rPr lang="en-US" sz="10773" b="1">
                <a:solidFill>
                  <a:srgbClr val="FFFFFF"/>
                </a:solidFill>
                <a:latin typeface="Poppins Ultra-Bold"/>
                <a:ea typeface="Poppins Ultra-Bold"/>
                <a:cs typeface="Poppins Ultra-Bold"/>
                <a:sym typeface="Poppins Ultra-Bold"/>
              </a:rPr>
              <a:t>02</a:t>
            </a:r>
          </a:p>
        </p:txBody>
      </p:sp>
      <p:sp>
        <p:nvSpPr>
          <p:cNvPr id="12" name="TextBox 12"/>
          <p:cNvSpPr txBox="1"/>
          <p:nvPr/>
        </p:nvSpPr>
        <p:spPr>
          <a:xfrm>
            <a:off x="3218257" y="3751834"/>
            <a:ext cx="4524266" cy="2482850"/>
          </a:xfrm>
          <a:prstGeom prst="rect">
            <a:avLst/>
          </a:prstGeom>
        </p:spPr>
        <p:txBody>
          <a:bodyPr lIns="0" tIns="0" rIns="0" bIns="0" rtlCol="0" anchor="t">
            <a:spAutoFit/>
          </a:bodyPr>
          <a:lstStyle/>
          <a:p>
            <a:pPr algn="just">
              <a:lnSpc>
                <a:spcPts val="2800"/>
              </a:lnSpc>
            </a:pPr>
            <a:r>
              <a:rPr lang="en-US" sz="2000">
                <a:solidFill>
                  <a:srgbClr val="FFFFFF"/>
                </a:solidFill>
                <a:latin typeface="Poppins"/>
                <a:ea typeface="Poppins"/>
                <a:cs typeface="Poppins"/>
                <a:sym typeface="Poppins"/>
              </a:rPr>
              <a:t>To explore the key attributes that affect customer satisfaction and dealership performance, such as customer reviews, location proximity, facility convenience, trained manpower, product range, and after-sales service.</a:t>
            </a:r>
          </a:p>
        </p:txBody>
      </p:sp>
      <p:sp>
        <p:nvSpPr>
          <p:cNvPr id="13" name="TextBox 13"/>
          <p:cNvSpPr txBox="1"/>
          <p:nvPr/>
        </p:nvSpPr>
        <p:spPr>
          <a:xfrm>
            <a:off x="7494130" y="7359511"/>
            <a:ext cx="4524266" cy="1425575"/>
          </a:xfrm>
          <a:prstGeom prst="rect">
            <a:avLst/>
          </a:prstGeom>
        </p:spPr>
        <p:txBody>
          <a:bodyPr lIns="0" tIns="0" rIns="0" bIns="0" rtlCol="0" anchor="t">
            <a:spAutoFit/>
          </a:bodyPr>
          <a:lstStyle/>
          <a:p>
            <a:pPr algn="just">
              <a:lnSpc>
                <a:spcPts val="2800"/>
              </a:lnSpc>
            </a:pPr>
            <a:r>
              <a:rPr lang="en-US" sz="2000">
                <a:solidFill>
                  <a:srgbClr val="FFFFFF"/>
                </a:solidFill>
                <a:latin typeface="Poppins"/>
                <a:ea typeface="Poppins"/>
                <a:cs typeface="Poppins"/>
                <a:sym typeface="Poppins"/>
              </a:rPr>
              <a:t>To find the critical success factors by comparing different dealerships using structured decision-making methods.</a:t>
            </a:r>
          </a:p>
        </p:txBody>
      </p:sp>
      <p:sp>
        <p:nvSpPr>
          <p:cNvPr id="14" name="TextBox 14"/>
          <p:cNvSpPr txBox="1"/>
          <p:nvPr/>
        </p:nvSpPr>
        <p:spPr>
          <a:xfrm>
            <a:off x="11990003" y="3751834"/>
            <a:ext cx="4524266" cy="1778000"/>
          </a:xfrm>
          <a:prstGeom prst="rect">
            <a:avLst/>
          </a:prstGeom>
        </p:spPr>
        <p:txBody>
          <a:bodyPr lIns="0" tIns="0" rIns="0" bIns="0" rtlCol="0" anchor="t">
            <a:spAutoFit/>
          </a:bodyPr>
          <a:lstStyle/>
          <a:p>
            <a:pPr algn="just">
              <a:lnSpc>
                <a:spcPts val="2800"/>
              </a:lnSpc>
            </a:pPr>
            <a:r>
              <a:rPr lang="en-US" sz="2000">
                <a:solidFill>
                  <a:srgbClr val="FFFFFF"/>
                </a:solidFill>
                <a:latin typeface="Poppins"/>
                <a:ea typeface="Poppins"/>
                <a:cs typeface="Poppins"/>
                <a:sym typeface="Poppins"/>
              </a:rPr>
              <a:t>To investigate how various factors like showroom ambience, use of technology, and in-house service options contribute to the overall customer experience.</a:t>
            </a:r>
          </a:p>
        </p:txBody>
      </p:sp>
      <p:sp>
        <p:nvSpPr>
          <p:cNvPr id="15" name="Freeform 15"/>
          <p:cNvSpPr/>
          <p:nvPr/>
        </p:nvSpPr>
        <p:spPr>
          <a:xfrm rot="9931774">
            <a:off x="-2083469" y="6625584"/>
            <a:ext cx="6224339" cy="5352931"/>
          </a:xfrm>
          <a:custGeom>
            <a:avLst/>
            <a:gdLst/>
            <a:ahLst/>
            <a:cxnLst/>
            <a:rect l="l" t="t" r="r" b="b"/>
            <a:pathLst>
              <a:path w="6224339" h="5352931">
                <a:moveTo>
                  <a:pt x="0" y="0"/>
                </a:moveTo>
                <a:lnTo>
                  <a:pt x="6224338" y="0"/>
                </a:lnTo>
                <a:lnTo>
                  <a:pt x="6224338" y="5352932"/>
                </a:lnTo>
                <a:lnTo>
                  <a:pt x="0" y="53529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10598771" flipH="1">
            <a:off x="14992948" y="6188629"/>
            <a:ext cx="6593816" cy="5670682"/>
          </a:xfrm>
          <a:custGeom>
            <a:avLst/>
            <a:gdLst/>
            <a:ahLst/>
            <a:cxnLst/>
            <a:rect l="l" t="t" r="r" b="b"/>
            <a:pathLst>
              <a:path w="6593816" h="5670682">
                <a:moveTo>
                  <a:pt x="6593817" y="0"/>
                </a:moveTo>
                <a:lnTo>
                  <a:pt x="0" y="0"/>
                </a:lnTo>
                <a:lnTo>
                  <a:pt x="0" y="5670682"/>
                </a:lnTo>
                <a:lnTo>
                  <a:pt x="6593817" y="5670682"/>
                </a:lnTo>
                <a:lnTo>
                  <a:pt x="6593817"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AutoShape 3"/>
          <p:cNvSpPr/>
          <p:nvPr/>
        </p:nvSpPr>
        <p:spPr>
          <a:xfrm>
            <a:off x="2438109" y="787659"/>
            <a:ext cx="13411783" cy="1832388"/>
          </a:xfrm>
          <a:prstGeom prst="rect">
            <a:avLst/>
          </a:prstGeom>
          <a:solidFill>
            <a:srgbClr val="FFFFFF"/>
          </a:solidFill>
        </p:spPr>
      </p:sp>
      <p:grpSp>
        <p:nvGrpSpPr>
          <p:cNvPr id="4" name="Group 4"/>
          <p:cNvGrpSpPr/>
          <p:nvPr/>
        </p:nvGrpSpPr>
        <p:grpSpPr>
          <a:xfrm>
            <a:off x="1622889" y="787659"/>
            <a:ext cx="1832388" cy="183238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6" name="Group 6"/>
          <p:cNvGrpSpPr/>
          <p:nvPr/>
        </p:nvGrpSpPr>
        <p:grpSpPr>
          <a:xfrm>
            <a:off x="14832723" y="787659"/>
            <a:ext cx="1832388" cy="1832388"/>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8" name="TextBox 8"/>
          <p:cNvSpPr txBox="1"/>
          <p:nvPr/>
        </p:nvSpPr>
        <p:spPr>
          <a:xfrm>
            <a:off x="2862128" y="770403"/>
            <a:ext cx="12563744" cy="1619250"/>
          </a:xfrm>
          <a:prstGeom prst="rect">
            <a:avLst/>
          </a:prstGeom>
        </p:spPr>
        <p:txBody>
          <a:bodyPr lIns="0" tIns="0" rIns="0" bIns="0" rtlCol="0" anchor="t">
            <a:spAutoFit/>
          </a:bodyPr>
          <a:lstStyle/>
          <a:p>
            <a:pPr algn="ctr">
              <a:lnSpc>
                <a:spcPts val="12599"/>
              </a:lnSpc>
            </a:pPr>
            <a:r>
              <a:rPr lang="en-US" sz="9000" b="1">
                <a:solidFill>
                  <a:srgbClr val="1A63A5"/>
                </a:solidFill>
                <a:latin typeface="Poppins Ultra-Bold"/>
                <a:ea typeface="Poppins Ultra-Bold"/>
                <a:cs typeface="Poppins Ultra-Bold"/>
                <a:sym typeface="Poppins Ultra-Bold"/>
              </a:rPr>
              <a:t>Objective</a:t>
            </a:r>
          </a:p>
        </p:txBody>
      </p:sp>
      <p:sp>
        <p:nvSpPr>
          <p:cNvPr id="9" name="TextBox 9"/>
          <p:cNvSpPr txBox="1"/>
          <p:nvPr/>
        </p:nvSpPr>
        <p:spPr>
          <a:xfrm>
            <a:off x="1028700" y="3006586"/>
            <a:ext cx="1916411" cy="1945672"/>
          </a:xfrm>
          <a:prstGeom prst="rect">
            <a:avLst/>
          </a:prstGeom>
        </p:spPr>
        <p:txBody>
          <a:bodyPr lIns="0" tIns="0" rIns="0" bIns="0" rtlCol="0" anchor="t">
            <a:spAutoFit/>
          </a:bodyPr>
          <a:lstStyle/>
          <a:p>
            <a:pPr algn="r">
              <a:lnSpc>
                <a:spcPts val="15083"/>
              </a:lnSpc>
            </a:pPr>
            <a:r>
              <a:rPr lang="en-US" sz="10773" b="1">
                <a:solidFill>
                  <a:srgbClr val="FFFFFF"/>
                </a:solidFill>
                <a:latin typeface="Poppins Ultra-Bold"/>
                <a:ea typeface="Poppins Ultra-Bold"/>
                <a:cs typeface="Poppins Ultra-Bold"/>
                <a:sym typeface="Poppins Ultra-Bold"/>
              </a:rPr>
              <a:t>04</a:t>
            </a:r>
          </a:p>
        </p:txBody>
      </p:sp>
      <p:sp>
        <p:nvSpPr>
          <p:cNvPr id="10" name="TextBox 10"/>
          <p:cNvSpPr txBox="1"/>
          <p:nvPr/>
        </p:nvSpPr>
        <p:spPr>
          <a:xfrm>
            <a:off x="9619817" y="3006586"/>
            <a:ext cx="2093961" cy="1945672"/>
          </a:xfrm>
          <a:prstGeom prst="rect">
            <a:avLst/>
          </a:prstGeom>
        </p:spPr>
        <p:txBody>
          <a:bodyPr lIns="0" tIns="0" rIns="0" bIns="0" rtlCol="0" anchor="t">
            <a:spAutoFit/>
          </a:bodyPr>
          <a:lstStyle/>
          <a:p>
            <a:pPr algn="r">
              <a:lnSpc>
                <a:spcPts val="15083"/>
              </a:lnSpc>
            </a:pPr>
            <a:r>
              <a:rPr lang="en-US" sz="10773" b="1">
                <a:solidFill>
                  <a:srgbClr val="FFFFFF"/>
                </a:solidFill>
                <a:latin typeface="Poppins Ultra-Bold"/>
                <a:ea typeface="Poppins Ultra-Bold"/>
                <a:cs typeface="Poppins Ultra-Bold"/>
                <a:sym typeface="Poppins Ultra-Bold"/>
              </a:rPr>
              <a:t>05</a:t>
            </a:r>
          </a:p>
        </p:txBody>
      </p:sp>
      <p:sp>
        <p:nvSpPr>
          <p:cNvPr id="11" name="TextBox 11"/>
          <p:cNvSpPr txBox="1"/>
          <p:nvPr/>
        </p:nvSpPr>
        <p:spPr>
          <a:xfrm>
            <a:off x="3115644" y="4029920"/>
            <a:ext cx="4524266" cy="1778000"/>
          </a:xfrm>
          <a:prstGeom prst="rect">
            <a:avLst/>
          </a:prstGeom>
        </p:spPr>
        <p:txBody>
          <a:bodyPr lIns="0" tIns="0" rIns="0" bIns="0" rtlCol="0" anchor="t">
            <a:spAutoFit/>
          </a:bodyPr>
          <a:lstStyle/>
          <a:p>
            <a:pPr algn="just">
              <a:lnSpc>
                <a:spcPts val="2800"/>
              </a:lnSpc>
            </a:pPr>
            <a:r>
              <a:rPr lang="en-US" sz="2000" dirty="0">
                <a:solidFill>
                  <a:srgbClr val="FFFFFF"/>
                </a:solidFill>
                <a:latin typeface="Poppins"/>
                <a:ea typeface="Poppins"/>
                <a:cs typeface="Poppins"/>
                <a:sym typeface="Poppins"/>
              </a:rPr>
              <a:t>To analyze and rank dealerships based on their performance in customer experience and operational efficiency using AHP, Fuzzy, and Fuzzy TOPSIS.</a:t>
            </a:r>
          </a:p>
        </p:txBody>
      </p:sp>
      <p:sp>
        <p:nvSpPr>
          <p:cNvPr id="12" name="TextBox 12"/>
          <p:cNvSpPr txBox="1"/>
          <p:nvPr/>
        </p:nvSpPr>
        <p:spPr>
          <a:xfrm>
            <a:off x="12140845" y="4029920"/>
            <a:ext cx="4524266" cy="1425575"/>
          </a:xfrm>
          <a:prstGeom prst="rect">
            <a:avLst/>
          </a:prstGeom>
        </p:spPr>
        <p:txBody>
          <a:bodyPr lIns="0" tIns="0" rIns="0" bIns="0" rtlCol="0" anchor="t">
            <a:spAutoFit/>
          </a:bodyPr>
          <a:lstStyle/>
          <a:p>
            <a:pPr algn="just">
              <a:lnSpc>
                <a:spcPts val="2800"/>
              </a:lnSpc>
            </a:pPr>
            <a:r>
              <a:rPr lang="en-US" sz="2000">
                <a:solidFill>
                  <a:srgbClr val="FFFFFF"/>
                </a:solidFill>
                <a:latin typeface="Poppins"/>
                <a:ea typeface="Poppins"/>
                <a:cs typeface="Poppins"/>
                <a:sym typeface="Poppins"/>
              </a:rPr>
              <a:t>To provide actionable insights and recommendations for improving dealership performance and customer satisfaction.</a:t>
            </a:r>
          </a:p>
        </p:txBody>
      </p:sp>
      <p:sp>
        <p:nvSpPr>
          <p:cNvPr id="13" name="Freeform 13"/>
          <p:cNvSpPr/>
          <p:nvPr/>
        </p:nvSpPr>
        <p:spPr>
          <a:xfrm rot="9931774">
            <a:off x="-2083469" y="6625584"/>
            <a:ext cx="6224339" cy="5352931"/>
          </a:xfrm>
          <a:custGeom>
            <a:avLst/>
            <a:gdLst/>
            <a:ahLst/>
            <a:cxnLst/>
            <a:rect l="l" t="t" r="r" b="b"/>
            <a:pathLst>
              <a:path w="6224339" h="5352931">
                <a:moveTo>
                  <a:pt x="0" y="0"/>
                </a:moveTo>
                <a:lnTo>
                  <a:pt x="6224338" y="0"/>
                </a:lnTo>
                <a:lnTo>
                  <a:pt x="6224338" y="5352932"/>
                </a:lnTo>
                <a:lnTo>
                  <a:pt x="0" y="53529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10598771" flipH="1">
            <a:off x="14992948" y="6188629"/>
            <a:ext cx="6593816" cy="5670682"/>
          </a:xfrm>
          <a:custGeom>
            <a:avLst/>
            <a:gdLst/>
            <a:ahLst/>
            <a:cxnLst/>
            <a:rect l="l" t="t" r="r" b="b"/>
            <a:pathLst>
              <a:path w="6593816" h="5670682">
                <a:moveTo>
                  <a:pt x="6593817" y="0"/>
                </a:moveTo>
                <a:lnTo>
                  <a:pt x="0" y="0"/>
                </a:lnTo>
                <a:lnTo>
                  <a:pt x="0" y="5670682"/>
                </a:lnTo>
                <a:lnTo>
                  <a:pt x="6593817" y="5670682"/>
                </a:lnTo>
                <a:lnTo>
                  <a:pt x="6593817"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grpSp>
        <p:nvGrpSpPr>
          <p:cNvPr id="3" name="Group 3"/>
          <p:cNvGrpSpPr/>
          <p:nvPr/>
        </p:nvGrpSpPr>
        <p:grpSpPr>
          <a:xfrm>
            <a:off x="948663" y="5227354"/>
            <a:ext cx="1239634" cy="123963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5" name="Group 5"/>
          <p:cNvGrpSpPr/>
          <p:nvPr/>
        </p:nvGrpSpPr>
        <p:grpSpPr>
          <a:xfrm>
            <a:off x="948663" y="7559914"/>
            <a:ext cx="1239634" cy="1239634"/>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7" name="Freeform 7"/>
          <p:cNvSpPr/>
          <p:nvPr/>
        </p:nvSpPr>
        <p:spPr>
          <a:xfrm>
            <a:off x="1142236" y="7945684"/>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28700" y="406865"/>
            <a:ext cx="11145262" cy="1454149"/>
          </a:xfrm>
          <a:prstGeom prst="rect">
            <a:avLst/>
          </a:prstGeom>
        </p:spPr>
        <p:txBody>
          <a:bodyPr lIns="0" tIns="0" rIns="0" bIns="0" rtlCol="0" anchor="t">
            <a:spAutoFit/>
          </a:bodyPr>
          <a:lstStyle/>
          <a:p>
            <a:pPr algn="l">
              <a:lnSpc>
                <a:spcPts val="11200"/>
              </a:lnSpc>
            </a:pPr>
            <a:r>
              <a:rPr lang="en-US" sz="8000" b="1">
                <a:solidFill>
                  <a:srgbClr val="FFDE00"/>
                </a:solidFill>
                <a:latin typeface="Poppins Ultra-Bold"/>
                <a:ea typeface="Poppins Ultra-Bold"/>
                <a:cs typeface="Poppins Ultra-Bold"/>
                <a:sym typeface="Poppins Ultra-Bold"/>
              </a:rPr>
              <a:t>Methodology</a:t>
            </a:r>
          </a:p>
        </p:txBody>
      </p:sp>
      <p:sp>
        <p:nvSpPr>
          <p:cNvPr id="9" name="TextBox 9"/>
          <p:cNvSpPr txBox="1"/>
          <p:nvPr/>
        </p:nvSpPr>
        <p:spPr>
          <a:xfrm>
            <a:off x="2406934" y="3215631"/>
            <a:ext cx="14852366" cy="1755775"/>
          </a:xfrm>
          <a:prstGeom prst="rect">
            <a:avLst/>
          </a:prstGeom>
        </p:spPr>
        <p:txBody>
          <a:bodyPr lIns="0" tIns="0" rIns="0" bIns="0" rtlCol="0" anchor="t">
            <a:spAutoFit/>
          </a:bodyPr>
          <a:lstStyle/>
          <a:p>
            <a:pPr algn="just">
              <a:lnSpc>
                <a:spcPts val="3499"/>
              </a:lnSpc>
            </a:pPr>
            <a:r>
              <a:rPr lang="en-US" sz="2499" dirty="0">
                <a:solidFill>
                  <a:srgbClr val="FFFFFF"/>
                </a:solidFill>
                <a:latin typeface="Poppins"/>
                <a:ea typeface="Poppins"/>
                <a:cs typeface="Poppins"/>
                <a:sym typeface="Poppins"/>
              </a:rPr>
              <a:t>Identify and define the key attributes that influence customer satisfaction and operational efficiency in automotive dealerships. These attributes include customer reviews, location proximity, facility convenience, availability of trained manpower, product range, after-sales service, and others.</a:t>
            </a:r>
          </a:p>
        </p:txBody>
      </p:sp>
      <p:sp>
        <p:nvSpPr>
          <p:cNvPr id="10" name="TextBox 10"/>
          <p:cNvSpPr txBox="1"/>
          <p:nvPr/>
        </p:nvSpPr>
        <p:spPr>
          <a:xfrm>
            <a:off x="2406934" y="5746262"/>
            <a:ext cx="14852366" cy="879475"/>
          </a:xfrm>
          <a:prstGeom prst="rect">
            <a:avLst/>
          </a:prstGeom>
        </p:spPr>
        <p:txBody>
          <a:bodyPr lIns="0" tIns="0" rIns="0" bIns="0" rtlCol="0" anchor="t">
            <a:spAutoFit/>
          </a:bodyPr>
          <a:lstStyle/>
          <a:p>
            <a:pPr algn="just">
              <a:lnSpc>
                <a:spcPts val="3499"/>
              </a:lnSpc>
            </a:pPr>
            <a:r>
              <a:rPr lang="en-US" sz="2499">
                <a:solidFill>
                  <a:srgbClr val="FFFFFF"/>
                </a:solidFill>
                <a:latin typeface="Poppins"/>
                <a:ea typeface="Poppins"/>
                <a:cs typeface="Poppins"/>
                <a:sym typeface="Poppins"/>
              </a:rPr>
              <a:t>Gather data related to these attributes from various sources such as customer feedback, industry reports, dealership records, and expert opinions.</a:t>
            </a:r>
          </a:p>
        </p:txBody>
      </p:sp>
      <p:sp>
        <p:nvSpPr>
          <p:cNvPr id="11" name="TextBox 11"/>
          <p:cNvSpPr txBox="1"/>
          <p:nvPr/>
        </p:nvSpPr>
        <p:spPr>
          <a:xfrm>
            <a:off x="2406934" y="8028823"/>
            <a:ext cx="14852366" cy="1317625"/>
          </a:xfrm>
          <a:prstGeom prst="rect">
            <a:avLst/>
          </a:prstGeom>
        </p:spPr>
        <p:txBody>
          <a:bodyPr lIns="0" tIns="0" rIns="0" bIns="0" rtlCol="0" anchor="t">
            <a:spAutoFit/>
          </a:bodyPr>
          <a:lstStyle/>
          <a:p>
            <a:pPr algn="just">
              <a:lnSpc>
                <a:spcPts val="3499"/>
              </a:lnSpc>
            </a:pPr>
            <a:r>
              <a:rPr lang="en-US" sz="2499">
                <a:solidFill>
                  <a:srgbClr val="FFFFFF"/>
                </a:solidFill>
                <a:latin typeface="Poppins"/>
                <a:ea typeface="Poppins"/>
                <a:cs typeface="Poppins"/>
                <a:sym typeface="Poppins"/>
              </a:rPr>
              <a:t>Use AHP to structure the problem into a hierarchy of criteria and sub-criteria. Assign weights to each attribute based on their importance through pairwise comparisons, facilitating an understanding of the relative significance of each factor.</a:t>
            </a:r>
          </a:p>
        </p:txBody>
      </p:sp>
      <p:sp>
        <p:nvSpPr>
          <p:cNvPr id="12" name="Freeform 12"/>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1746317" flipH="1">
            <a:off x="14805365" y="7941552"/>
            <a:ext cx="6965271" cy="5990133"/>
          </a:xfrm>
          <a:custGeom>
            <a:avLst/>
            <a:gdLst/>
            <a:ahLst/>
            <a:cxnLst/>
            <a:rect l="l" t="t" r="r" b="b"/>
            <a:pathLst>
              <a:path w="6965271" h="5990133">
                <a:moveTo>
                  <a:pt x="6965270" y="0"/>
                </a:moveTo>
                <a:lnTo>
                  <a:pt x="0" y="0"/>
                </a:lnTo>
                <a:lnTo>
                  <a:pt x="0" y="5990133"/>
                </a:lnTo>
                <a:lnTo>
                  <a:pt x="6965270" y="5990133"/>
                </a:lnTo>
                <a:lnTo>
                  <a:pt x="696527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2406934" y="2553848"/>
            <a:ext cx="6737066" cy="642515"/>
          </a:xfrm>
          <a:prstGeom prst="rect">
            <a:avLst/>
          </a:prstGeom>
        </p:spPr>
        <p:txBody>
          <a:bodyPr lIns="0" tIns="0" rIns="0" bIns="0" rtlCol="0" anchor="t">
            <a:spAutoFit/>
          </a:bodyPr>
          <a:lstStyle/>
          <a:p>
            <a:pPr algn="l">
              <a:lnSpc>
                <a:spcPts val="5010"/>
              </a:lnSpc>
            </a:pPr>
            <a:r>
              <a:rPr lang="en-US" sz="3579" b="1" dirty="0">
                <a:solidFill>
                  <a:srgbClr val="FFFFFF"/>
                </a:solidFill>
                <a:latin typeface="Poppins Ultra-Bold"/>
                <a:ea typeface="Poppins Ultra-Bold"/>
                <a:cs typeface="Poppins Ultra-Bold"/>
                <a:sym typeface="Poppins Ultra-Bold"/>
              </a:rPr>
              <a:t>Attribute Identification:</a:t>
            </a:r>
          </a:p>
        </p:txBody>
      </p:sp>
      <p:sp>
        <p:nvSpPr>
          <p:cNvPr id="15" name="TextBox 15"/>
          <p:cNvSpPr txBox="1"/>
          <p:nvPr/>
        </p:nvSpPr>
        <p:spPr>
          <a:xfrm>
            <a:off x="2406934" y="5084479"/>
            <a:ext cx="5465404" cy="642515"/>
          </a:xfrm>
          <a:prstGeom prst="rect">
            <a:avLst/>
          </a:prstGeom>
        </p:spPr>
        <p:txBody>
          <a:bodyPr lIns="0" tIns="0" rIns="0" bIns="0" rtlCol="0" anchor="t">
            <a:spAutoFit/>
          </a:bodyPr>
          <a:lstStyle/>
          <a:p>
            <a:pPr algn="l">
              <a:lnSpc>
                <a:spcPts val="5010"/>
              </a:lnSpc>
            </a:pPr>
            <a:r>
              <a:rPr lang="en-US" sz="3579" b="1">
                <a:solidFill>
                  <a:srgbClr val="FFFFFF"/>
                </a:solidFill>
                <a:latin typeface="Poppins Ultra-Bold"/>
                <a:ea typeface="Poppins Ultra-Bold"/>
                <a:cs typeface="Poppins Ultra-Bold"/>
                <a:sym typeface="Poppins Ultra-Bold"/>
              </a:rPr>
              <a:t>Data Collection: </a:t>
            </a:r>
          </a:p>
        </p:txBody>
      </p:sp>
      <p:sp>
        <p:nvSpPr>
          <p:cNvPr id="16" name="TextBox 16"/>
          <p:cNvSpPr txBox="1"/>
          <p:nvPr/>
        </p:nvSpPr>
        <p:spPr>
          <a:xfrm>
            <a:off x="2406934" y="7367039"/>
            <a:ext cx="8800348" cy="642515"/>
          </a:xfrm>
          <a:prstGeom prst="rect">
            <a:avLst/>
          </a:prstGeom>
        </p:spPr>
        <p:txBody>
          <a:bodyPr lIns="0" tIns="0" rIns="0" bIns="0" rtlCol="0" anchor="t">
            <a:spAutoFit/>
          </a:bodyPr>
          <a:lstStyle/>
          <a:p>
            <a:pPr algn="l">
              <a:lnSpc>
                <a:spcPts val="5010"/>
              </a:lnSpc>
            </a:pPr>
            <a:r>
              <a:rPr lang="en-US" sz="3579" b="1">
                <a:solidFill>
                  <a:srgbClr val="FFFFFF"/>
                </a:solidFill>
                <a:latin typeface="Poppins Ultra-Bold"/>
                <a:ea typeface="Poppins Ultra-Bold"/>
                <a:cs typeface="Poppins Ultra-Bold"/>
                <a:sym typeface="Poppins Ultra-Bold"/>
              </a:rPr>
              <a:t>AHP (Analytical Hierarchy Process): </a:t>
            </a:r>
          </a:p>
        </p:txBody>
      </p:sp>
      <p:sp>
        <p:nvSpPr>
          <p:cNvPr id="17" name="Freeform 17"/>
          <p:cNvSpPr/>
          <p:nvPr/>
        </p:nvSpPr>
        <p:spPr>
          <a:xfrm>
            <a:off x="1142236" y="5613124"/>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8" name="Group 18"/>
          <p:cNvGrpSpPr/>
          <p:nvPr/>
        </p:nvGrpSpPr>
        <p:grpSpPr>
          <a:xfrm>
            <a:off x="948663" y="2696723"/>
            <a:ext cx="1239634" cy="1239634"/>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20" name="Freeform 20"/>
          <p:cNvSpPr/>
          <p:nvPr/>
        </p:nvSpPr>
        <p:spPr>
          <a:xfrm>
            <a:off x="1142236" y="3048260"/>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grpSp>
        <p:nvGrpSpPr>
          <p:cNvPr id="3" name="Group 3"/>
          <p:cNvGrpSpPr/>
          <p:nvPr/>
        </p:nvGrpSpPr>
        <p:grpSpPr>
          <a:xfrm>
            <a:off x="948663" y="5227354"/>
            <a:ext cx="1239634" cy="123963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5" name="TextBox 5"/>
          <p:cNvSpPr txBox="1"/>
          <p:nvPr/>
        </p:nvSpPr>
        <p:spPr>
          <a:xfrm>
            <a:off x="1028700" y="406865"/>
            <a:ext cx="11145262" cy="1454149"/>
          </a:xfrm>
          <a:prstGeom prst="rect">
            <a:avLst/>
          </a:prstGeom>
        </p:spPr>
        <p:txBody>
          <a:bodyPr lIns="0" tIns="0" rIns="0" bIns="0" rtlCol="0" anchor="t">
            <a:spAutoFit/>
          </a:bodyPr>
          <a:lstStyle/>
          <a:p>
            <a:pPr algn="l">
              <a:lnSpc>
                <a:spcPts val="11200"/>
              </a:lnSpc>
            </a:pPr>
            <a:r>
              <a:rPr lang="en-US" sz="8000" b="1">
                <a:solidFill>
                  <a:srgbClr val="FFDE00"/>
                </a:solidFill>
                <a:latin typeface="Poppins Ultra-Bold"/>
                <a:ea typeface="Poppins Ultra-Bold"/>
                <a:cs typeface="Poppins Ultra-Bold"/>
                <a:sym typeface="Poppins Ultra-Bold"/>
              </a:rPr>
              <a:t>Methodology</a:t>
            </a:r>
          </a:p>
        </p:txBody>
      </p:sp>
      <p:sp>
        <p:nvSpPr>
          <p:cNvPr id="6" name="TextBox 6"/>
          <p:cNvSpPr txBox="1"/>
          <p:nvPr/>
        </p:nvSpPr>
        <p:spPr>
          <a:xfrm>
            <a:off x="2406934" y="2553848"/>
            <a:ext cx="6737066" cy="642515"/>
          </a:xfrm>
          <a:prstGeom prst="rect">
            <a:avLst/>
          </a:prstGeom>
        </p:spPr>
        <p:txBody>
          <a:bodyPr lIns="0" tIns="0" rIns="0" bIns="0" rtlCol="0" anchor="t">
            <a:spAutoFit/>
          </a:bodyPr>
          <a:lstStyle/>
          <a:p>
            <a:pPr algn="l">
              <a:lnSpc>
                <a:spcPts val="5010"/>
              </a:lnSpc>
            </a:pPr>
            <a:r>
              <a:rPr lang="en-US" sz="3579" b="1">
                <a:solidFill>
                  <a:srgbClr val="FFFFFF"/>
                </a:solidFill>
                <a:latin typeface="Poppins Ultra-Bold"/>
                <a:ea typeface="Poppins Ultra-Bold"/>
                <a:cs typeface="Poppins Ultra-Bold"/>
                <a:sym typeface="Poppins Ultra-Bold"/>
              </a:rPr>
              <a:t>Fuzzy Logic:</a:t>
            </a:r>
          </a:p>
        </p:txBody>
      </p:sp>
      <p:sp>
        <p:nvSpPr>
          <p:cNvPr id="7" name="TextBox 7"/>
          <p:cNvSpPr txBox="1"/>
          <p:nvPr/>
        </p:nvSpPr>
        <p:spPr>
          <a:xfrm>
            <a:off x="2406934" y="5084479"/>
            <a:ext cx="5465404" cy="642515"/>
          </a:xfrm>
          <a:prstGeom prst="rect">
            <a:avLst/>
          </a:prstGeom>
        </p:spPr>
        <p:txBody>
          <a:bodyPr lIns="0" tIns="0" rIns="0" bIns="0" rtlCol="0" anchor="t">
            <a:spAutoFit/>
          </a:bodyPr>
          <a:lstStyle/>
          <a:p>
            <a:pPr algn="l">
              <a:lnSpc>
                <a:spcPts val="5010"/>
              </a:lnSpc>
            </a:pPr>
            <a:r>
              <a:rPr lang="en-US" sz="3579" b="1" dirty="0">
                <a:solidFill>
                  <a:srgbClr val="FFFFFF"/>
                </a:solidFill>
                <a:latin typeface="Poppins Ultra-Bold"/>
                <a:ea typeface="Poppins Ultra-Bold"/>
                <a:cs typeface="Poppins Ultra-Bold"/>
                <a:sym typeface="Poppins Ultra-Bold"/>
              </a:rPr>
              <a:t>Fuzzy TOPSIS:</a:t>
            </a:r>
          </a:p>
        </p:txBody>
      </p:sp>
      <p:sp>
        <p:nvSpPr>
          <p:cNvPr id="8" name="TextBox 8"/>
          <p:cNvSpPr txBox="1"/>
          <p:nvPr/>
        </p:nvSpPr>
        <p:spPr>
          <a:xfrm>
            <a:off x="2406934" y="3215631"/>
            <a:ext cx="14852366" cy="1317625"/>
          </a:xfrm>
          <a:prstGeom prst="rect">
            <a:avLst/>
          </a:prstGeom>
        </p:spPr>
        <p:txBody>
          <a:bodyPr lIns="0" tIns="0" rIns="0" bIns="0" rtlCol="0" anchor="t">
            <a:spAutoFit/>
          </a:bodyPr>
          <a:lstStyle/>
          <a:p>
            <a:pPr algn="just">
              <a:lnSpc>
                <a:spcPts val="3499"/>
              </a:lnSpc>
            </a:pPr>
            <a:r>
              <a:rPr lang="en-US" sz="2499">
                <a:solidFill>
                  <a:srgbClr val="FFFFFF"/>
                </a:solidFill>
                <a:latin typeface="Poppins"/>
                <a:ea typeface="Poppins"/>
                <a:cs typeface="Poppins"/>
                <a:sym typeface="Poppins"/>
              </a:rPr>
              <a:t>Apply fuzzy logic to handle uncertainty and imprecision associated with qualitative assessments. Fuzzy sets will be used to quantify subjective opinions, such as customer satisfaction levels and showroom ambience ratings.</a:t>
            </a:r>
          </a:p>
        </p:txBody>
      </p:sp>
      <p:sp>
        <p:nvSpPr>
          <p:cNvPr id="9" name="TextBox 9"/>
          <p:cNvSpPr txBox="1"/>
          <p:nvPr/>
        </p:nvSpPr>
        <p:spPr>
          <a:xfrm>
            <a:off x="2406934" y="5746262"/>
            <a:ext cx="14852366" cy="1317625"/>
          </a:xfrm>
          <a:prstGeom prst="rect">
            <a:avLst/>
          </a:prstGeom>
        </p:spPr>
        <p:txBody>
          <a:bodyPr lIns="0" tIns="0" rIns="0" bIns="0" rtlCol="0" anchor="t">
            <a:spAutoFit/>
          </a:bodyPr>
          <a:lstStyle/>
          <a:p>
            <a:pPr algn="just">
              <a:lnSpc>
                <a:spcPts val="3499"/>
              </a:lnSpc>
            </a:pPr>
            <a:r>
              <a:rPr lang="en-US" sz="2499" dirty="0">
                <a:solidFill>
                  <a:srgbClr val="FFFFFF"/>
                </a:solidFill>
                <a:latin typeface="Poppins"/>
                <a:ea typeface="Poppins"/>
                <a:cs typeface="Poppins"/>
                <a:sym typeface="Poppins"/>
              </a:rPr>
              <a:t>Use Fuzzy TOPSIS to rank the dealerships by calculating their closeness to an ideal solution. This method will take into account both positive and negative aspects of each attribute, providing a comprehensive ranking of the dealerships.</a:t>
            </a:r>
          </a:p>
        </p:txBody>
      </p:sp>
      <p:sp>
        <p:nvSpPr>
          <p:cNvPr id="10" name="Freeform 10"/>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142236" y="5613124"/>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3" name="Group 13"/>
          <p:cNvGrpSpPr/>
          <p:nvPr/>
        </p:nvGrpSpPr>
        <p:grpSpPr>
          <a:xfrm>
            <a:off x="948663" y="2696723"/>
            <a:ext cx="1239634" cy="1239634"/>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15" name="Freeform 15"/>
          <p:cNvSpPr/>
          <p:nvPr/>
        </p:nvSpPr>
        <p:spPr>
          <a:xfrm>
            <a:off x="1142236" y="3048260"/>
            <a:ext cx="852488" cy="468093"/>
          </a:xfrm>
          <a:custGeom>
            <a:avLst/>
            <a:gdLst/>
            <a:ahLst/>
            <a:cxnLst/>
            <a:rect l="l" t="t" r="r" b="b"/>
            <a:pathLst>
              <a:path w="852488" h="468093">
                <a:moveTo>
                  <a:pt x="0" y="0"/>
                </a:moveTo>
                <a:lnTo>
                  <a:pt x="852488" y="0"/>
                </a:lnTo>
                <a:lnTo>
                  <a:pt x="852488" y="468093"/>
                </a:lnTo>
                <a:lnTo>
                  <a:pt x="0" y="4680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799</Words>
  <Application>Microsoft Office PowerPoint</Application>
  <PresentationFormat>Custom</PresentationFormat>
  <Paragraphs>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Poppins Ultra-Bold</vt:lpstr>
      <vt:lpstr>Arial</vt:lpstr>
      <vt:lpstr>Poppins Ultra-Bold Italics</vt:lpstr>
      <vt:lpstr>Poppins Bold Italics</vt:lpstr>
      <vt:lpstr>Calibri</vt:lpstr>
      <vt:lpstr>Poppins Italics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dc:title>
  <cp:lastModifiedBy>Thanisha Ganesh</cp:lastModifiedBy>
  <cp:revision>4</cp:revision>
  <dcterms:created xsi:type="dcterms:W3CDTF">2006-08-16T00:00:00Z</dcterms:created>
  <dcterms:modified xsi:type="dcterms:W3CDTF">2024-10-22T16:46:53Z</dcterms:modified>
  <dc:identifier>DAGPtJFR1bw</dc:identifier>
</cp:coreProperties>
</file>