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4/29/2024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4/29/2024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4/29/2024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4/29/2024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4/29/2024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4/29/2024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4/29/2024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4/29/2024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4/29/2024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E3DFE-585F-29DD-1FFD-73960C81B263}"/>
              </a:ext>
            </a:extLst>
          </p:cNvPr>
          <p:cNvSpPr>
            <a:spLocks noGrp="1"/>
          </p:cNvSpPr>
          <p:nvPr>
            <p:ph type="ctrTitle"/>
          </p:nvPr>
        </p:nvSpPr>
        <p:spPr/>
        <p:txBody>
          <a:bodyPr/>
          <a:lstStyle/>
          <a:p>
            <a:r>
              <a:rPr lang="en-IN" dirty="0"/>
              <a:t>Credit card clustering </a:t>
            </a:r>
            <a:endParaRPr lang="en-US" dirty="0"/>
          </a:p>
        </p:txBody>
      </p:sp>
      <p:pic>
        <p:nvPicPr>
          <p:cNvPr id="7" name="Picture 6">
            <a:extLst>
              <a:ext uri="{FF2B5EF4-FFF2-40B4-BE49-F238E27FC236}">
                <a16:creationId xmlns:a16="http://schemas.microsoft.com/office/drawing/2014/main" id="{681FC908-3BA7-1D90-635B-72EC4BA3C873}"/>
              </a:ext>
            </a:extLst>
          </p:cNvPr>
          <p:cNvPicPr>
            <a:picLocks noChangeAspect="1"/>
          </p:cNvPicPr>
          <p:nvPr/>
        </p:nvPicPr>
        <p:blipFill>
          <a:blip r:embed="rId2"/>
          <a:stretch>
            <a:fillRect/>
          </a:stretch>
        </p:blipFill>
        <p:spPr>
          <a:xfrm>
            <a:off x="8068987" y="798810"/>
            <a:ext cx="4553424" cy="5309095"/>
          </a:xfrm>
          <a:prstGeom prst="rect">
            <a:avLst/>
          </a:prstGeom>
        </p:spPr>
      </p:pic>
    </p:spTree>
    <p:extLst>
      <p:ext uri="{BB962C8B-B14F-4D97-AF65-F5344CB8AC3E}">
        <p14:creationId xmlns:p14="http://schemas.microsoft.com/office/powerpoint/2010/main" val="1871880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A7CD6-6302-E1A0-4E07-08E665810597}"/>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0BE9E931-FB9A-1C61-0E96-25196FD20397}"/>
              </a:ext>
            </a:extLst>
          </p:cNvPr>
          <p:cNvPicPr>
            <a:picLocks noGrp="1" noChangeAspect="1"/>
          </p:cNvPicPr>
          <p:nvPr>
            <p:ph idx="1"/>
          </p:nvPr>
        </p:nvPicPr>
        <p:blipFill>
          <a:blip r:embed="rId2"/>
          <a:stretch>
            <a:fillRect/>
          </a:stretch>
        </p:blipFill>
        <p:spPr>
          <a:xfrm>
            <a:off x="-875109" y="0"/>
            <a:ext cx="6096000" cy="6983016"/>
          </a:xfrm>
        </p:spPr>
      </p:pic>
      <p:sp>
        <p:nvSpPr>
          <p:cNvPr id="10" name="TextBox 9">
            <a:extLst>
              <a:ext uri="{FF2B5EF4-FFF2-40B4-BE49-F238E27FC236}">
                <a16:creationId xmlns:a16="http://schemas.microsoft.com/office/drawing/2014/main" id="{E24035C3-2E35-2317-AE32-012952DE087D}"/>
              </a:ext>
            </a:extLst>
          </p:cNvPr>
          <p:cNvSpPr txBox="1"/>
          <p:nvPr/>
        </p:nvSpPr>
        <p:spPr>
          <a:xfrm>
            <a:off x="5220892" y="3139697"/>
            <a:ext cx="6971108" cy="2585323"/>
          </a:xfrm>
          <a:prstGeom prst="rect">
            <a:avLst/>
          </a:prstGeom>
          <a:noFill/>
        </p:spPr>
        <p:txBody>
          <a:bodyPr wrap="square">
            <a:spAutoFit/>
          </a:bodyPr>
          <a:lstStyle/>
          <a:p>
            <a:r>
              <a:rPr lang="en-IN" b="1" dirty="0">
                <a:effectLst/>
                <a:latin typeface="Google Sans"/>
              </a:rPr>
              <a:t>The main requirements that a clustering algorithm should satisfy are:</a:t>
            </a:r>
            <a:endParaRPr lang="en-IN" b="0" dirty="0">
              <a:effectLst/>
              <a:latin typeface="Google Sans"/>
            </a:endParaRPr>
          </a:p>
          <a:p>
            <a:pPr algn="l">
              <a:buFont typeface="Arial" panose="020B0604020202020204" pitchFamily="34" charset="0"/>
              <a:buChar char="•"/>
            </a:pPr>
            <a:r>
              <a:rPr lang="en-IN" b="0" i="0" dirty="0">
                <a:solidFill>
                  <a:srgbClr val="E8E8E8"/>
                </a:solidFill>
                <a:effectLst/>
                <a:highlight>
                  <a:srgbClr val="1F1F1F"/>
                </a:highlight>
                <a:latin typeface="Google Sans"/>
              </a:rPr>
              <a:t>scalability;</a:t>
            </a:r>
          </a:p>
          <a:p>
            <a:pPr algn="l">
              <a:buFont typeface="Arial" panose="020B0604020202020204" pitchFamily="34" charset="0"/>
              <a:buChar char="•"/>
            </a:pPr>
            <a:r>
              <a:rPr lang="en-IN" b="0" i="0" dirty="0">
                <a:solidFill>
                  <a:srgbClr val="E8E8E8"/>
                </a:solidFill>
                <a:effectLst/>
                <a:highlight>
                  <a:srgbClr val="1F1F1F"/>
                </a:highlight>
                <a:latin typeface="Google Sans"/>
              </a:rPr>
              <a:t>dealing with different types of attributes;</a:t>
            </a:r>
          </a:p>
          <a:p>
            <a:pPr algn="l">
              <a:buFont typeface="Arial" panose="020B0604020202020204" pitchFamily="34" charset="0"/>
              <a:buChar char="•"/>
            </a:pPr>
            <a:r>
              <a:rPr lang="en-IN" b="0" i="0" dirty="0">
                <a:solidFill>
                  <a:srgbClr val="E8E8E8"/>
                </a:solidFill>
                <a:effectLst/>
                <a:highlight>
                  <a:srgbClr val="1F1F1F"/>
                </a:highlight>
                <a:latin typeface="Google Sans"/>
              </a:rPr>
              <a:t>discovering clusters with arbitrary shape;</a:t>
            </a:r>
          </a:p>
          <a:p>
            <a:pPr algn="l">
              <a:buFont typeface="Arial" panose="020B0604020202020204" pitchFamily="34" charset="0"/>
              <a:buChar char="•"/>
            </a:pPr>
            <a:r>
              <a:rPr lang="en-IN" b="0" i="0" dirty="0">
                <a:solidFill>
                  <a:srgbClr val="E8E8E8"/>
                </a:solidFill>
                <a:effectLst/>
                <a:highlight>
                  <a:srgbClr val="1F1F1F"/>
                </a:highlight>
                <a:latin typeface="Google Sans"/>
              </a:rPr>
              <a:t>minimal requirements for domain knowledge to determine input parameters;</a:t>
            </a:r>
          </a:p>
          <a:p>
            <a:pPr algn="l">
              <a:buFont typeface="Arial" panose="020B0604020202020204" pitchFamily="34" charset="0"/>
              <a:buChar char="•"/>
            </a:pPr>
            <a:r>
              <a:rPr lang="en-IN" b="0" i="0" dirty="0">
                <a:solidFill>
                  <a:srgbClr val="E8E8E8"/>
                </a:solidFill>
                <a:effectLst/>
                <a:highlight>
                  <a:srgbClr val="1F1F1F"/>
                </a:highlight>
                <a:latin typeface="Google Sans"/>
              </a:rPr>
              <a:t>ability to deal with noise and outliers;</a:t>
            </a:r>
          </a:p>
          <a:p>
            <a:br>
              <a:rPr lang="en-IN" b="0" i="0" dirty="0">
                <a:solidFill>
                  <a:srgbClr val="E8E8E8"/>
                </a:solidFill>
                <a:effectLst/>
                <a:highlight>
                  <a:srgbClr val="1F1F1F"/>
                </a:highlight>
                <a:latin typeface="Google Sans"/>
              </a:rPr>
            </a:br>
            <a:endParaRPr lang="en-US" dirty="0"/>
          </a:p>
        </p:txBody>
      </p:sp>
    </p:spTree>
    <p:extLst>
      <p:ext uri="{BB962C8B-B14F-4D97-AF65-F5344CB8AC3E}">
        <p14:creationId xmlns:p14="http://schemas.microsoft.com/office/powerpoint/2010/main" val="846722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7EAB1-BA98-ECDF-558C-9ABE41E5F2E0}"/>
              </a:ext>
            </a:extLst>
          </p:cNvPr>
          <p:cNvSpPr>
            <a:spLocks noGrp="1"/>
          </p:cNvSpPr>
          <p:nvPr>
            <p:ph type="title"/>
          </p:nvPr>
        </p:nvSpPr>
        <p:spPr>
          <a:xfrm>
            <a:off x="0" y="720915"/>
            <a:ext cx="3804047" cy="4861231"/>
          </a:xfrm>
        </p:spPr>
        <p:txBody>
          <a:bodyPr>
            <a:normAutofit fontScale="90000"/>
          </a:bodyPr>
          <a:lstStyle/>
          <a:p>
            <a:r>
              <a:rPr lang="en-IN" dirty="0"/>
              <a:t>Clustering is a popular unsupervised machine learning technique used to group similar data points together. Clustering helps to identify patterns and structure in data, making it easier to understand and </a:t>
            </a:r>
            <a:r>
              <a:rPr lang="en-IN" dirty="0" err="1"/>
              <a:t>analyze</a:t>
            </a:r>
            <a:r>
              <a:rPr lang="en-IN" dirty="0"/>
              <a:t>.</a:t>
            </a:r>
            <a:endParaRPr lang="en-US" dirty="0"/>
          </a:p>
        </p:txBody>
      </p:sp>
      <p:pic>
        <p:nvPicPr>
          <p:cNvPr id="4" name="Content Placeholder 3">
            <a:extLst>
              <a:ext uri="{FF2B5EF4-FFF2-40B4-BE49-F238E27FC236}">
                <a16:creationId xmlns:a16="http://schemas.microsoft.com/office/drawing/2014/main" id="{8FA8A374-2F33-75B2-9D35-07B1DC4113FE}"/>
              </a:ext>
            </a:extLst>
          </p:cNvPr>
          <p:cNvPicPr>
            <a:picLocks noGrp="1" noChangeAspect="1"/>
          </p:cNvPicPr>
          <p:nvPr>
            <p:ph idx="1"/>
          </p:nvPr>
        </p:nvPicPr>
        <p:blipFill>
          <a:blip r:embed="rId2"/>
          <a:stretch>
            <a:fillRect/>
          </a:stretch>
        </p:blipFill>
        <p:spPr>
          <a:xfrm>
            <a:off x="-214314" y="0"/>
            <a:ext cx="12733735" cy="6858000"/>
          </a:xfrm>
        </p:spPr>
      </p:pic>
    </p:spTree>
    <p:extLst>
      <p:ext uri="{BB962C8B-B14F-4D97-AF65-F5344CB8AC3E}">
        <p14:creationId xmlns:p14="http://schemas.microsoft.com/office/powerpoint/2010/main" val="3473380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C7500-E3ED-13C4-8AA3-53D493C69F42}"/>
              </a:ext>
            </a:extLst>
          </p:cNvPr>
          <p:cNvSpPr>
            <a:spLocks noGrp="1"/>
          </p:cNvSpPr>
          <p:nvPr>
            <p:ph type="title"/>
          </p:nvPr>
        </p:nvSpPr>
        <p:spPr/>
        <p:txBody>
          <a:bodyPr/>
          <a:lstStyle/>
          <a:p>
            <a:r>
              <a:rPr lang="en-IN" dirty="0"/>
              <a:t>Uses of clustering </a:t>
            </a:r>
            <a:endParaRPr lang="en-US" dirty="0"/>
          </a:p>
        </p:txBody>
      </p:sp>
      <p:sp>
        <p:nvSpPr>
          <p:cNvPr id="3" name="Content Placeholder 2">
            <a:extLst>
              <a:ext uri="{FF2B5EF4-FFF2-40B4-BE49-F238E27FC236}">
                <a16:creationId xmlns:a16="http://schemas.microsoft.com/office/drawing/2014/main" id="{B1553010-5C44-1647-EA73-98BE6FEEE7ED}"/>
              </a:ext>
            </a:extLst>
          </p:cNvPr>
          <p:cNvSpPr>
            <a:spLocks noGrp="1"/>
          </p:cNvSpPr>
          <p:nvPr>
            <p:ph idx="1"/>
          </p:nvPr>
        </p:nvSpPr>
        <p:spPr/>
        <p:txBody>
          <a:bodyPr/>
          <a:lstStyle/>
          <a:p>
            <a:r>
              <a:rPr lang="en-IN" dirty="0"/>
              <a:t>The steps to do it are:
Each data point is treated as a single cluster. ...
Now we need to form a big cluster by joining 2 closest data points in this step. ...
Two closest clusters need to be joined now to form more clusters. ...
Repeat the above three steps until K becomes 0 to form one big cluster.</a:t>
            </a:r>
            <a:endParaRPr lang="en-US" dirty="0"/>
          </a:p>
        </p:txBody>
      </p:sp>
    </p:spTree>
    <p:extLst>
      <p:ext uri="{BB962C8B-B14F-4D97-AF65-F5344CB8AC3E}">
        <p14:creationId xmlns:p14="http://schemas.microsoft.com/office/powerpoint/2010/main" val="1219249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E5BDA8-E904-5874-CFB1-F737D0351BA4}"/>
              </a:ext>
            </a:extLst>
          </p:cNvPr>
          <p:cNvSpPr>
            <a:spLocks noGrp="1"/>
          </p:cNvSpPr>
          <p:nvPr>
            <p:ph idx="1"/>
          </p:nvPr>
        </p:nvSpPr>
        <p:spPr>
          <a:xfrm>
            <a:off x="7072313" y="548259"/>
            <a:ext cx="4094296" cy="6131147"/>
          </a:xfrm>
        </p:spPr>
        <p:txBody>
          <a:bodyPr/>
          <a:lstStyle/>
          <a:p>
            <a:r>
              <a:rPr lang="en-IN" dirty="0"/>
              <a:t>
People also ask
What is credit card clustering?
Credit card clustering is the task of grouping credit card holders based on their buying habits, credit limits, and many other financial factors.</a:t>
            </a:r>
            <a:endParaRPr lang="en-US" dirty="0"/>
          </a:p>
        </p:txBody>
      </p:sp>
      <p:sp>
        <p:nvSpPr>
          <p:cNvPr id="5" name="TextBox 4">
            <a:extLst>
              <a:ext uri="{FF2B5EF4-FFF2-40B4-BE49-F238E27FC236}">
                <a16:creationId xmlns:a16="http://schemas.microsoft.com/office/drawing/2014/main" id="{F1F97612-954D-1758-5B5D-E35583F9AD2E}"/>
              </a:ext>
            </a:extLst>
          </p:cNvPr>
          <p:cNvSpPr txBox="1"/>
          <p:nvPr/>
        </p:nvSpPr>
        <p:spPr>
          <a:xfrm rot="1286979" flipV="1">
            <a:off x="1656166" y="1789486"/>
            <a:ext cx="3331620" cy="369332"/>
          </a:xfrm>
          <a:prstGeom prst="rect">
            <a:avLst/>
          </a:prstGeom>
          <a:noFill/>
        </p:spPr>
        <p:txBody>
          <a:bodyPr wrap="square">
            <a:spAutoFit/>
          </a:bodyPr>
          <a:lstStyle/>
          <a:p>
            <a:pPr algn="l"/>
            <a:r>
              <a:rPr lang="en-IN" b="0" i="0" dirty="0">
                <a:solidFill>
                  <a:srgbClr val="E2EEFF"/>
                </a:solidFill>
                <a:effectLst/>
                <a:highlight>
                  <a:srgbClr val="3A3F50"/>
                </a:highlight>
                <a:latin typeface="Google Sans"/>
              </a:rPr>
              <a:t> </a:t>
            </a:r>
            <a:endParaRPr lang="en-IN" b="0" i="0" dirty="0">
              <a:solidFill>
                <a:srgbClr val="BDC1C6"/>
              </a:solidFill>
              <a:effectLst/>
              <a:highlight>
                <a:srgbClr val="1F1F1F"/>
              </a:highlight>
              <a:latin typeface="Roboto" panose="02000000000000000000" pitchFamily="2" charset="0"/>
            </a:endParaRPr>
          </a:p>
        </p:txBody>
      </p:sp>
      <p:pic>
        <p:nvPicPr>
          <p:cNvPr id="8" name="Picture 7">
            <a:extLst>
              <a:ext uri="{FF2B5EF4-FFF2-40B4-BE49-F238E27FC236}">
                <a16:creationId xmlns:a16="http://schemas.microsoft.com/office/drawing/2014/main" id="{D710E4DE-38E2-2F3B-D6FD-51C1F696E66B}"/>
              </a:ext>
            </a:extLst>
          </p:cNvPr>
          <p:cNvPicPr>
            <a:picLocks noChangeAspect="1"/>
          </p:cNvPicPr>
          <p:nvPr/>
        </p:nvPicPr>
        <p:blipFill>
          <a:blip r:embed="rId2"/>
          <a:stretch>
            <a:fillRect/>
          </a:stretch>
        </p:blipFill>
        <p:spPr>
          <a:xfrm>
            <a:off x="1" y="763554"/>
            <a:ext cx="6095999" cy="5683679"/>
          </a:xfrm>
          <a:prstGeom prst="rect">
            <a:avLst/>
          </a:prstGeom>
        </p:spPr>
      </p:pic>
    </p:spTree>
    <p:extLst>
      <p:ext uri="{BB962C8B-B14F-4D97-AF65-F5344CB8AC3E}">
        <p14:creationId xmlns:p14="http://schemas.microsoft.com/office/powerpoint/2010/main" val="1601026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C14635-ACA8-52EC-5706-62674B25E411}"/>
              </a:ext>
            </a:extLst>
          </p:cNvPr>
          <p:cNvSpPr>
            <a:spLocks noGrp="1"/>
          </p:cNvSpPr>
          <p:nvPr>
            <p:ph idx="1"/>
          </p:nvPr>
        </p:nvSpPr>
        <p:spPr>
          <a:xfrm>
            <a:off x="3868492" y="1037265"/>
            <a:ext cx="7315200" cy="5120640"/>
          </a:xfrm>
        </p:spPr>
        <p:txBody>
          <a:bodyPr/>
          <a:lstStyle/>
          <a:p>
            <a:r>
              <a:rPr lang="en-IN" dirty="0"/>
              <a:t> credit card is a physical payment card that allows you to get credit from a financial institution. You can use the pre-approved limit to make purchases and repay the borrowed amount with an interest each month within your billing cycle. What exactly does a credit card do? Credit cards let you buy now and pay later</a:t>
            </a:r>
            <a:endParaRPr lang="en-US" dirty="0"/>
          </a:p>
        </p:txBody>
      </p:sp>
      <p:pic>
        <p:nvPicPr>
          <p:cNvPr id="12" name="Picture 11">
            <a:extLst>
              <a:ext uri="{FF2B5EF4-FFF2-40B4-BE49-F238E27FC236}">
                <a16:creationId xmlns:a16="http://schemas.microsoft.com/office/drawing/2014/main" id="{EF01F0C2-BB3F-24F5-0E87-27F573DE7A34}"/>
              </a:ext>
            </a:extLst>
          </p:cNvPr>
          <p:cNvPicPr>
            <a:picLocks noChangeAspect="1"/>
          </p:cNvPicPr>
          <p:nvPr/>
        </p:nvPicPr>
        <p:blipFill>
          <a:blip r:embed="rId2"/>
          <a:stretch>
            <a:fillRect/>
          </a:stretch>
        </p:blipFill>
        <p:spPr>
          <a:xfrm>
            <a:off x="29599" y="692727"/>
            <a:ext cx="3775639" cy="5465178"/>
          </a:xfrm>
          <a:prstGeom prst="rect">
            <a:avLst/>
          </a:prstGeom>
        </p:spPr>
      </p:pic>
    </p:spTree>
    <p:extLst>
      <p:ext uri="{BB962C8B-B14F-4D97-AF65-F5344CB8AC3E}">
        <p14:creationId xmlns:p14="http://schemas.microsoft.com/office/powerpoint/2010/main" val="2076777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CDF2DE-3FC2-28E4-0194-D23D8ECFBFDE}"/>
              </a:ext>
            </a:extLst>
          </p:cNvPr>
          <p:cNvSpPr>
            <a:spLocks noGrp="1"/>
          </p:cNvSpPr>
          <p:nvPr>
            <p:ph idx="1"/>
          </p:nvPr>
        </p:nvSpPr>
        <p:spPr>
          <a:xfrm>
            <a:off x="4876800" y="-6072188"/>
            <a:ext cx="7315200" cy="19038094"/>
          </a:xfrm>
        </p:spPr>
        <p:txBody>
          <a:bodyPr/>
          <a:lstStyle/>
          <a:p>
            <a:r>
              <a:rPr lang="en-IN" dirty="0"/>
              <a:t>K-means clustering aids banks in identifying early warning signals of financial risk. By monitoring and </a:t>
            </a:r>
            <a:r>
              <a:rPr lang="en-IN" dirty="0" err="1"/>
              <a:t>analyzing</a:t>
            </a:r>
            <a:r>
              <a:rPr lang="en-IN" dirty="0"/>
              <a:t> data trends, this method can spotlight potential risk factors before they escalate into bigger issues. For instance, a sudden change in customer transaction patterns might indicate emerging credit risk.</a:t>
            </a:r>
            <a:endParaRPr lang="en-US" dirty="0"/>
          </a:p>
        </p:txBody>
      </p:sp>
      <p:sp>
        <p:nvSpPr>
          <p:cNvPr id="11" name="Title 10">
            <a:extLst>
              <a:ext uri="{FF2B5EF4-FFF2-40B4-BE49-F238E27FC236}">
                <a16:creationId xmlns:a16="http://schemas.microsoft.com/office/drawing/2014/main" id="{B868915A-8436-B0F1-F2D0-74F0BEC61D39}"/>
              </a:ext>
            </a:extLst>
          </p:cNvPr>
          <p:cNvSpPr>
            <a:spLocks noGrp="1"/>
          </p:cNvSpPr>
          <p:nvPr>
            <p:ph type="title"/>
          </p:nvPr>
        </p:nvSpPr>
        <p:spPr/>
        <p:txBody>
          <a:bodyPr/>
          <a:lstStyle/>
          <a:p>
            <a:endParaRPr lang="en-US"/>
          </a:p>
        </p:txBody>
      </p:sp>
      <p:pic>
        <p:nvPicPr>
          <p:cNvPr id="12" name="Picture 11">
            <a:extLst>
              <a:ext uri="{FF2B5EF4-FFF2-40B4-BE49-F238E27FC236}">
                <a16:creationId xmlns:a16="http://schemas.microsoft.com/office/drawing/2014/main" id="{8E013FC8-9194-0128-84F1-FAAEAD0FE74F}"/>
              </a:ext>
            </a:extLst>
          </p:cNvPr>
          <p:cNvPicPr>
            <a:picLocks noChangeAspect="1"/>
          </p:cNvPicPr>
          <p:nvPr/>
        </p:nvPicPr>
        <p:blipFill>
          <a:blip r:embed="rId2"/>
          <a:stretch>
            <a:fillRect/>
          </a:stretch>
        </p:blipFill>
        <p:spPr>
          <a:xfrm>
            <a:off x="-52784" y="1"/>
            <a:ext cx="4696222" cy="6858000"/>
          </a:xfrm>
          <a:prstGeom prst="rect">
            <a:avLst/>
          </a:prstGeom>
        </p:spPr>
      </p:pic>
    </p:spTree>
    <p:extLst>
      <p:ext uri="{BB962C8B-B14F-4D97-AF65-F5344CB8AC3E}">
        <p14:creationId xmlns:p14="http://schemas.microsoft.com/office/powerpoint/2010/main" val="2874654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ACBA4-9AAE-ECE9-8F76-9C791D56F967}"/>
              </a:ext>
            </a:extLst>
          </p:cNvPr>
          <p:cNvSpPr>
            <a:spLocks noGrp="1"/>
          </p:cNvSpPr>
          <p:nvPr>
            <p:ph type="title"/>
          </p:nvPr>
        </p:nvSpPr>
        <p:spPr>
          <a:xfrm>
            <a:off x="3315626" y="1087565"/>
            <a:ext cx="7507153" cy="3359419"/>
          </a:xfrm>
        </p:spPr>
        <p:txBody>
          <a:bodyPr>
            <a:normAutofit/>
          </a:bodyPr>
          <a:lstStyle/>
          <a:p>
            <a:r>
              <a:rPr lang="en-IN" dirty="0"/>
              <a:t>Cluster analysis or clustering is the task of grouping a set of objects in such a way that objects in the same group (called a cluster) are more similar (in some specific sense defined by the analyst) to each other than to those in other groups </a:t>
            </a:r>
            <a:endParaRPr lang="en-US" dirty="0"/>
          </a:p>
        </p:txBody>
      </p:sp>
      <p:sp>
        <p:nvSpPr>
          <p:cNvPr id="3" name="Content Placeholder 2">
            <a:extLst>
              <a:ext uri="{FF2B5EF4-FFF2-40B4-BE49-F238E27FC236}">
                <a16:creationId xmlns:a16="http://schemas.microsoft.com/office/drawing/2014/main" id="{1D6066B5-C059-B308-E336-D4D5CCF8320C}"/>
              </a:ext>
            </a:extLst>
          </p:cNvPr>
          <p:cNvSpPr>
            <a:spLocks noGrp="1"/>
          </p:cNvSpPr>
          <p:nvPr>
            <p:ph idx="1"/>
          </p:nvPr>
        </p:nvSpPr>
        <p:spPr>
          <a:xfrm>
            <a:off x="6096000" y="1087565"/>
            <a:ext cx="5695686" cy="5120640"/>
          </a:xfrm>
        </p:spPr>
        <p:txBody>
          <a:bodyPr/>
          <a:lstStyle/>
          <a:p>
            <a:r>
              <a:rPr lang="en-IN" dirty="0"/>
              <a:t>Cluster analysis or clustering is the task of grouping a set of objects in such a way that objects in the same group (called a cluster) are more similar (in some specific sense defined by the analyst) to each other than to those in other groups </a:t>
            </a:r>
            <a:endParaRPr lang="en-US" dirty="0"/>
          </a:p>
        </p:txBody>
      </p:sp>
      <p:pic>
        <p:nvPicPr>
          <p:cNvPr id="8" name="Picture 7">
            <a:extLst>
              <a:ext uri="{FF2B5EF4-FFF2-40B4-BE49-F238E27FC236}">
                <a16:creationId xmlns:a16="http://schemas.microsoft.com/office/drawing/2014/main" id="{01D48E43-484D-71A9-A7A6-AC35CF8D9A4C}"/>
              </a:ext>
            </a:extLst>
          </p:cNvPr>
          <p:cNvPicPr>
            <a:picLocks noChangeAspect="1"/>
          </p:cNvPicPr>
          <p:nvPr/>
        </p:nvPicPr>
        <p:blipFill>
          <a:blip r:embed="rId2"/>
          <a:stretch>
            <a:fillRect/>
          </a:stretch>
        </p:blipFill>
        <p:spPr>
          <a:xfrm>
            <a:off x="1" y="1"/>
            <a:ext cx="5695686" cy="6858000"/>
          </a:xfrm>
          <a:prstGeom prst="rect">
            <a:avLst/>
          </a:prstGeom>
        </p:spPr>
      </p:pic>
    </p:spTree>
    <p:extLst>
      <p:ext uri="{BB962C8B-B14F-4D97-AF65-F5344CB8AC3E}">
        <p14:creationId xmlns:p14="http://schemas.microsoft.com/office/powerpoint/2010/main" val="2500837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8EE7F-0ACE-5D49-2304-CAC2936C3476}"/>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D2CB00C5-D1B3-4001-CDB0-90121B651688}"/>
              </a:ext>
            </a:extLst>
          </p:cNvPr>
          <p:cNvPicPr>
            <a:picLocks noGrp="1" noChangeAspect="1"/>
          </p:cNvPicPr>
          <p:nvPr>
            <p:ph idx="1"/>
          </p:nvPr>
        </p:nvPicPr>
        <p:blipFill>
          <a:blip r:embed="rId2"/>
          <a:stretch>
            <a:fillRect/>
          </a:stretch>
        </p:blipFill>
        <p:spPr>
          <a:xfrm>
            <a:off x="0" y="0"/>
            <a:ext cx="12192000" cy="6983016"/>
          </a:xfrm>
        </p:spPr>
      </p:pic>
    </p:spTree>
    <p:extLst>
      <p:ext uri="{BB962C8B-B14F-4D97-AF65-F5344CB8AC3E}">
        <p14:creationId xmlns:p14="http://schemas.microsoft.com/office/powerpoint/2010/main" val="345896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2468F-09AE-FC9C-EA02-09980C8AC641}"/>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D439E880-0661-6727-EDA8-744E936D58F2}"/>
              </a:ext>
            </a:extLst>
          </p:cNvPr>
          <p:cNvPicPr>
            <a:picLocks noGrp="1" noChangeAspect="1"/>
          </p:cNvPicPr>
          <p:nvPr>
            <p:ph idx="1"/>
          </p:nvPr>
        </p:nvPicPr>
        <p:blipFill>
          <a:blip r:embed="rId2"/>
          <a:stretch>
            <a:fillRect/>
          </a:stretch>
        </p:blipFill>
        <p:spPr>
          <a:xfrm>
            <a:off x="-309563" y="0"/>
            <a:ext cx="12501563" cy="6858000"/>
          </a:xfrm>
        </p:spPr>
      </p:pic>
    </p:spTree>
    <p:extLst>
      <p:ext uri="{BB962C8B-B14F-4D97-AF65-F5344CB8AC3E}">
        <p14:creationId xmlns:p14="http://schemas.microsoft.com/office/powerpoint/2010/main" val="4036293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73231-3837-21E5-693D-E28265E0CBEB}"/>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00A43248-A64A-DD78-43D5-33A6DCBD7C5E}"/>
              </a:ext>
            </a:extLst>
          </p:cNvPr>
          <p:cNvPicPr>
            <a:picLocks noGrp="1" noChangeAspect="1"/>
          </p:cNvPicPr>
          <p:nvPr>
            <p:ph idx="1"/>
          </p:nvPr>
        </p:nvPicPr>
        <p:blipFill>
          <a:blip r:embed="rId2"/>
          <a:stretch>
            <a:fillRect/>
          </a:stretch>
        </p:blipFill>
        <p:spPr>
          <a:xfrm>
            <a:off x="-160734" y="0"/>
            <a:ext cx="12352734" cy="6858000"/>
          </a:xfrm>
        </p:spPr>
      </p:pic>
    </p:spTree>
    <p:extLst>
      <p:ext uri="{BB962C8B-B14F-4D97-AF65-F5344CB8AC3E}">
        <p14:creationId xmlns:p14="http://schemas.microsoft.com/office/powerpoint/2010/main" val="3634513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AA7FA-9816-E8DA-94F1-D0C005D72739}"/>
              </a:ext>
            </a:extLst>
          </p:cNvPr>
          <p:cNvSpPr>
            <a:spLocks noGrp="1"/>
          </p:cNvSpPr>
          <p:nvPr>
            <p:ph type="title"/>
          </p:nvPr>
        </p:nvSpPr>
        <p:spPr/>
        <p:txBody>
          <a:bodyPr/>
          <a:lstStyle/>
          <a:p>
            <a:r>
              <a:rPr lang="en-IN" dirty="0"/>
              <a:t>Best clustering method</a:t>
            </a:r>
            <a:endParaRPr lang="en-US" dirty="0"/>
          </a:p>
        </p:txBody>
      </p:sp>
      <p:sp>
        <p:nvSpPr>
          <p:cNvPr id="3" name="Content Placeholder 2">
            <a:extLst>
              <a:ext uri="{FF2B5EF4-FFF2-40B4-BE49-F238E27FC236}">
                <a16:creationId xmlns:a16="http://schemas.microsoft.com/office/drawing/2014/main" id="{B4A03E83-0FF2-DEBB-00A3-1F2575FE639D}"/>
              </a:ext>
            </a:extLst>
          </p:cNvPr>
          <p:cNvSpPr>
            <a:spLocks noGrp="1"/>
          </p:cNvSpPr>
          <p:nvPr>
            <p:ph idx="1"/>
          </p:nvPr>
        </p:nvSpPr>
        <p:spPr/>
        <p:txBody>
          <a:bodyPr/>
          <a:lstStyle/>
          <a:p>
            <a:r>
              <a:rPr lang="en-IN" dirty="0"/>
              <a:t>The best clustering algorithm depends on your data’s characteristics and goals. K-means is popular for its simplicity and efficiency with large datasets. For non-linear clusters, consider DBSCAN. Gaussian Mixture Models are useful when clusters have different shapes and densities</a:t>
            </a:r>
            <a:endParaRPr lang="en-US" dirty="0"/>
          </a:p>
        </p:txBody>
      </p:sp>
    </p:spTree>
    <p:extLst>
      <p:ext uri="{BB962C8B-B14F-4D97-AF65-F5344CB8AC3E}">
        <p14:creationId xmlns:p14="http://schemas.microsoft.com/office/powerpoint/2010/main" val="1743316199"/>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Frame</vt:lpstr>
      <vt:lpstr>Credit card clustering </vt:lpstr>
      <vt:lpstr>PowerPoint Presentation</vt:lpstr>
      <vt:lpstr>PowerPoint Presentation</vt:lpstr>
      <vt:lpstr>PowerPoint Presentation</vt:lpstr>
      <vt:lpstr>Cluster analysis or clustering is the task of grouping a set of objects in such a way that objects in the same group (called a cluster) are more similar (in some specific sense defined by the analyst) to each other than to those in other groups </vt:lpstr>
      <vt:lpstr>PowerPoint Presentation</vt:lpstr>
      <vt:lpstr>PowerPoint Presentation</vt:lpstr>
      <vt:lpstr>PowerPoint Presentation</vt:lpstr>
      <vt:lpstr>Best clustering method</vt:lpstr>
      <vt:lpstr>PowerPoint Presentation</vt:lpstr>
      <vt:lpstr>Clustering is a popular unsupervised machine learning technique used to group similar data points together. Clustering helps to identify patterns and structure in data, making it easier to understand and analyze.</vt:lpstr>
      <vt:lpstr>Uses of clustering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clustering </dc:title>
  <dc:creator>Thanisha Thanisha</dc:creator>
  <cp:lastModifiedBy>Thanisha Thanisha</cp:lastModifiedBy>
  <cp:revision>12</cp:revision>
  <dcterms:created xsi:type="dcterms:W3CDTF">2024-04-29T09:02:23Z</dcterms:created>
  <dcterms:modified xsi:type="dcterms:W3CDTF">2024-04-29T15:06:42Z</dcterms:modified>
</cp:coreProperties>
</file>