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9"/>
  </p:notesMasterIdLst>
  <p:sldIdLst>
    <p:sldId id="256" r:id="rId2"/>
    <p:sldId id="265" r:id="rId3"/>
    <p:sldId id="266" r:id="rId4"/>
    <p:sldId id="267" r:id="rId5"/>
    <p:sldId id="268" r:id="rId6"/>
    <p:sldId id="269" r:id="rId7"/>
    <p:sldId id="27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76AFF"/>
    <a:srgbClr val="C08B2F"/>
    <a:srgbClr val="FD9D24"/>
    <a:srgbClr val="0F6653"/>
    <a:srgbClr val="FED5A4"/>
    <a:srgbClr val="E1BF83"/>
    <a:srgbClr val="26BDE2"/>
    <a:srgbClr val="FCC30B"/>
    <a:srgbClr val="72D761"/>
    <a:srgbClr val="1741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9A7EB3-D0FF-4B31-91BA-B3447859BEA5}" v="2" dt="2025-05-04T16:22:47.119"/>
  </p1510:revLst>
</p1510:revInfo>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2" d="100"/>
          <a:sy n="102" d="100"/>
        </p:scale>
        <p:origin x="96" y="12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EF5A66-C964-4220-8F5F-782153E37688}" type="datetimeFigureOut">
              <a:rPr lang="en-AE" smtClean="0"/>
              <a:t>04/05/2025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5F8F14-9911-4407-8A1A-892B36A984F7}" type="slidenum">
              <a:rPr lang="en-AE" smtClean="0"/>
              <a:t>‹#›</a:t>
            </a:fld>
            <a:endParaRPr lang="en-AE"/>
          </a:p>
        </p:txBody>
      </p:sp>
    </p:spTree>
    <p:extLst>
      <p:ext uri="{BB962C8B-B14F-4D97-AF65-F5344CB8AC3E}">
        <p14:creationId xmlns:p14="http://schemas.microsoft.com/office/powerpoint/2010/main" val="1741091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Understanding consumption, its hidden costs, and a path to sustainability.</a:t>
            </a:r>
          </a:p>
          <a:p>
            <a:r>
              <a:rPr lang="en-US"/>
              <a:t>“Think of the last three things you bought. How many were necessary?”</a:t>
            </a:r>
          </a:p>
          <a:p>
            <a:endParaRPr lang="en-US"/>
          </a:p>
          <a:p>
            <a:r>
              <a:rPr lang="en-US"/>
              <a:t>We are consuming more than ever, yet </a:t>
            </a:r>
            <a:r>
              <a:rPr lang="en-US" b="1"/>
              <a:t>happiness levels remain stagnant</a:t>
            </a:r>
            <a:r>
              <a:rPr lang="en-US"/>
              <a:t>. </a:t>
            </a:r>
          </a:p>
          <a:p>
            <a:r>
              <a:rPr lang="en-US" b="1"/>
              <a:t>World’s economy has grown exponentially</a:t>
            </a:r>
            <a:r>
              <a:rPr lang="en-US"/>
              <a:t>, but so has </a:t>
            </a:r>
            <a:r>
              <a:rPr lang="en-US" b="1"/>
              <a:t>resource depletion</a:t>
            </a:r>
            <a:r>
              <a:rPr lang="en-US"/>
              <a:t>.</a:t>
            </a:r>
            <a:endParaRPr lang="en-AE"/>
          </a:p>
        </p:txBody>
      </p:sp>
      <p:sp>
        <p:nvSpPr>
          <p:cNvPr id="4" name="Slide Number Placeholder 3"/>
          <p:cNvSpPr>
            <a:spLocks noGrp="1"/>
          </p:cNvSpPr>
          <p:nvPr>
            <p:ph type="sldNum" sz="quarter" idx="5"/>
          </p:nvPr>
        </p:nvSpPr>
        <p:spPr/>
        <p:txBody>
          <a:bodyPr/>
          <a:lstStyle/>
          <a:p>
            <a:fld id="{C95F8F14-9911-4407-8A1A-892B36A984F7}" type="slidenum">
              <a:rPr lang="en-AE" smtClean="0"/>
              <a:t>1</a:t>
            </a:fld>
            <a:endParaRPr lang="en-AE"/>
          </a:p>
        </p:txBody>
      </p:sp>
    </p:spTree>
    <p:extLst>
      <p:ext uri="{BB962C8B-B14F-4D97-AF65-F5344CB8AC3E}">
        <p14:creationId xmlns:p14="http://schemas.microsoft.com/office/powerpoint/2010/main" val="1007707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23F0B5-D955-9ED6-1760-7D6DD9DA1E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4FDD59-A1BE-7882-92E9-977C8CC7CC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E8B6032-E6C0-BA4A-89A5-A8B3F6F4B554}"/>
              </a:ext>
            </a:extLst>
          </p:cNvPr>
          <p:cNvSpPr>
            <a:spLocks noGrp="1"/>
          </p:cNvSpPr>
          <p:nvPr>
            <p:ph type="body" idx="1"/>
          </p:nvPr>
        </p:nvSpPr>
        <p:spPr/>
        <p:txBody>
          <a:bodyPr/>
          <a:lstStyle/>
          <a:p>
            <a:endParaRPr lang="en-AE" dirty="0"/>
          </a:p>
        </p:txBody>
      </p:sp>
      <p:sp>
        <p:nvSpPr>
          <p:cNvPr id="4" name="Slide Number Placeholder 3">
            <a:extLst>
              <a:ext uri="{FF2B5EF4-FFF2-40B4-BE49-F238E27FC236}">
                <a16:creationId xmlns:a16="http://schemas.microsoft.com/office/drawing/2014/main" id="{07861279-998A-C89D-D1B2-7E29FC6BFBD3}"/>
              </a:ext>
            </a:extLst>
          </p:cNvPr>
          <p:cNvSpPr>
            <a:spLocks noGrp="1"/>
          </p:cNvSpPr>
          <p:nvPr>
            <p:ph type="sldNum" sz="quarter" idx="5"/>
          </p:nvPr>
        </p:nvSpPr>
        <p:spPr/>
        <p:txBody>
          <a:bodyPr/>
          <a:lstStyle/>
          <a:p>
            <a:fld id="{C95F8F14-9911-4407-8A1A-892B36A984F7}" type="slidenum">
              <a:rPr lang="en-AE" smtClean="0"/>
              <a:t>2</a:t>
            </a:fld>
            <a:endParaRPr lang="en-AE"/>
          </a:p>
        </p:txBody>
      </p:sp>
    </p:spTree>
    <p:extLst>
      <p:ext uri="{BB962C8B-B14F-4D97-AF65-F5344CB8AC3E}">
        <p14:creationId xmlns:p14="http://schemas.microsoft.com/office/powerpoint/2010/main" val="2116088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CDD030-6161-8433-F5A7-59AABF8FC6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2590FB3-EC73-C8EA-E51F-1B8B0E6EF8F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B9F912-A00E-75C7-9362-4D994AF61306}"/>
              </a:ext>
            </a:extLst>
          </p:cNvPr>
          <p:cNvSpPr>
            <a:spLocks noGrp="1"/>
          </p:cNvSpPr>
          <p:nvPr>
            <p:ph type="body" idx="1"/>
          </p:nvPr>
        </p:nvSpPr>
        <p:spPr/>
        <p:txBody>
          <a:bodyPr/>
          <a:lstStyle/>
          <a:p>
            <a:endParaRPr lang="en-AE" dirty="0"/>
          </a:p>
        </p:txBody>
      </p:sp>
      <p:sp>
        <p:nvSpPr>
          <p:cNvPr id="4" name="Slide Number Placeholder 3">
            <a:extLst>
              <a:ext uri="{FF2B5EF4-FFF2-40B4-BE49-F238E27FC236}">
                <a16:creationId xmlns:a16="http://schemas.microsoft.com/office/drawing/2014/main" id="{B6967976-A740-379C-36FE-87F0DC15286E}"/>
              </a:ext>
            </a:extLst>
          </p:cNvPr>
          <p:cNvSpPr>
            <a:spLocks noGrp="1"/>
          </p:cNvSpPr>
          <p:nvPr>
            <p:ph type="sldNum" sz="quarter" idx="5"/>
          </p:nvPr>
        </p:nvSpPr>
        <p:spPr/>
        <p:txBody>
          <a:bodyPr/>
          <a:lstStyle/>
          <a:p>
            <a:fld id="{C95F8F14-9911-4407-8A1A-892B36A984F7}" type="slidenum">
              <a:rPr lang="en-AE" smtClean="0"/>
              <a:t>3</a:t>
            </a:fld>
            <a:endParaRPr lang="en-AE"/>
          </a:p>
        </p:txBody>
      </p:sp>
    </p:spTree>
    <p:extLst>
      <p:ext uri="{BB962C8B-B14F-4D97-AF65-F5344CB8AC3E}">
        <p14:creationId xmlns:p14="http://schemas.microsoft.com/office/powerpoint/2010/main" val="1777680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9FF8C5-C3DD-20E0-8F6F-1EB1D110705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712788-D0AD-A8DF-229C-C090DFE59E0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3D3BAAF-FD2C-DCA0-0A86-A54406B06360}"/>
              </a:ext>
            </a:extLst>
          </p:cNvPr>
          <p:cNvSpPr>
            <a:spLocks noGrp="1"/>
          </p:cNvSpPr>
          <p:nvPr>
            <p:ph type="body" idx="1"/>
          </p:nvPr>
        </p:nvSpPr>
        <p:spPr/>
        <p:txBody>
          <a:bodyPr/>
          <a:lstStyle/>
          <a:p>
            <a:endParaRPr lang="en-AE" dirty="0"/>
          </a:p>
        </p:txBody>
      </p:sp>
      <p:sp>
        <p:nvSpPr>
          <p:cNvPr id="4" name="Slide Number Placeholder 3">
            <a:extLst>
              <a:ext uri="{FF2B5EF4-FFF2-40B4-BE49-F238E27FC236}">
                <a16:creationId xmlns:a16="http://schemas.microsoft.com/office/drawing/2014/main" id="{2C40ED9D-CFDC-BFA4-B52C-9BA80397DFBF}"/>
              </a:ext>
            </a:extLst>
          </p:cNvPr>
          <p:cNvSpPr>
            <a:spLocks noGrp="1"/>
          </p:cNvSpPr>
          <p:nvPr>
            <p:ph type="sldNum" sz="quarter" idx="5"/>
          </p:nvPr>
        </p:nvSpPr>
        <p:spPr/>
        <p:txBody>
          <a:bodyPr/>
          <a:lstStyle/>
          <a:p>
            <a:fld id="{C95F8F14-9911-4407-8A1A-892B36A984F7}" type="slidenum">
              <a:rPr lang="en-AE" smtClean="0"/>
              <a:t>4</a:t>
            </a:fld>
            <a:endParaRPr lang="en-AE"/>
          </a:p>
        </p:txBody>
      </p:sp>
    </p:spTree>
    <p:extLst>
      <p:ext uri="{BB962C8B-B14F-4D97-AF65-F5344CB8AC3E}">
        <p14:creationId xmlns:p14="http://schemas.microsoft.com/office/powerpoint/2010/main" val="326472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9D7894-4C4F-8F77-8837-143BAAD1AF8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544A14-31A6-0A08-E7CD-A2CE5EC538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E3D882-61ED-6252-5202-763243A0B778}"/>
              </a:ext>
            </a:extLst>
          </p:cNvPr>
          <p:cNvSpPr>
            <a:spLocks noGrp="1"/>
          </p:cNvSpPr>
          <p:nvPr>
            <p:ph type="body" idx="1"/>
          </p:nvPr>
        </p:nvSpPr>
        <p:spPr/>
        <p:txBody>
          <a:bodyPr/>
          <a:lstStyle/>
          <a:p>
            <a:endParaRPr lang="en-AE" dirty="0"/>
          </a:p>
        </p:txBody>
      </p:sp>
      <p:sp>
        <p:nvSpPr>
          <p:cNvPr id="4" name="Slide Number Placeholder 3">
            <a:extLst>
              <a:ext uri="{FF2B5EF4-FFF2-40B4-BE49-F238E27FC236}">
                <a16:creationId xmlns:a16="http://schemas.microsoft.com/office/drawing/2014/main" id="{2C4D9A2D-0280-208F-A029-1631333A3DFB}"/>
              </a:ext>
            </a:extLst>
          </p:cNvPr>
          <p:cNvSpPr>
            <a:spLocks noGrp="1"/>
          </p:cNvSpPr>
          <p:nvPr>
            <p:ph type="sldNum" sz="quarter" idx="5"/>
          </p:nvPr>
        </p:nvSpPr>
        <p:spPr/>
        <p:txBody>
          <a:bodyPr/>
          <a:lstStyle/>
          <a:p>
            <a:fld id="{C95F8F14-9911-4407-8A1A-892B36A984F7}" type="slidenum">
              <a:rPr lang="en-AE" smtClean="0"/>
              <a:t>5</a:t>
            </a:fld>
            <a:endParaRPr lang="en-AE"/>
          </a:p>
        </p:txBody>
      </p:sp>
    </p:spTree>
    <p:extLst>
      <p:ext uri="{BB962C8B-B14F-4D97-AF65-F5344CB8AC3E}">
        <p14:creationId xmlns:p14="http://schemas.microsoft.com/office/powerpoint/2010/main" val="20300112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948339-6972-0CC2-3550-E0D0A8EADB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A919AD3-6FF7-3C1B-B6F1-79B0019042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61CBAB5-BA25-B520-5BC8-8207628F7D72}"/>
              </a:ext>
            </a:extLst>
          </p:cNvPr>
          <p:cNvSpPr>
            <a:spLocks noGrp="1"/>
          </p:cNvSpPr>
          <p:nvPr>
            <p:ph type="body" idx="1"/>
          </p:nvPr>
        </p:nvSpPr>
        <p:spPr/>
        <p:txBody>
          <a:bodyPr/>
          <a:lstStyle/>
          <a:p>
            <a:endParaRPr lang="en-AE" dirty="0"/>
          </a:p>
        </p:txBody>
      </p:sp>
      <p:sp>
        <p:nvSpPr>
          <p:cNvPr id="4" name="Slide Number Placeholder 3">
            <a:extLst>
              <a:ext uri="{FF2B5EF4-FFF2-40B4-BE49-F238E27FC236}">
                <a16:creationId xmlns:a16="http://schemas.microsoft.com/office/drawing/2014/main" id="{082C1FC2-5C09-DB9D-14B9-F400451946A6}"/>
              </a:ext>
            </a:extLst>
          </p:cNvPr>
          <p:cNvSpPr>
            <a:spLocks noGrp="1"/>
          </p:cNvSpPr>
          <p:nvPr>
            <p:ph type="sldNum" sz="quarter" idx="5"/>
          </p:nvPr>
        </p:nvSpPr>
        <p:spPr/>
        <p:txBody>
          <a:bodyPr/>
          <a:lstStyle/>
          <a:p>
            <a:fld id="{C95F8F14-9911-4407-8A1A-892B36A984F7}" type="slidenum">
              <a:rPr lang="en-AE" smtClean="0"/>
              <a:t>6</a:t>
            </a:fld>
            <a:endParaRPr lang="en-AE"/>
          </a:p>
        </p:txBody>
      </p:sp>
    </p:spTree>
    <p:extLst>
      <p:ext uri="{BB962C8B-B14F-4D97-AF65-F5344CB8AC3E}">
        <p14:creationId xmlns:p14="http://schemas.microsoft.com/office/powerpoint/2010/main" val="1325273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799680-A467-DB9C-7B97-9150058271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B9D7BA-EB60-0E36-62FC-AEDD2F6175C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5C69A4-12A5-0D79-AADA-351BE4719F3C}"/>
              </a:ext>
            </a:extLst>
          </p:cNvPr>
          <p:cNvSpPr>
            <a:spLocks noGrp="1"/>
          </p:cNvSpPr>
          <p:nvPr>
            <p:ph type="body" idx="1"/>
          </p:nvPr>
        </p:nvSpPr>
        <p:spPr/>
        <p:txBody>
          <a:bodyPr/>
          <a:lstStyle/>
          <a:p>
            <a:endParaRPr lang="en-AE" dirty="0"/>
          </a:p>
        </p:txBody>
      </p:sp>
      <p:sp>
        <p:nvSpPr>
          <p:cNvPr id="4" name="Slide Number Placeholder 3">
            <a:extLst>
              <a:ext uri="{FF2B5EF4-FFF2-40B4-BE49-F238E27FC236}">
                <a16:creationId xmlns:a16="http://schemas.microsoft.com/office/drawing/2014/main" id="{A2A60D76-3091-428E-68A8-651DF4FA7594}"/>
              </a:ext>
            </a:extLst>
          </p:cNvPr>
          <p:cNvSpPr>
            <a:spLocks noGrp="1"/>
          </p:cNvSpPr>
          <p:nvPr>
            <p:ph type="sldNum" sz="quarter" idx="5"/>
          </p:nvPr>
        </p:nvSpPr>
        <p:spPr/>
        <p:txBody>
          <a:bodyPr/>
          <a:lstStyle/>
          <a:p>
            <a:fld id="{C95F8F14-9911-4407-8A1A-892B36A984F7}" type="slidenum">
              <a:rPr lang="en-AE" smtClean="0"/>
              <a:t>7</a:t>
            </a:fld>
            <a:endParaRPr lang="en-AE"/>
          </a:p>
        </p:txBody>
      </p:sp>
    </p:spTree>
    <p:extLst>
      <p:ext uri="{BB962C8B-B14F-4D97-AF65-F5344CB8AC3E}">
        <p14:creationId xmlns:p14="http://schemas.microsoft.com/office/powerpoint/2010/main" val="3807848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0B79E18-2235-40AE-A6C5-E4A12D9C6348}" type="datetime1">
              <a:rPr lang="en-US" smtClean="0"/>
              <a:t>5/4/2025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9AEB34-DF77-4436-BAB6-1946D0DDAB8E}" type="datetime1">
              <a:rPr lang="en-US" smtClean="0"/>
              <a:t>5/4/2025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FAC5A6-BF24-4FDB-957F-06F2215CBC57}" type="datetime1">
              <a:rPr lang="en-US" smtClean="0"/>
              <a:t>5/4/2025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3EE187-77FA-4D38-95A2-4C03304F5109}" type="datetime1">
              <a:rPr lang="en-US" smtClean="0"/>
              <a:t>5/4/2025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FC07AD-61FD-44A9-8F1A-391D4ECF4759}" type="datetime1">
              <a:rPr lang="en-US" smtClean="0"/>
              <a:t>5/4/2025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406FE1-FD87-41BE-A343-02E7B8603547}" type="datetime1">
              <a:rPr lang="en-US" smtClean="0"/>
              <a:t>5/4/2025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9EC0374-392A-40A7-B8E9-69E5DEAA17A7}" type="datetime1">
              <a:rPr lang="en-US" smtClean="0"/>
              <a:t>5/4/2025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C2CD708-FA3E-496C-AACE-B94A72EAC61C}" type="datetime1">
              <a:rPr lang="en-US" smtClean="0"/>
              <a:t>5/4/2025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37543D-27A5-4988-98F8-980FA8606681}" type="datetime1">
              <a:rPr lang="en-US" smtClean="0"/>
              <a:t>5/4/2025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272F52-CC5C-4D81-82B7-2BD39D7F5625}" type="datetime1">
              <a:rPr lang="en-US" smtClean="0"/>
              <a:t>5/4/2025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5593DB-3C74-4C9C-80C5-0FF206CE0551}" type="datetime1">
              <a:rPr lang="en-US" smtClean="0"/>
              <a:t>5/4/2025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98EC42E-9AE7-44BE-8662-16BE1D0105C8}" type="datetime1">
              <a:rPr lang="en-US" smtClean="0"/>
              <a:t>5/4/2025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image" Target="../media/image7.jpg"/><Relationship Id="rId7" Type="http://schemas.openxmlformats.org/officeDocument/2006/relationships/image" Target="../media/image11.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6" name="Picture 6" descr="Buy Original ARDUINO NANO 33 BLE Board (Without Header) Online at Robu.in">
            <a:extLst>
              <a:ext uri="{FF2B5EF4-FFF2-40B4-BE49-F238E27FC236}">
                <a16:creationId xmlns:a16="http://schemas.microsoft.com/office/drawing/2014/main" id="{F1835784-2359-5C2C-811F-75BA0E04EEE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81997" y="4317062"/>
            <a:ext cx="2155227" cy="216073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3E5DE0E3-3D3B-FD09-059B-402F1BB201FD}"/>
              </a:ext>
            </a:extLst>
          </p:cNvPr>
          <p:cNvSpPr/>
          <p:nvPr/>
        </p:nvSpPr>
        <p:spPr>
          <a:xfrm>
            <a:off x="-39077" y="88488"/>
            <a:ext cx="12231077" cy="1527709"/>
          </a:xfrm>
          <a:prstGeom prst="rect">
            <a:avLst/>
          </a:prstGeom>
          <a:solidFill>
            <a:srgbClr val="576A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7" name="TextBox 6">
            <a:extLst>
              <a:ext uri="{FF2B5EF4-FFF2-40B4-BE49-F238E27FC236}">
                <a16:creationId xmlns:a16="http://schemas.microsoft.com/office/drawing/2014/main" id="{4D5C889D-253E-D73E-E52A-1549A6780F53}"/>
              </a:ext>
            </a:extLst>
          </p:cNvPr>
          <p:cNvSpPr txBox="1"/>
          <p:nvPr/>
        </p:nvSpPr>
        <p:spPr>
          <a:xfrm>
            <a:off x="2632389" y="6101344"/>
            <a:ext cx="6888144" cy="615553"/>
          </a:xfrm>
          <a:prstGeom prst="rect">
            <a:avLst/>
          </a:prstGeom>
          <a:noFill/>
        </p:spPr>
        <p:txBody>
          <a:bodyPr wrap="square">
            <a:spAutoFit/>
          </a:bodyPr>
          <a:lstStyle/>
          <a:p>
            <a:pPr algn="ctr"/>
            <a:r>
              <a:rPr lang="en-US" b="1" dirty="0">
                <a:solidFill>
                  <a:srgbClr val="576AFF"/>
                </a:solidFill>
                <a:cs typeface="Times New Roman"/>
              </a:rPr>
              <a:t>Thanish Nasir – 24502 | Sindhura – 22706 | Sathvik - 24626</a:t>
            </a:r>
          </a:p>
          <a:p>
            <a:pPr algn="ctr"/>
            <a:r>
              <a:rPr lang="en-US" sz="1600" i="1" dirty="0">
                <a:solidFill>
                  <a:srgbClr val="576AFF"/>
                </a:solidFill>
                <a:cs typeface="Times New Roman"/>
              </a:rPr>
              <a:t>Edge AI</a:t>
            </a:r>
            <a:endParaRPr lang="en-AE" dirty="0">
              <a:solidFill>
                <a:srgbClr val="576AFF"/>
              </a:solidFill>
            </a:endParaRPr>
          </a:p>
        </p:txBody>
      </p:sp>
      <p:pic>
        <p:nvPicPr>
          <p:cNvPr id="4" name="Picture 6">
            <a:extLst>
              <a:ext uri="{FF2B5EF4-FFF2-40B4-BE49-F238E27FC236}">
                <a16:creationId xmlns:a16="http://schemas.microsoft.com/office/drawing/2014/main" id="{388ABF9E-23AF-0247-323B-EEA3C4EE6F13}"/>
              </a:ext>
            </a:extLst>
          </p:cNvPr>
          <p:cNvPicPr>
            <a:picLocks noChangeAspect="1" noChangeArrowheads="1"/>
          </p:cNvPicPr>
          <p:nvPr/>
        </p:nvPicPr>
        <p:blipFill rotWithShape="1">
          <a:blip r:embed="rId4" cstate="print">
            <a:biLevel thresh="25000"/>
            <a:extLst>
              <a:ext uri="{28A0092B-C50C-407E-A947-70E740481C1C}">
                <a14:useLocalDpi xmlns:a14="http://schemas.microsoft.com/office/drawing/2010/main" val="0"/>
              </a:ext>
            </a:extLst>
          </a:blip>
          <a:srcRect l="22117" t="9724" r="19603" b="12061"/>
          <a:stretch/>
        </p:blipFill>
        <p:spPr bwMode="auto">
          <a:xfrm>
            <a:off x="216958" y="150434"/>
            <a:ext cx="1451723" cy="13772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4742823" y="228687"/>
            <a:ext cx="7232220" cy="1005310"/>
          </a:xfrm>
        </p:spPr>
        <p:txBody>
          <a:bodyPr>
            <a:noAutofit/>
          </a:bodyPr>
          <a:lstStyle/>
          <a:p>
            <a:pPr algn="r">
              <a:lnSpc>
                <a:spcPct val="100000"/>
              </a:lnSpc>
              <a:spcAft>
                <a:spcPts val="600"/>
              </a:spcAft>
            </a:pPr>
            <a:r>
              <a:rPr lang="en-US" sz="4400" b="1" i="1" dirty="0">
                <a:solidFill>
                  <a:schemeClr val="bg1"/>
                </a:solidFill>
                <a:cs typeface="Times New Roman"/>
              </a:rPr>
              <a:t>Smart Waste Segregation </a:t>
            </a:r>
            <a:br>
              <a:rPr lang="en-US" sz="4400" b="1" i="1" dirty="0">
                <a:solidFill>
                  <a:schemeClr val="bg1"/>
                </a:solidFill>
                <a:cs typeface="Times New Roman"/>
              </a:rPr>
            </a:br>
            <a:r>
              <a:rPr lang="en-US" sz="2800" b="1" i="1" dirty="0">
                <a:solidFill>
                  <a:schemeClr val="bg1"/>
                </a:solidFill>
                <a:cs typeface="Times New Roman"/>
              </a:rPr>
              <a:t>using Arduino BLE</a:t>
            </a:r>
            <a:endParaRPr lang="en-US" sz="4400" i="1" dirty="0">
              <a:solidFill>
                <a:schemeClr val="bg1"/>
              </a:solidFill>
              <a:cs typeface="Times New Roman"/>
            </a:endParaRPr>
          </a:p>
        </p:txBody>
      </p:sp>
      <p:pic>
        <p:nvPicPr>
          <p:cNvPr id="5122" name="Picture 2" descr="Garbage segregation: the basics - The Hindu">
            <a:extLst>
              <a:ext uri="{FF2B5EF4-FFF2-40B4-BE49-F238E27FC236}">
                <a16:creationId xmlns:a16="http://schemas.microsoft.com/office/drawing/2014/main" id="{61E77282-030E-E9BC-A90D-C8376726BF8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958" y="1833649"/>
            <a:ext cx="7200430" cy="405024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AC92E4B-CD60-9616-298B-3607F1F05915}"/>
              </a:ext>
            </a:extLst>
          </p:cNvPr>
          <p:cNvSpPr txBox="1"/>
          <p:nvPr/>
        </p:nvSpPr>
        <p:spPr>
          <a:xfrm>
            <a:off x="10181021" y="1189530"/>
            <a:ext cx="6215062" cy="369332"/>
          </a:xfrm>
          <a:prstGeom prst="rect">
            <a:avLst/>
          </a:prstGeom>
          <a:noFill/>
        </p:spPr>
        <p:txBody>
          <a:bodyPr wrap="square">
            <a:spAutoFit/>
          </a:bodyPr>
          <a:lstStyle/>
          <a:p>
            <a:r>
              <a:rPr lang="en-US" sz="1800" i="1" dirty="0">
                <a:solidFill>
                  <a:schemeClr val="bg1"/>
                </a:solidFill>
                <a:latin typeface="Graphik Regular" panose="020B0503030202060203" pitchFamily="34" charset="0"/>
              </a:rPr>
              <a:t>Course Project</a:t>
            </a:r>
            <a:endParaRPr lang="en-AE" dirty="0">
              <a:solidFill>
                <a:schemeClr val="bg1"/>
              </a:solidFill>
            </a:endParaRPr>
          </a:p>
        </p:txBody>
      </p:sp>
      <p:pic>
        <p:nvPicPr>
          <p:cNvPr id="5124" name="Picture 4" descr="how to make wet and dry waste segregation project with LCD | Smart Dustbin  Arduino project">
            <a:extLst>
              <a:ext uri="{FF2B5EF4-FFF2-40B4-BE49-F238E27FC236}">
                <a16:creationId xmlns:a16="http://schemas.microsoft.com/office/drawing/2014/main" id="{714F7A32-1FD3-CAC0-3883-45E256BEEBAF}"/>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957" t="17346" r="40680" b="3335"/>
          <a:stretch/>
        </p:blipFill>
        <p:spPr bwMode="auto">
          <a:xfrm>
            <a:off x="7849815" y="1945532"/>
            <a:ext cx="3594481" cy="2747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EE6AEC-44EA-DAB3-8129-356E29B82C9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E42B3F66-D9C8-83CF-7603-C983A655F788}"/>
              </a:ext>
            </a:extLst>
          </p:cNvPr>
          <p:cNvSpPr/>
          <p:nvPr/>
        </p:nvSpPr>
        <p:spPr>
          <a:xfrm>
            <a:off x="0" y="0"/>
            <a:ext cx="12192000" cy="775565"/>
          </a:xfrm>
          <a:prstGeom prst="rect">
            <a:avLst/>
          </a:prstGeom>
          <a:solidFill>
            <a:srgbClr val="576A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2" name="Title 1">
            <a:extLst>
              <a:ext uri="{FF2B5EF4-FFF2-40B4-BE49-F238E27FC236}">
                <a16:creationId xmlns:a16="http://schemas.microsoft.com/office/drawing/2014/main" id="{DD9C8C36-EAA1-C77D-7CBB-D76CFD12E78A}"/>
              </a:ext>
            </a:extLst>
          </p:cNvPr>
          <p:cNvSpPr>
            <a:spLocks noGrp="1"/>
          </p:cNvSpPr>
          <p:nvPr>
            <p:ph type="title"/>
          </p:nvPr>
        </p:nvSpPr>
        <p:spPr>
          <a:xfrm>
            <a:off x="13464" y="-6432"/>
            <a:ext cx="10158884" cy="775565"/>
          </a:xfrm>
        </p:spPr>
        <p:txBody>
          <a:bodyPr>
            <a:normAutofit/>
          </a:bodyPr>
          <a:lstStyle/>
          <a:p>
            <a:r>
              <a:rPr lang="en-US" sz="4000" b="1" dirty="0">
                <a:solidFill>
                  <a:schemeClr val="bg1"/>
                </a:solidFill>
                <a:cs typeface="Times New Roman"/>
              </a:rPr>
              <a:t>Introduction</a:t>
            </a:r>
            <a:endParaRPr lang="en-IN" sz="4000" dirty="0">
              <a:solidFill>
                <a:schemeClr val="bg1"/>
              </a:solidFill>
            </a:endParaRPr>
          </a:p>
        </p:txBody>
      </p:sp>
      <p:sp>
        <p:nvSpPr>
          <p:cNvPr id="7" name="Slide Number Placeholder 6">
            <a:extLst>
              <a:ext uri="{FF2B5EF4-FFF2-40B4-BE49-F238E27FC236}">
                <a16:creationId xmlns:a16="http://schemas.microsoft.com/office/drawing/2014/main" id="{60CA86EC-92C6-96C1-023D-C96CB3BFEE5D}"/>
              </a:ext>
            </a:extLst>
          </p:cNvPr>
          <p:cNvSpPr>
            <a:spLocks noGrp="1"/>
          </p:cNvSpPr>
          <p:nvPr>
            <p:ph type="sldNum" sz="quarter" idx="12"/>
          </p:nvPr>
        </p:nvSpPr>
        <p:spPr/>
        <p:txBody>
          <a:bodyPr/>
          <a:lstStyle/>
          <a:p>
            <a:fld id="{330EA680-D336-4FF7-8B7A-9848BB0A1C32}" type="slidenum">
              <a:rPr lang="en-US" smtClean="0"/>
              <a:t>2</a:t>
            </a:fld>
            <a:endParaRPr lang="en-US"/>
          </a:p>
        </p:txBody>
      </p:sp>
      <p:sp>
        <p:nvSpPr>
          <p:cNvPr id="3" name="TextBox 2">
            <a:extLst>
              <a:ext uri="{FF2B5EF4-FFF2-40B4-BE49-F238E27FC236}">
                <a16:creationId xmlns:a16="http://schemas.microsoft.com/office/drawing/2014/main" id="{0D030F3E-7886-6ED8-3E24-1AAA9C5FFB2C}"/>
              </a:ext>
            </a:extLst>
          </p:cNvPr>
          <p:cNvSpPr txBox="1"/>
          <p:nvPr/>
        </p:nvSpPr>
        <p:spPr>
          <a:xfrm>
            <a:off x="286204" y="1060365"/>
            <a:ext cx="2449710" cy="400110"/>
          </a:xfrm>
          <a:prstGeom prst="rect">
            <a:avLst/>
          </a:prstGeom>
          <a:noFill/>
        </p:spPr>
        <p:txBody>
          <a:bodyPr wrap="none" rtlCol="0">
            <a:spAutoFit/>
          </a:bodyPr>
          <a:lstStyle/>
          <a:p>
            <a:r>
              <a:rPr lang="en-US" sz="2000" dirty="0">
                <a:solidFill>
                  <a:srgbClr val="576AFF"/>
                </a:solidFill>
                <a:latin typeface="Aeonik Medium" panose="02010503030300000000" pitchFamily="50" charset="0"/>
              </a:rPr>
              <a:t>Problem Statement</a:t>
            </a:r>
          </a:p>
        </p:txBody>
      </p:sp>
      <p:sp>
        <p:nvSpPr>
          <p:cNvPr id="6" name="TextBox 5">
            <a:extLst>
              <a:ext uri="{FF2B5EF4-FFF2-40B4-BE49-F238E27FC236}">
                <a16:creationId xmlns:a16="http://schemas.microsoft.com/office/drawing/2014/main" id="{5AB030AF-D017-B560-C78E-5DF7FDB20FCA}"/>
              </a:ext>
            </a:extLst>
          </p:cNvPr>
          <p:cNvSpPr txBox="1"/>
          <p:nvPr/>
        </p:nvSpPr>
        <p:spPr>
          <a:xfrm>
            <a:off x="286204" y="1448103"/>
            <a:ext cx="6687004" cy="2462213"/>
          </a:xfrm>
          <a:prstGeom prst="rect">
            <a:avLst/>
          </a:prstGeom>
          <a:noFill/>
        </p:spPr>
        <p:txBody>
          <a:bodyPr wrap="square" rtlCol="0">
            <a:spAutoFit/>
          </a:bodyPr>
          <a:lstStyle/>
          <a:p>
            <a:r>
              <a:rPr lang="en-US" sz="1400" dirty="0">
                <a:solidFill>
                  <a:schemeClr val="tx1">
                    <a:lumMod val="65000"/>
                    <a:lumOff val="35000"/>
                  </a:schemeClr>
                </a:solidFill>
                <a:latin typeface="Aeonik Medium" panose="02010503030300000000" pitchFamily="50" charset="0"/>
              </a:rPr>
              <a:t>Waste separation is critical for improving recycling efficiency and reducing environmental impact. Traditional manual methods are slow, inconsistent, and labor-intensive.</a:t>
            </a:r>
          </a:p>
          <a:p>
            <a:endParaRPr lang="en-US" sz="1400" dirty="0">
              <a:solidFill>
                <a:schemeClr val="tx1">
                  <a:lumMod val="65000"/>
                  <a:lumOff val="35000"/>
                </a:schemeClr>
              </a:solidFill>
              <a:latin typeface="Aeonik Medium" panose="02010503030300000000" pitchFamily="50" charset="0"/>
            </a:endParaRPr>
          </a:p>
          <a:p>
            <a:r>
              <a:rPr lang="en-US" sz="1400" dirty="0">
                <a:solidFill>
                  <a:schemeClr val="tx1">
                    <a:lumMod val="65000"/>
                    <a:lumOff val="35000"/>
                  </a:schemeClr>
                </a:solidFill>
                <a:latin typeface="Aeonik Medium" panose="02010503030300000000" pitchFamily="50" charset="0"/>
              </a:rPr>
              <a:t>Today, the world generates over 2 billion tons of solid waste annually. In many regions, waste is dumped into mixed bins, making it difficult to separate organic, recyclable, and non-recyclable materials. Manual segregation at landfills or recycling centers is labor-intensive, slow, expensive, and often inaccurate. As a result, huge amounts of potentially recyclable materials end up in landfills or incinerators, worsening environmental pollution and wasting valuable resources.</a:t>
            </a:r>
          </a:p>
        </p:txBody>
      </p:sp>
      <p:sp>
        <p:nvSpPr>
          <p:cNvPr id="8" name="TextBox 7">
            <a:extLst>
              <a:ext uri="{FF2B5EF4-FFF2-40B4-BE49-F238E27FC236}">
                <a16:creationId xmlns:a16="http://schemas.microsoft.com/office/drawing/2014/main" id="{EC07C481-9BCC-EE13-93B0-754FE8110237}"/>
              </a:ext>
            </a:extLst>
          </p:cNvPr>
          <p:cNvSpPr txBox="1"/>
          <p:nvPr/>
        </p:nvSpPr>
        <p:spPr>
          <a:xfrm>
            <a:off x="476704" y="4441800"/>
            <a:ext cx="6687004" cy="1169551"/>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tx1">
                    <a:lumMod val="65000"/>
                    <a:lumOff val="35000"/>
                  </a:schemeClr>
                </a:solidFill>
                <a:latin typeface="+mj-lt"/>
              </a:rPr>
              <a:t>Increase recycling efficiency</a:t>
            </a:r>
          </a:p>
          <a:p>
            <a:pPr marL="285750" indent="-285750">
              <a:buFont typeface="Arial" panose="020B0604020202020204" pitchFamily="34" charset="0"/>
              <a:buChar char="•"/>
            </a:pPr>
            <a:r>
              <a:rPr lang="en-US" sz="1400" dirty="0">
                <a:solidFill>
                  <a:schemeClr val="tx1">
                    <a:lumMod val="65000"/>
                    <a:lumOff val="35000"/>
                  </a:schemeClr>
                </a:solidFill>
                <a:latin typeface="+mj-lt"/>
              </a:rPr>
              <a:t>Reduce contamination in recycling streams</a:t>
            </a:r>
          </a:p>
          <a:p>
            <a:pPr marL="285750" indent="-285750">
              <a:buFont typeface="Arial" panose="020B0604020202020204" pitchFamily="34" charset="0"/>
              <a:buChar char="•"/>
            </a:pPr>
            <a:r>
              <a:rPr lang="en-US" sz="1400" dirty="0">
                <a:solidFill>
                  <a:schemeClr val="tx1">
                    <a:lumMod val="65000"/>
                    <a:lumOff val="35000"/>
                  </a:schemeClr>
                </a:solidFill>
                <a:latin typeface="+mj-lt"/>
              </a:rPr>
              <a:t>Cut down landfill waste and greenhouse gas emissions</a:t>
            </a:r>
          </a:p>
          <a:p>
            <a:pPr marL="285750" indent="-285750">
              <a:buFont typeface="Arial" panose="020B0604020202020204" pitchFamily="34" charset="0"/>
              <a:buChar char="•"/>
            </a:pPr>
            <a:r>
              <a:rPr lang="en-US" sz="1400" dirty="0">
                <a:solidFill>
                  <a:schemeClr val="tx1">
                    <a:lumMod val="65000"/>
                    <a:lumOff val="35000"/>
                  </a:schemeClr>
                </a:solidFill>
                <a:latin typeface="+mj-lt"/>
              </a:rPr>
              <a:t>Lower sorting costs and improve worker safety</a:t>
            </a:r>
          </a:p>
          <a:p>
            <a:pPr marL="285750" indent="-285750">
              <a:buFont typeface="Arial" panose="020B0604020202020204" pitchFamily="34" charset="0"/>
              <a:buChar char="•"/>
            </a:pPr>
            <a:r>
              <a:rPr lang="en-US" sz="1400" dirty="0">
                <a:solidFill>
                  <a:schemeClr val="tx1">
                    <a:lumMod val="65000"/>
                    <a:lumOff val="35000"/>
                  </a:schemeClr>
                </a:solidFill>
                <a:latin typeface="+mj-lt"/>
              </a:rPr>
              <a:t>Support a </a:t>
            </a:r>
            <a:r>
              <a:rPr lang="en-US" sz="1400" b="1" dirty="0">
                <a:solidFill>
                  <a:schemeClr val="tx1">
                    <a:lumMod val="65000"/>
                    <a:lumOff val="35000"/>
                  </a:schemeClr>
                </a:solidFill>
                <a:latin typeface="+mj-lt"/>
              </a:rPr>
              <a:t>circular economy</a:t>
            </a:r>
            <a:r>
              <a:rPr lang="en-US" sz="1400" dirty="0">
                <a:solidFill>
                  <a:schemeClr val="tx1">
                    <a:lumMod val="65000"/>
                    <a:lumOff val="35000"/>
                  </a:schemeClr>
                </a:solidFill>
                <a:latin typeface="+mj-lt"/>
              </a:rPr>
              <a:t>, where materials stay in use longer</a:t>
            </a:r>
          </a:p>
        </p:txBody>
      </p:sp>
      <p:sp>
        <p:nvSpPr>
          <p:cNvPr id="10" name="TextBox 9">
            <a:extLst>
              <a:ext uri="{FF2B5EF4-FFF2-40B4-BE49-F238E27FC236}">
                <a16:creationId xmlns:a16="http://schemas.microsoft.com/office/drawing/2014/main" id="{16A85F35-D876-17C6-4EC0-F6AAC6D28799}"/>
              </a:ext>
            </a:extLst>
          </p:cNvPr>
          <p:cNvSpPr txBox="1"/>
          <p:nvPr/>
        </p:nvSpPr>
        <p:spPr>
          <a:xfrm>
            <a:off x="2997994" y="6536809"/>
            <a:ext cx="6196012" cy="276999"/>
          </a:xfrm>
          <a:prstGeom prst="rect">
            <a:avLst/>
          </a:prstGeom>
          <a:noFill/>
        </p:spPr>
        <p:txBody>
          <a:bodyPr wrap="square">
            <a:spAutoFit/>
          </a:bodyPr>
          <a:lstStyle/>
          <a:p>
            <a:pPr algn="ctr"/>
            <a:r>
              <a:rPr lang="en-US" sz="1200" i="1" dirty="0">
                <a:solidFill>
                  <a:srgbClr val="576AFF"/>
                </a:solidFill>
                <a:cs typeface="Times New Roman"/>
              </a:rPr>
              <a:t>Edge AI – CP330</a:t>
            </a:r>
            <a:endParaRPr lang="en-AE" sz="1200" dirty="0">
              <a:solidFill>
                <a:srgbClr val="576AFF"/>
              </a:solidFill>
            </a:endParaRPr>
          </a:p>
        </p:txBody>
      </p:sp>
      <p:sp>
        <p:nvSpPr>
          <p:cNvPr id="11" name="TextBox 10">
            <a:extLst>
              <a:ext uri="{FF2B5EF4-FFF2-40B4-BE49-F238E27FC236}">
                <a16:creationId xmlns:a16="http://schemas.microsoft.com/office/drawing/2014/main" id="{981F7A3C-7E1A-F592-69E1-1C06352389AA}"/>
              </a:ext>
            </a:extLst>
          </p:cNvPr>
          <p:cNvSpPr txBox="1"/>
          <p:nvPr/>
        </p:nvSpPr>
        <p:spPr>
          <a:xfrm>
            <a:off x="286204" y="3976003"/>
            <a:ext cx="3324949" cy="400110"/>
          </a:xfrm>
          <a:prstGeom prst="rect">
            <a:avLst/>
          </a:prstGeom>
          <a:noFill/>
        </p:spPr>
        <p:txBody>
          <a:bodyPr wrap="none" rtlCol="0">
            <a:spAutoFit/>
          </a:bodyPr>
          <a:lstStyle/>
          <a:p>
            <a:r>
              <a:rPr lang="en-US" sz="2000" dirty="0">
                <a:solidFill>
                  <a:srgbClr val="576AFF"/>
                </a:solidFill>
                <a:latin typeface="Aeonik Medium" panose="02010503030300000000" pitchFamily="50" charset="0"/>
              </a:rPr>
              <a:t>Importance of Segregation</a:t>
            </a:r>
          </a:p>
        </p:txBody>
      </p:sp>
      <p:pic>
        <p:nvPicPr>
          <p:cNvPr id="4098" name="Picture 2" descr="Dry and Wet Waste Segregation | Definition With Examples">
            <a:extLst>
              <a:ext uri="{FF2B5EF4-FFF2-40B4-BE49-F238E27FC236}">
                <a16:creationId xmlns:a16="http://schemas.microsoft.com/office/drawing/2014/main" id="{BFCED722-5EA6-3B7A-DA3F-F149C01B4EA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72400" y="3073318"/>
            <a:ext cx="3276600" cy="32766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F20AB78D-F035-5A15-8C80-DFBAA3CDD0DD}"/>
              </a:ext>
            </a:extLst>
          </p:cNvPr>
          <p:cNvPicPr>
            <a:picLocks noChangeAspect="1"/>
          </p:cNvPicPr>
          <p:nvPr/>
        </p:nvPicPr>
        <p:blipFill>
          <a:blip r:embed="rId4"/>
          <a:stretch>
            <a:fillRect/>
          </a:stretch>
        </p:blipFill>
        <p:spPr>
          <a:xfrm>
            <a:off x="7419974" y="1219754"/>
            <a:ext cx="4115151" cy="2649908"/>
          </a:xfrm>
          <a:prstGeom prst="rect">
            <a:avLst/>
          </a:prstGeom>
        </p:spPr>
      </p:pic>
    </p:spTree>
    <p:extLst>
      <p:ext uri="{BB962C8B-B14F-4D97-AF65-F5344CB8AC3E}">
        <p14:creationId xmlns:p14="http://schemas.microsoft.com/office/powerpoint/2010/main" val="1971971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F5E88D-BEF1-25E3-4FBC-5F6677402B4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05CD59F-43C7-E5BE-54B7-6A6FEE47D2F2}"/>
              </a:ext>
            </a:extLst>
          </p:cNvPr>
          <p:cNvSpPr/>
          <p:nvPr/>
        </p:nvSpPr>
        <p:spPr>
          <a:xfrm>
            <a:off x="0" y="0"/>
            <a:ext cx="12192000" cy="775565"/>
          </a:xfrm>
          <a:prstGeom prst="rect">
            <a:avLst/>
          </a:prstGeom>
          <a:solidFill>
            <a:srgbClr val="576A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2" name="Title 1">
            <a:extLst>
              <a:ext uri="{FF2B5EF4-FFF2-40B4-BE49-F238E27FC236}">
                <a16:creationId xmlns:a16="http://schemas.microsoft.com/office/drawing/2014/main" id="{85C8A51F-4071-F721-3920-76F074A2D773}"/>
              </a:ext>
            </a:extLst>
          </p:cNvPr>
          <p:cNvSpPr>
            <a:spLocks noGrp="1"/>
          </p:cNvSpPr>
          <p:nvPr>
            <p:ph type="title"/>
          </p:nvPr>
        </p:nvSpPr>
        <p:spPr>
          <a:xfrm>
            <a:off x="13464" y="-6432"/>
            <a:ext cx="10158884" cy="775565"/>
          </a:xfrm>
        </p:spPr>
        <p:txBody>
          <a:bodyPr>
            <a:normAutofit/>
          </a:bodyPr>
          <a:lstStyle/>
          <a:p>
            <a:r>
              <a:rPr lang="en-US" sz="4000" b="1" dirty="0">
                <a:solidFill>
                  <a:schemeClr val="bg1"/>
                </a:solidFill>
                <a:cs typeface="Times New Roman"/>
              </a:rPr>
              <a:t>Motivation and Objectives </a:t>
            </a:r>
            <a:endParaRPr lang="en-IN" sz="4000" dirty="0">
              <a:solidFill>
                <a:schemeClr val="bg1"/>
              </a:solidFill>
            </a:endParaRPr>
          </a:p>
        </p:txBody>
      </p:sp>
      <p:sp>
        <p:nvSpPr>
          <p:cNvPr id="7" name="Slide Number Placeholder 6">
            <a:extLst>
              <a:ext uri="{FF2B5EF4-FFF2-40B4-BE49-F238E27FC236}">
                <a16:creationId xmlns:a16="http://schemas.microsoft.com/office/drawing/2014/main" id="{30F311AC-384D-F26F-9A33-905B7D507009}"/>
              </a:ext>
            </a:extLst>
          </p:cNvPr>
          <p:cNvSpPr>
            <a:spLocks noGrp="1"/>
          </p:cNvSpPr>
          <p:nvPr>
            <p:ph type="sldNum" sz="quarter" idx="12"/>
          </p:nvPr>
        </p:nvSpPr>
        <p:spPr/>
        <p:txBody>
          <a:bodyPr/>
          <a:lstStyle/>
          <a:p>
            <a:fld id="{330EA680-D336-4FF7-8B7A-9848BB0A1C32}" type="slidenum">
              <a:rPr lang="en-US" smtClean="0"/>
              <a:t>3</a:t>
            </a:fld>
            <a:endParaRPr lang="en-US"/>
          </a:p>
        </p:txBody>
      </p:sp>
      <p:sp>
        <p:nvSpPr>
          <p:cNvPr id="3" name="TextBox 2">
            <a:extLst>
              <a:ext uri="{FF2B5EF4-FFF2-40B4-BE49-F238E27FC236}">
                <a16:creationId xmlns:a16="http://schemas.microsoft.com/office/drawing/2014/main" id="{12B60B08-1525-788E-EC11-ACFFE133E3B3}"/>
              </a:ext>
            </a:extLst>
          </p:cNvPr>
          <p:cNvSpPr txBox="1"/>
          <p:nvPr/>
        </p:nvSpPr>
        <p:spPr>
          <a:xfrm>
            <a:off x="267154" y="969365"/>
            <a:ext cx="1410964" cy="400110"/>
          </a:xfrm>
          <a:prstGeom prst="rect">
            <a:avLst/>
          </a:prstGeom>
          <a:noFill/>
        </p:spPr>
        <p:txBody>
          <a:bodyPr wrap="none" rtlCol="0">
            <a:spAutoFit/>
          </a:bodyPr>
          <a:lstStyle/>
          <a:p>
            <a:r>
              <a:rPr lang="en-US" sz="2000" dirty="0">
                <a:solidFill>
                  <a:srgbClr val="576AFF"/>
                </a:solidFill>
                <a:latin typeface="Aeonik Medium" panose="02010503030300000000" pitchFamily="50" charset="0"/>
              </a:rPr>
              <a:t>Motivation</a:t>
            </a:r>
          </a:p>
        </p:txBody>
      </p:sp>
      <p:sp>
        <p:nvSpPr>
          <p:cNvPr id="6" name="TextBox 5">
            <a:extLst>
              <a:ext uri="{FF2B5EF4-FFF2-40B4-BE49-F238E27FC236}">
                <a16:creationId xmlns:a16="http://schemas.microsoft.com/office/drawing/2014/main" id="{D69AEFCA-FB61-1F90-8556-540DA31EDCED}"/>
              </a:ext>
            </a:extLst>
          </p:cNvPr>
          <p:cNvSpPr txBox="1"/>
          <p:nvPr/>
        </p:nvSpPr>
        <p:spPr>
          <a:xfrm>
            <a:off x="267154" y="1357103"/>
            <a:ext cx="10648496" cy="1169551"/>
          </a:xfrm>
          <a:prstGeom prst="rect">
            <a:avLst/>
          </a:prstGeom>
          <a:noFill/>
        </p:spPr>
        <p:txBody>
          <a:bodyPr wrap="square" rtlCol="0">
            <a:spAutoFit/>
          </a:bodyPr>
          <a:lstStyle/>
          <a:p>
            <a:r>
              <a:rPr lang="en-US" sz="1400" dirty="0">
                <a:solidFill>
                  <a:schemeClr val="tx1">
                    <a:lumMod val="65000"/>
                    <a:lumOff val="35000"/>
                  </a:schemeClr>
                </a:solidFill>
                <a:latin typeface="Aeonik Medium" panose="02010503030300000000" pitchFamily="50" charset="0"/>
              </a:rPr>
              <a:t>We face a growing waste problem where most trash is mixed together, making recycling harder, more expensive, and less effective. Current waste systems often rely on manual sorting, which is slow and prone to mistakes. This project aims to use smart technology — like Edge AI and machine learning — to automatically identify and separate different types of waste. By doing this, we can improve recycling rates, cut down on landfill waste, and help create cleaner, more efficient waste management systems that can work at a large scale in cities and industries.</a:t>
            </a:r>
          </a:p>
        </p:txBody>
      </p:sp>
      <p:sp>
        <p:nvSpPr>
          <p:cNvPr id="8" name="TextBox 7">
            <a:extLst>
              <a:ext uri="{FF2B5EF4-FFF2-40B4-BE49-F238E27FC236}">
                <a16:creationId xmlns:a16="http://schemas.microsoft.com/office/drawing/2014/main" id="{AC8EBEFE-4401-FFBA-95C9-D4C6506F43F5}"/>
              </a:ext>
            </a:extLst>
          </p:cNvPr>
          <p:cNvSpPr txBox="1"/>
          <p:nvPr/>
        </p:nvSpPr>
        <p:spPr>
          <a:xfrm>
            <a:off x="457654" y="3047971"/>
            <a:ext cx="9276544" cy="1169551"/>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tx1">
                    <a:lumMod val="65000"/>
                    <a:lumOff val="35000"/>
                  </a:schemeClr>
                </a:solidFill>
                <a:latin typeface="+mj-lt"/>
              </a:rPr>
              <a:t>Develop an Edge AI system capable of accurately classifying and separating different types of waste.</a:t>
            </a:r>
          </a:p>
          <a:p>
            <a:pPr marL="285750" indent="-285750">
              <a:buFont typeface="Arial" panose="020B0604020202020204" pitchFamily="34" charset="0"/>
              <a:buChar char="•"/>
            </a:pPr>
            <a:r>
              <a:rPr lang="en-US" sz="1400" dirty="0">
                <a:solidFill>
                  <a:schemeClr val="tx1">
                    <a:lumMod val="65000"/>
                    <a:lumOff val="35000"/>
                  </a:schemeClr>
                </a:solidFill>
                <a:latin typeface="+mj-lt"/>
              </a:rPr>
              <a:t>Integrate the system on that works offline and uses minimal power.</a:t>
            </a:r>
          </a:p>
          <a:p>
            <a:pPr marL="285750" indent="-285750">
              <a:buFont typeface="Arial" panose="020B0604020202020204" pitchFamily="34" charset="0"/>
              <a:buChar char="•"/>
            </a:pPr>
            <a:r>
              <a:rPr lang="en-US" sz="1400" dirty="0">
                <a:solidFill>
                  <a:schemeClr val="tx1">
                    <a:lumMod val="65000"/>
                    <a:lumOff val="35000"/>
                  </a:schemeClr>
                </a:solidFill>
                <a:latin typeface="+mj-lt"/>
              </a:rPr>
              <a:t>Test and evaluate performance in terms of classification accuracy, speed, and energy efficiency.</a:t>
            </a:r>
          </a:p>
          <a:p>
            <a:pPr marL="285750" indent="-285750">
              <a:buFont typeface="Arial" panose="020B0604020202020204" pitchFamily="34" charset="0"/>
              <a:buChar char="•"/>
            </a:pPr>
            <a:r>
              <a:rPr lang="en-US" sz="1400" dirty="0">
                <a:solidFill>
                  <a:schemeClr val="tx1">
                    <a:lumMod val="65000"/>
                    <a:lumOff val="35000"/>
                  </a:schemeClr>
                </a:solidFill>
                <a:latin typeface="+mj-lt"/>
              </a:rPr>
              <a:t>Create a scalable solution that can be implemented in smart bins, recycling stations, or small-scale facilities.</a:t>
            </a:r>
          </a:p>
          <a:p>
            <a:pPr marL="285750" indent="-285750">
              <a:buFont typeface="Arial" panose="020B0604020202020204" pitchFamily="34" charset="0"/>
              <a:buChar char="•"/>
            </a:pPr>
            <a:r>
              <a:rPr lang="en-US" sz="1400" dirty="0">
                <a:solidFill>
                  <a:schemeClr val="tx1">
                    <a:lumMod val="65000"/>
                    <a:lumOff val="35000"/>
                  </a:schemeClr>
                </a:solidFill>
                <a:latin typeface="+mj-lt"/>
              </a:rPr>
              <a:t>Contribute to reducing landfill waste, improving recycling rates, and supporting global sustainability goals.</a:t>
            </a:r>
          </a:p>
        </p:txBody>
      </p:sp>
      <p:sp>
        <p:nvSpPr>
          <p:cNvPr id="10" name="TextBox 9">
            <a:extLst>
              <a:ext uri="{FF2B5EF4-FFF2-40B4-BE49-F238E27FC236}">
                <a16:creationId xmlns:a16="http://schemas.microsoft.com/office/drawing/2014/main" id="{7EE2A712-B449-356B-82E0-1FAC104A6B83}"/>
              </a:ext>
            </a:extLst>
          </p:cNvPr>
          <p:cNvSpPr txBox="1"/>
          <p:nvPr/>
        </p:nvSpPr>
        <p:spPr>
          <a:xfrm>
            <a:off x="2997994" y="6536809"/>
            <a:ext cx="6196012" cy="276999"/>
          </a:xfrm>
          <a:prstGeom prst="rect">
            <a:avLst/>
          </a:prstGeom>
          <a:noFill/>
        </p:spPr>
        <p:txBody>
          <a:bodyPr wrap="square">
            <a:spAutoFit/>
          </a:bodyPr>
          <a:lstStyle/>
          <a:p>
            <a:pPr algn="ctr"/>
            <a:r>
              <a:rPr lang="en-US" sz="1200" i="1" dirty="0">
                <a:solidFill>
                  <a:srgbClr val="576AFF"/>
                </a:solidFill>
                <a:cs typeface="Times New Roman"/>
              </a:rPr>
              <a:t>Edge AI – CP330</a:t>
            </a:r>
            <a:endParaRPr lang="en-AE" sz="1200" dirty="0">
              <a:solidFill>
                <a:srgbClr val="576AFF"/>
              </a:solidFill>
            </a:endParaRPr>
          </a:p>
        </p:txBody>
      </p:sp>
      <p:sp>
        <p:nvSpPr>
          <p:cNvPr id="11" name="TextBox 10">
            <a:extLst>
              <a:ext uri="{FF2B5EF4-FFF2-40B4-BE49-F238E27FC236}">
                <a16:creationId xmlns:a16="http://schemas.microsoft.com/office/drawing/2014/main" id="{80C08BF9-137C-2E61-6764-1A17028C6576}"/>
              </a:ext>
            </a:extLst>
          </p:cNvPr>
          <p:cNvSpPr txBox="1"/>
          <p:nvPr/>
        </p:nvSpPr>
        <p:spPr>
          <a:xfrm>
            <a:off x="267154" y="2635489"/>
            <a:ext cx="1428596" cy="400110"/>
          </a:xfrm>
          <a:prstGeom prst="rect">
            <a:avLst/>
          </a:prstGeom>
          <a:noFill/>
        </p:spPr>
        <p:txBody>
          <a:bodyPr wrap="none" rtlCol="0">
            <a:spAutoFit/>
          </a:bodyPr>
          <a:lstStyle/>
          <a:p>
            <a:r>
              <a:rPr lang="en-US" sz="2000" dirty="0">
                <a:solidFill>
                  <a:srgbClr val="576AFF"/>
                </a:solidFill>
                <a:latin typeface="Aeonik Medium" panose="02010503030300000000" pitchFamily="50" charset="0"/>
              </a:rPr>
              <a:t>Objectives</a:t>
            </a:r>
          </a:p>
        </p:txBody>
      </p:sp>
      <p:graphicFrame>
        <p:nvGraphicFramePr>
          <p:cNvPr id="9" name="Table 8">
            <a:extLst>
              <a:ext uri="{FF2B5EF4-FFF2-40B4-BE49-F238E27FC236}">
                <a16:creationId xmlns:a16="http://schemas.microsoft.com/office/drawing/2014/main" id="{F4BB9743-EECE-385C-E718-A1F5D368C4AB}"/>
              </a:ext>
            </a:extLst>
          </p:cNvPr>
          <p:cNvGraphicFramePr>
            <a:graphicFrameLocks noGrp="1"/>
          </p:cNvGraphicFramePr>
          <p:nvPr>
            <p:extLst>
              <p:ext uri="{D42A27DB-BD31-4B8C-83A1-F6EECF244321}">
                <p14:modId xmlns:p14="http://schemas.microsoft.com/office/powerpoint/2010/main" val="3057628819"/>
              </p:ext>
            </p:extLst>
          </p:nvPr>
        </p:nvGraphicFramePr>
        <p:xfrm>
          <a:off x="669924" y="4454018"/>
          <a:ext cx="10683876" cy="1975864"/>
        </p:xfrm>
        <a:graphic>
          <a:graphicData uri="http://schemas.openxmlformats.org/drawingml/2006/table">
            <a:tbl>
              <a:tblPr firstRow="1" bandRow="1">
                <a:tableStyleId>{2D5ABB26-0587-4C30-8999-92F81FD0307C}</a:tableStyleId>
              </a:tblPr>
              <a:tblGrid>
                <a:gridCol w="5341938">
                  <a:extLst>
                    <a:ext uri="{9D8B030D-6E8A-4147-A177-3AD203B41FA5}">
                      <a16:colId xmlns:a16="http://schemas.microsoft.com/office/drawing/2014/main" val="527568764"/>
                    </a:ext>
                  </a:extLst>
                </a:gridCol>
                <a:gridCol w="5341938">
                  <a:extLst>
                    <a:ext uri="{9D8B030D-6E8A-4147-A177-3AD203B41FA5}">
                      <a16:colId xmlns:a16="http://schemas.microsoft.com/office/drawing/2014/main" val="379250896"/>
                    </a:ext>
                  </a:extLst>
                </a:gridCol>
              </a:tblGrid>
              <a:tr h="421384">
                <a:tc>
                  <a:txBody>
                    <a:bodyPr/>
                    <a:lstStyle/>
                    <a:p>
                      <a:pPr algn="ctr"/>
                      <a:r>
                        <a:rPr lang="en-US" dirty="0">
                          <a:solidFill>
                            <a:srgbClr val="576AFF"/>
                          </a:solidFill>
                          <a:latin typeface="+mj-lt"/>
                        </a:rPr>
                        <a:t>Long Term Vision</a:t>
                      </a:r>
                      <a:endParaRPr lang="en-AE" dirty="0">
                        <a:solidFill>
                          <a:srgbClr val="576AFF"/>
                        </a:solidFill>
                        <a:latin typeface="+mj-lt"/>
                      </a:endParaRPr>
                    </a:p>
                  </a:txBody>
                  <a:tcPr>
                    <a:lnL w="12700" cap="flat" cmpd="sng" algn="ctr">
                      <a:solidFill>
                        <a:srgbClr val="576AFF"/>
                      </a:solidFill>
                      <a:prstDash val="solid"/>
                      <a:round/>
                      <a:headEnd type="none" w="med" len="med"/>
                      <a:tailEnd type="none" w="med" len="med"/>
                    </a:lnL>
                    <a:lnT w="12700" cap="flat" cmpd="sng" algn="ctr">
                      <a:solidFill>
                        <a:srgbClr val="576AFF"/>
                      </a:solidFill>
                      <a:prstDash val="solid"/>
                      <a:round/>
                      <a:headEnd type="none" w="med" len="med"/>
                      <a:tailEnd type="none" w="med" len="med"/>
                    </a:lnT>
                  </a:tcPr>
                </a:tc>
                <a:tc>
                  <a:txBody>
                    <a:bodyPr/>
                    <a:lstStyle/>
                    <a:p>
                      <a:pPr algn="ctr"/>
                      <a:r>
                        <a:rPr lang="en-US" dirty="0">
                          <a:solidFill>
                            <a:srgbClr val="576AFF"/>
                          </a:solidFill>
                          <a:latin typeface="+mj-lt"/>
                        </a:rPr>
                        <a:t>Impact Potential</a:t>
                      </a:r>
                      <a:endParaRPr lang="en-AE" dirty="0">
                        <a:solidFill>
                          <a:srgbClr val="576AFF"/>
                        </a:solidFill>
                        <a:latin typeface="+mj-lt"/>
                      </a:endParaRPr>
                    </a:p>
                  </a:txBody>
                  <a:tcPr>
                    <a:lnR w="12700" cap="flat" cmpd="sng" algn="ctr">
                      <a:solidFill>
                        <a:srgbClr val="576AFF"/>
                      </a:solidFill>
                      <a:prstDash val="solid"/>
                      <a:round/>
                      <a:headEnd type="none" w="med" len="med"/>
                      <a:tailEnd type="none" w="med" len="med"/>
                    </a:lnR>
                    <a:lnT w="12700" cap="flat" cmpd="sng" algn="ctr">
                      <a:solidFill>
                        <a:srgbClr val="576AFF"/>
                      </a:solidFill>
                      <a:prstDash val="solid"/>
                      <a:round/>
                      <a:headEnd type="none" w="med" len="med"/>
                      <a:tailEnd type="none" w="med" len="med"/>
                    </a:lnT>
                  </a:tcPr>
                </a:tc>
                <a:extLst>
                  <a:ext uri="{0D108BD9-81ED-4DB2-BD59-A6C34878D82A}">
                    <a16:rowId xmlns:a16="http://schemas.microsoft.com/office/drawing/2014/main" val="1439442827"/>
                  </a:ext>
                </a:extLst>
              </a:tr>
              <a:tr h="709038">
                <a:tc>
                  <a:txBody>
                    <a:bodyPr/>
                    <a:lstStyle/>
                    <a:p>
                      <a:pPr marL="171450" indent="-171450">
                        <a:buFont typeface="Arial" panose="020B0604020202020204" pitchFamily="34" charset="0"/>
                        <a:buChar char="•"/>
                      </a:pPr>
                      <a:r>
                        <a:rPr lang="en-US" sz="1200" dirty="0">
                          <a:solidFill>
                            <a:schemeClr val="tx1">
                              <a:lumMod val="75000"/>
                              <a:lumOff val="25000"/>
                            </a:schemeClr>
                          </a:solidFill>
                          <a:latin typeface="Aeonik" panose="02010503030300000000" pitchFamily="50" charset="0"/>
                        </a:rPr>
                        <a:t>Scale the Edge AI waste segregation system to municipal waste management systems across cities.</a:t>
                      </a:r>
                    </a:p>
                    <a:p>
                      <a:pPr marL="171450" indent="-171450">
                        <a:buFont typeface="Arial" panose="020B0604020202020204" pitchFamily="34" charset="0"/>
                        <a:buChar char="•"/>
                      </a:pPr>
                      <a:r>
                        <a:rPr lang="en-US" sz="1200" dirty="0">
                          <a:solidFill>
                            <a:schemeClr val="tx1">
                              <a:lumMod val="75000"/>
                              <a:lumOff val="25000"/>
                            </a:schemeClr>
                          </a:solidFill>
                          <a:latin typeface="Aeonik" panose="02010503030300000000" pitchFamily="50" charset="0"/>
                        </a:rPr>
                        <a:t>Deploy smart, automated segregation units in households, offices, schools, and public spaces to enable source-level sorting. </a:t>
                      </a:r>
                    </a:p>
                    <a:p>
                      <a:pPr marL="171450" indent="-171450">
                        <a:buFont typeface="Arial" panose="020B0604020202020204" pitchFamily="34" charset="0"/>
                        <a:buChar char="•"/>
                      </a:pPr>
                      <a:r>
                        <a:rPr lang="en-US" sz="1200" dirty="0">
                          <a:solidFill>
                            <a:schemeClr val="tx1">
                              <a:lumMod val="75000"/>
                              <a:lumOff val="25000"/>
                            </a:schemeClr>
                          </a:solidFill>
                          <a:latin typeface="Aeonik" panose="02010503030300000000" pitchFamily="50" charset="0"/>
                        </a:rPr>
                        <a:t>Expand the technology’s application to industrial waste, hazardous waste, and e-waste segregation.</a:t>
                      </a:r>
                      <a:endParaRPr lang="en-AE" sz="1200" dirty="0">
                        <a:solidFill>
                          <a:schemeClr val="tx1">
                            <a:lumMod val="75000"/>
                            <a:lumOff val="25000"/>
                          </a:schemeClr>
                        </a:solidFill>
                        <a:latin typeface="Aeonik" panose="02010503030300000000" pitchFamily="50" charset="0"/>
                      </a:endParaRPr>
                    </a:p>
                  </a:txBody>
                  <a:tcPr anchor="ctr">
                    <a:lnL w="12700" cap="flat" cmpd="sng" algn="ctr">
                      <a:solidFill>
                        <a:srgbClr val="576AFF"/>
                      </a:solidFill>
                      <a:prstDash val="solid"/>
                      <a:round/>
                      <a:headEnd type="none" w="med" len="med"/>
                      <a:tailEnd type="none" w="med" len="med"/>
                    </a:lnL>
                    <a:lnB w="12700" cap="flat" cmpd="sng" algn="ctr">
                      <a:solidFill>
                        <a:srgbClr val="576AFF"/>
                      </a:solidFill>
                      <a:prstDash val="solid"/>
                      <a:round/>
                      <a:headEnd type="none" w="med" len="med"/>
                      <a:tailEnd type="none" w="med" len="med"/>
                    </a:lnB>
                  </a:tcPr>
                </a:tc>
                <a:tc>
                  <a:txBody>
                    <a:bodyPr/>
                    <a:lstStyle/>
                    <a:p>
                      <a:pPr marL="171450" indent="-171450">
                        <a:buFont typeface="Arial" panose="020B0604020202020204" pitchFamily="34" charset="0"/>
                        <a:buChar char="•"/>
                      </a:pPr>
                      <a:r>
                        <a:rPr lang="en-US" sz="1200" kern="1200" dirty="0">
                          <a:solidFill>
                            <a:schemeClr val="tx1">
                              <a:lumMod val="75000"/>
                              <a:lumOff val="25000"/>
                            </a:schemeClr>
                          </a:solidFill>
                          <a:latin typeface="Aeonik" panose="02010503030300000000" pitchFamily="50" charset="0"/>
                          <a:ea typeface="+mn-ea"/>
                          <a:cs typeface="+mn-cs"/>
                        </a:rPr>
                        <a:t>Increase recycling rates by improving the quality and purity of sorted waste streams.</a:t>
                      </a:r>
                    </a:p>
                    <a:p>
                      <a:pPr marL="171450" indent="-171450">
                        <a:buFont typeface="Arial" panose="020B0604020202020204" pitchFamily="34" charset="0"/>
                        <a:buChar char="•"/>
                      </a:pPr>
                      <a:r>
                        <a:rPr lang="en-US" sz="1200" kern="1200" dirty="0">
                          <a:solidFill>
                            <a:schemeClr val="tx1">
                              <a:lumMod val="75000"/>
                              <a:lumOff val="25000"/>
                            </a:schemeClr>
                          </a:solidFill>
                          <a:latin typeface="Aeonik" panose="02010503030300000000" pitchFamily="50" charset="0"/>
                          <a:ea typeface="+mn-ea"/>
                          <a:cs typeface="+mn-cs"/>
                        </a:rPr>
                        <a:t>Reduce landfill overflow and the environmental damage caused by improper waste disposal.</a:t>
                      </a:r>
                    </a:p>
                    <a:p>
                      <a:pPr marL="171450" indent="-171450">
                        <a:buFont typeface="Arial" panose="020B0604020202020204" pitchFamily="34" charset="0"/>
                        <a:buChar char="•"/>
                      </a:pPr>
                      <a:r>
                        <a:rPr lang="en-US" sz="1200" kern="1200" dirty="0">
                          <a:solidFill>
                            <a:schemeClr val="tx1">
                              <a:lumMod val="75000"/>
                              <a:lumOff val="25000"/>
                            </a:schemeClr>
                          </a:solidFill>
                          <a:latin typeface="Aeonik" panose="02010503030300000000" pitchFamily="50" charset="0"/>
                          <a:ea typeface="+mn-ea"/>
                          <a:cs typeface="+mn-cs"/>
                        </a:rPr>
                        <a:t>Cut operational costs for waste management companies by automating labor-intensive tasks.</a:t>
                      </a:r>
                    </a:p>
                    <a:p>
                      <a:pPr marL="171450" indent="-171450">
                        <a:buFont typeface="Arial" panose="020B0604020202020204" pitchFamily="34" charset="0"/>
                        <a:buChar char="•"/>
                      </a:pPr>
                      <a:r>
                        <a:rPr lang="en-US" sz="1200" kern="1200" dirty="0">
                          <a:solidFill>
                            <a:schemeClr val="tx1">
                              <a:lumMod val="75000"/>
                              <a:lumOff val="25000"/>
                            </a:schemeClr>
                          </a:solidFill>
                          <a:latin typeface="Aeonik" panose="02010503030300000000" pitchFamily="50" charset="0"/>
                          <a:ea typeface="+mn-ea"/>
                          <a:cs typeface="+mn-cs"/>
                        </a:rPr>
                        <a:t>Lower carbon footprint by enhancing the efficiency of recycling and reducing virgin material extraction.</a:t>
                      </a:r>
                    </a:p>
                  </a:txBody>
                  <a:tcPr>
                    <a:lnR w="12700" cap="flat" cmpd="sng" algn="ctr">
                      <a:solidFill>
                        <a:srgbClr val="576AFF"/>
                      </a:solidFill>
                      <a:prstDash val="solid"/>
                      <a:round/>
                      <a:headEnd type="none" w="med" len="med"/>
                      <a:tailEnd type="none" w="med" len="med"/>
                    </a:lnR>
                    <a:lnB w="12700" cap="flat" cmpd="sng" algn="ctr">
                      <a:solidFill>
                        <a:srgbClr val="576AFF"/>
                      </a:solidFill>
                      <a:prstDash val="solid"/>
                      <a:round/>
                      <a:headEnd type="none" w="med" len="med"/>
                      <a:tailEnd type="none" w="med" len="med"/>
                    </a:lnB>
                  </a:tcPr>
                </a:tc>
                <a:extLst>
                  <a:ext uri="{0D108BD9-81ED-4DB2-BD59-A6C34878D82A}">
                    <a16:rowId xmlns:a16="http://schemas.microsoft.com/office/drawing/2014/main" val="1279483721"/>
                  </a:ext>
                </a:extLst>
              </a:tr>
            </a:tbl>
          </a:graphicData>
        </a:graphic>
      </p:graphicFrame>
    </p:spTree>
    <p:extLst>
      <p:ext uri="{BB962C8B-B14F-4D97-AF65-F5344CB8AC3E}">
        <p14:creationId xmlns:p14="http://schemas.microsoft.com/office/powerpoint/2010/main" val="457553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CE753D-C7FD-740E-E6CA-14B615B325A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B5C0C0E-FB42-8B6D-02CD-4839E90410AD}"/>
              </a:ext>
            </a:extLst>
          </p:cNvPr>
          <p:cNvSpPr/>
          <p:nvPr/>
        </p:nvSpPr>
        <p:spPr>
          <a:xfrm>
            <a:off x="0" y="0"/>
            <a:ext cx="12192000" cy="775565"/>
          </a:xfrm>
          <a:prstGeom prst="rect">
            <a:avLst/>
          </a:prstGeom>
          <a:solidFill>
            <a:srgbClr val="576A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2" name="Title 1">
            <a:extLst>
              <a:ext uri="{FF2B5EF4-FFF2-40B4-BE49-F238E27FC236}">
                <a16:creationId xmlns:a16="http://schemas.microsoft.com/office/drawing/2014/main" id="{A8036224-191A-89E3-68B6-56CD3F875117}"/>
              </a:ext>
            </a:extLst>
          </p:cNvPr>
          <p:cNvSpPr>
            <a:spLocks noGrp="1"/>
          </p:cNvSpPr>
          <p:nvPr>
            <p:ph type="title"/>
          </p:nvPr>
        </p:nvSpPr>
        <p:spPr>
          <a:xfrm>
            <a:off x="13464" y="-6432"/>
            <a:ext cx="10158884" cy="775565"/>
          </a:xfrm>
        </p:spPr>
        <p:txBody>
          <a:bodyPr>
            <a:normAutofit/>
          </a:bodyPr>
          <a:lstStyle/>
          <a:p>
            <a:r>
              <a:rPr lang="en-US" sz="4000" b="1" dirty="0">
                <a:solidFill>
                  <a:schemeClr val="bg1"/>
                </a:solidFill>
                <a:cs typeface="Times New Roman"/>
              </a:rPr>
              <a:t>Methodology</a:t>
            </a:r>
            <a:endParaRPr lang="en-IN" sz="4000" dirty="0">
              <a:solidFill>
                <a:schemeClr val="bg1"/>
              </a:solidFill>
            </a:endParaRPr>
          </a:p>
        </p:txBody>
      </p:sp>
      <p:sp>
        <p:nvSpPr>
          <p:cNvPr id="7" name="Slide Number Placeholder 6">
            <a:extLst>
              <a:ext uri="{FF2B5EF4-FFF2-40B4-BE49-F238E27FC236}">
                <a16:creationId xmlns:a16="http://schemas.microsoft.com/office/drawing/2014/main" id="{7A159893-5AA1-DF8E-1976-93AA2B2C257E}"/>
              </a:ext>
            </a:extLst>
          </p:cNvPr>
          <p:cNvSpPr>
            <a:spLocks noGrp="1"/>
          </p:cNvSpPr>
          <p:nvPr>
            <p:ph type="sldNum" sz="quarter" idx="12"/>
          </p:nvPr>
        </p:nvSpPr>
        <p:spPr/>
        <p:txBody>
          <a:bodyPr/>
          <a:lstStyle/>
          <a:p>
            <a:fld id="{330EA680-D336-4FF7-8B7A-9848BB0A1C32}" type="slidenum">
              <a:rPr lang="en-US" smtClean="0"/>
              <a:t>4</a:t>
            </a:fld>
            <a:endParaRPr lang="en-US"/>
          </a:p>
        </p:txBody>
      </p:sp>
      <p:sp>
        <p:nvSpPr>
          <p:cNvPr id="10" name="TextBox 9">
            <a:extLst>
              <a:ext uri="{FF2B5EF4-FFF2-40B4-BE49-F238E27FC236}">
                <a16:creationId xmlns:a16="http://schemas.microsoft.com/office/drawing/2014/main" id="{56B0FC07-1D61-192C-9538-F0179FC67B5C}"/>
              </a:ext>
            </a:extLst>
          </p:cNvPr>
          <p:cNvSpPr txBox="1"/>
          <p:nvPr/>
        </p:nvSpPr>
        <p:spPr>
          <a:xfrm>
            <a:off x="2997994" y="6536809"/>
            <a:ext cx="6196012" cy="276999"/>
          </a:xfrm>
          <a:prstGeom prst="rect">
            <a:avLst/>
          </a:prstGeom>
          <a:noFill/>
        </p:spPr>
        <p:txBody>
          <a:bodyPr wrap="square">
            <a:spAutoFit/>
          </a:bodyPr>
          <a:lstStyle/>
          <a:p>
            <a:pPr algn="ctr"/>
            <a:r>
              <a:rPr lang="en-US" sz="1200" i="1" dirty="0">
                <a:solidFill>
                  <a:srgbClr val="576AFF"/>
                </a:solidFill>
                <a:cs typeface="Times New Roman"/>
              </a:rPr>
              <a:t>Edge AI – CP330</a:t>
            </a:r>
            <a:endParaRPr lang="en-AE" sz="1200" dirty="0">
              <a:solidFill>
                <a:srgbClr val="576AFF"/>
              </a:solidFill>
            </a:endParaRPr>
          </a:p>
        </p:txBody>
      </p:sp>
      <p:grpSp>
        <p:nvGrpSpPr>
          <p:cNvPr id="16" name="Group 15">
            <a:extLst>
              <a:ext uri="{FF2B5EF4-FFF2-40B4-BE49-F238E27FC236}">
                <a16:creationId xmlns:a16="http://schemas.microsoft.com/office/drawing/2014/main" id="{7630CAB5-B93E-68BD-ECA9-FEA4E96F3B5D}"/>
              </a:ext>
            </a:extLst>
          </p:cNvPr>
          <p:cNvGrpSpPr/>
          <p:nvPr/>
        </p:nvGrpSpPr>
        <p:grpSpPr>
          <a:xfrm>
            <a:off x="601265" y="1903762"/>
            <a:ext cx="3314700" cy="1323975"/>
            <a:chOff x="601265" y="1057275"/>
            <a:chExt cx="3314700" cy="1323975"/>
          </a:xfrm>
        </p:grpSpPr>
        <p:sp>
          <p:nvSpPr>
            <p:cNvPr id="9" name="Rectangle 8">
              <a:extLst>
                <a:ext uri="{FF2B5EF4-FFF2-40B4-BE49-F238E27FC236}">
                  <a16:creationId xmlns:a16="http://schemas.microsoft.com/office/drawing/2014/main" id="{764D8218-39B7-7EA7-4621-85E15EED8B19}"/>
                </a:ext>
              </a:extLst>
            </p:cNvPr>
            <p:cNvSpPr/>
            <p:nvPr/>
          </p:nvSpPr>
          <p:spPr>
            <a:xfrm>
              <a:off x="601265" y="1057275"/>
              <a:ext cx="3314700" cy="1323975"/>
            </a:xfrm>
            <a:prstGeom prst="rect">
              <a:avLst/>
            </a:prstGeom>
            <a:solidFill>
              <a:srgbClr val="576A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3" name="TextBox 12">
              <a:extLst>
                <a:ext uri="{FF2B5EF4-FFF2-40B4-BE49-F238E27FC236}">
                  <a16:creationId xmlns:a16="http://schemas.microsoft.com/office/drawing/2014/main" id="{34A1CCA6-0A00-F348-BFE2-585C0D6269A0}"/>
                </a:ext>
              </a:extLst>
            </p:cNvPr>
            <p:cNvSpPr txBox="1"/>
            <p:nvPr/>
          </p:nvSpPr>
          <p:spPr>
            <a:xfrm>
              <a:off x="640556" y="1057275"/>
              <a:ext cx="3159919" cy="369332"/>
            </a:xfrm>
            <a:prstGeom prst="rect">
              <a:avLst/>
            </a:prstGeom>
            <a:noFill/>
          </p:spPr>
          <p:txBody>
            <a:bodyPr wrap="square">
              <a:spAutoFit/>
            </a:bodyPr>
            <a:lstStyle/>
            <a:p>
              <a:r>
                <a:rPr lang="en-IN" b="1" dirty="0">
                  <a:solidFill>
                    <a:schemeClr val="accent2">
                      <a:lumMod val="20000"/>
                      <a:lumOff val="80000"/>
                    </a:schemeClr>
                  </a:solidFill>
                  <a:latin typeface="+mj-lt"/>
                </a:rPr>
                <a:t>Hardware Setup</a:t>
              </a:r>
              <a:endParaRPr lang="en-AE" b="1" dirty="0">
                <a:solidFill>
                  <a:schemeClr val="accent2">
                    <a:lumMod val="20000"/>
                    <a:lumOff val="80000"/>
                  </a:schemeClr>
                </a:solidFill>
                <a:latin typeface="+mj-lt"/>
              </a:endParaRPr>
            </a:p>
          </p:txBody>
        </p:sp>
        <p:sp>
          <p:nvSpPr>
            <p:cNvPr id="15" name="TextBox 14">
              <a:extLst>
                <a:ext uri="{FF2B5EF4-FFF2-40B4-BE49-F238E27FC236}">
                  <a16:creationId xmlns:a16="http://schemas.microsoft.com/office/drawing/2014/main" id="{9B3A5E36-C5C3-25D7-CC88-86104D308720}"/>
                </a:ext>
              </a:extLst>
            </p:cNvPr>
            <p:cNvSpPr txBox="1"/>
            <p:nvPr/>
          </p:nvSpPr>
          <p:spPr>
            <a:xfrm>
              <a:off x="640556" y="1457920"/>
              <a:ext cx="3236119" cy="830997"/>
            </a:xfrm>
            <a:prstGeom prst="rect">
              <a:avLst/>
            </a:prstGeom>
            <a:noFill/>
          </p:spPr>
          <p:txBody>
            <a:bodyPr wrap="square">
              <a:spAutoFit/>
            </a:bodyPr>
            <a:lstStyle/>
            <a:p>
              <a:r>
                <a:rPr lang="en-US" sz="1200" dirty="0">
                  <a:solidFill>
                    <a:schemeClr val="bg1"/>
                  </a:solidFill>
                  <a:latin typeface="Aeonik" panose="02010503030300000000" pitchFamily="50" charset="0"/>
                </a:rPr>
                <a:t>We used an Arduino Nano 33 BLE Sense board, equipped with sensors and connected to an OV7675 camera module, to capture live waste images.</a:t>
              </a:r>
              <a:endParaRPr lang="en-AE" sz="1200" dirty="0">
                <a:solidFill>
                  <a:schemeClr val="bg1"/>
                </a:solidFill>
                <a:latin typeface="Aeonik" panose="02010503030300000000" pitchFamily="50" charset="0"/>
              </a:endParaRPr>
            </a:p>
          </p:txBody>
        </p:sp>
      </p:grpSp>
      <p:grpSp>
        <p:nvGrpSpPr>
          <p:cNvPr id="17" name="Group 16">
            <a:extLst>
              <a:ext uri="{FF2B5EF4-FFF2-40B4-BE49-F238E27FC236}">
                <a16:creationId xmlns:a16="http://schemas.microsoft.com/office/drawing/2014/main" id="{73A9F398-E14C-219E-AC92-8D8B1C8C4332}"/>
              </a:ext>
            </a:extLst>
          </p:cNvPr>
          <p:cNvGrpSpPr/>
          <p:nvPr/>
        </p:nvGrpSpPr>
        <p:grpSpPr>
          <a:xfrm>
            <a:off x="4438650" y="1903761"/>
            <a:ext cx="3314700" cy="1323975"/>
            <a:chOff x="601265" y="1057275"/>
            <a:chExt cx="3314700" cy="1323975"/>
          </a:xfrm>
        </p:grpSpPr>
        <p:sp>
          <p:nvSpPr>
            <p:cNvPr id="18" name="Rectangle 17">
              <a:extLst>
                <a:ext uri="{FF2B5EF4-FFF2-40B4-BE49-F238E27FC236}">
                  <a16:creationId xmlns:a16="http://schemas.microsoft.com/office/drawing/2014/main" id="{C7F48D9A-E0BE-663F-B8A6-0FF03FAECF7A}"/>
                </a:ext>
              </a:extLst>
            </p:cNvPr>
            <p:cNvSpPr/>
            <p:nvPr/>
          </p:nvSpPr>
          <p:spPr>
            <a:xfrm>
              <a:off x="601265" y="1057275"/>
              <a:ext cx="3314700" cy="1323975"/>
            </a:xfrm>
            <a:prstGeom prst="rect">
              <a:avLst/>
            </a:prstGeom>
            <a:solidFill>
              <a:srgbClr val="576A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9" name="TextBox 18">
              <a:extLst>
                <a:ext uri="{FF2B5EF4-FFF2-40B4-BE49-F238E27FC236}">
                  <a16:creationId xmlns:a16="http://schemas.microsoft.com/office/drawing/2014/main" id="{8DEF957A-C778-A171-EB1F-687613B5A035}"/>
                </a:ext>
              </a:extLst>
            </p:cNvPr>
            <p:cNvSpPr txBox="1"/>
            <p:nvPr/>
          </p:nvSpPr>
          <p:spPr>
            <a:xfrm>
              <a:off x="640556" y="1057275"/>
              <a:ext cx="3159919" cy="646331"/>
            </a:xfrm>
            <a:prstGeom prst="rect">
              <a:avLst/>
            </a:prstGeom>
            <a:noFill/>
          </p:spPr>
          <p:txBody>
            <a:bodyPr wrap="square">
              <a:spAutoFit/>
            </a:bodyPr>
            <a:lstStyle/>
            <a:p>
              <a:r>
                <a:rPr lang="en-IN" b="1" dirty="0">
                  <a:solidFill>
                    <a:schemeClr val="accent2">
                      <a:lumMod val="20000"/>
                      <a:lumOff val="80000"/>
                    </a:schemeClr>
                  </a:solidFill>
                  <a:latin typeface="+mj-lt"/>
                </a:rPr>
                <a:t>Data Collection &amp; Annotation</a:t>
              </a:r>
              <a:endParaRPr lang="en-AE" b="1" dirty="0">
                <a:solidFill>
                  <a:schemeClr val="accent2">
                    <a:lumMod val="20000"/>
                    <a:lumOff val="80000"/>
                  </a:schemeClr>
                </a:solidFill>
                <a:latin typeface="+mj-lt"/>
              </a:endParaRPr>
            </a:p>
          </p:txBody>
        </p:sp>
        <p:sp>
          <p:nvSpPr>
            <p:cNvPr id="20" name="TextBox 19">
              <a:extLst>
                <a:ext uri="{FF2B5EF4-FFF2-40B4-BE49-F238E27FC236}">
                  <a16:creationId xmlns:a16="http://schemas.microsoft.com/office/drawing/2014/main" id="{988A0370-A3D9-E1B5-FD7B-0D7CA4881F5B}"/>
                </a:ext>
              </a:extLst>
            </p:cNvPr>
            <p:cNvSpPr txBox="1"/>
            <p:nvPr/>
          </p:nvSpPr>
          <p:spPr>
            <a:xfrm>
              <a:off x="640556" y="1703606"/>
              <a:ext cx="3236119" cy="646331"/>
            </a:xfrm>
            <a:prstGeom prst="rect">
              <a:avLst/>
            </a:prstGeom>
            <a:noFill/>
          </p:spPr>
          <p:txBody>
            <a:bodyPr wrap="square">
              <a:spAutoFit/>
            </a:bodyPr>
            <a:lstStyle/>
            <a:p>
              <a:r>
                <a:rPr lang="en-US" sz="1200" dirty="0">
                  <a:solidFill>
                    <a:schemeClr val="bg1"/>
                  </a:solidFill>
                  <a:latin typeface="Aeonik" panose="02010503030300000000" pitchFamily="50" charset="0"/>
                </a:rPr>
                <a:t>Images of wet waste, cardboard, and plastic were collected directly from the device, then labeled to create a focused training dataset.</a:t>
              </a:r>
              <a:endParaRPr lang="en-AE" sz="1200" dirty="0">
                <a:solidFill>
                  <a:schemeClr val="bg1"/>
                </a:solidFill>
                <a:latin typeface="Aeonik" panose="02010503030300000000" pitchFamily="50" charset="0"/>
              </a:endParaRPr>
            </a:p>
          </p:txBody>
        </p:sp>
      </p:grpSp>
      <p:grpSp>
        <p:nvGrpSpPr>
          <p:cNvPr id="21" name="Group 20">
            <a:extLst>
              <a:ext uri="{FF2B5EF4-FFF2-40B4-BE49-F238E27FC236}">
                <a16:creationId xmlns:a16="http://schemas.microsoft.com/office/drawing/2014/main" id="{7ECA8D4B-93A4-A48A-EDF1-B2285787CCA6}"/>
              </a:ext>
            </a:extLst>
          </p:cNvPr>
          <p:cNvGrpSpPr/>
          <p:nvPr/>
        </p:nvGrpSpPr>
        <p:grpSpPr>
          <a:xfrm>
            <a:off x="8115300" y="1903761"/>
            <a:ext cx="3314700" cy="1323975"/>
            <a:chOff x="601265" y="1057275"/>
            <a:chExt cx="3314700" cy="1323975"/>
          </a:xfrm>
        </p:grpSpPr>
        <p:sp>
          <p:nvSpPr>
            <p:cNvPr id="22" name="Rectangle 21">
              <a:extLst>
                <a:ext uri="{FF2B5EF4-FFF2-40B4-BE49-F238E27FC236}">
                  <a16:creationId xmlns:a16="http://schemas.microsoft.com/office/drawing/2014/main" id="{B0E6D72A-5571-7D5F-3776-8E9AF6B2CB39}"/>
                </a:ext>
              </a:extLst>
            </p:cNvPr>
            <p:cNvSpPr/>
            <p:nvPr/>
          </p:nvSpPr>
          <p:spPr>
            <a:xfrm>
              <a:off x="601265" y="1057275"/>
              <a:ext cx="3314700" cy="1323975"/>
            </a:xfrm>
            <a:prstGeom prst="rect">
              <a:avLst/>
            </a:prstGeom>
            <a:solidFill>
              <a:srgbClr val="576A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23" name="TextBox 22">
              <a:extLst>
                <a:ext uri="{FF2B5EF4-FFF2-40B4-BE49-F238E27FC236}">
                  <a16:creationId xmlns:a16="http://schemas.microsoft.com/office/drawing/2014/main" id="{F776221B-23A4-1530-D81E-FB3E9B819980}"/>
                </a:ext>
              </a:extLst>
            </p:cNvPr>
            <p:cNvSpPr txBox="1"/>
            <p:nvPr/>
          </p:nvSpPr>
          <p:spPr>
            <a:xfrm>
              <a:off x="640556" y="1057275"/>
              <a:ext cx="3159919" cy="369332"/>
            </a:xfrm>
            <a:prstGeom prst="rect">
              <a:avLst/>
            </a:prstGeom>
            <a:noFill/>
          </p:spPr>
          <p:txBody>
            <a:bodyPr wrap="square">
              <a:spAutoFit/>
            </a:bodyPr>
            <a:lstStyle/>
            <a:p>
              <a:r>
                <a:rPr lang="en-IN" b="1" dirty="0">
                  <a:solidFill>
                    <a:schemeClr val="accent2">
                      <a:lumMod val="20000"/>
                      <a:lumOff val="80000"/>
                    </a:schemeClr>
                  </a:solidFill>
                  <a:latin typeface="+mj-lt"/>
                </a:rPr>
                <a:t>Model Development</a:t>
              </a:r>
              <a:endParaRPr lang="en-AE" b="1" dirty="0">
                <a:solidFill>
                  <a:schemeClr val="accent2">
                    <a:lumMod val="20000"/>
                    <a:lumOff val="80000"/>
                  </a:schemeClr>
                </a:solidFill>
                <a:latin typeface="+mj-lt"/>
              </a:endParaRPr>
            </a:p>
          </p:txBody>
        </p:sp>
        <p:sp>
          <p:nvSpPr>
            <p:cNvPr id="24" name="TextBox 23">
              <a:extLst>
                <a:ext uri="{FF2B5EF4-FFF2-40B4-BE49-F238E27FC236}">
                  <a16:creationId xmlns:a16="http://schemas.microsoft.com/office/drawing/2014/main" id="{B7DA5DB0-F89B-AB73-B6D2-5C1FD0C5F08B}"/>
                </a:ext>
              </a:extLst>
            </p:cNvPr>
            <p:cNvSpPr txBox="1"/>
            <p:nvPr/>
          </p:nvSpPr>
          <p:spPr>
            <a:xfrm>
              <a:off x="640556" y="1457920"/>
              <a:ext cx="3236119" cy="830997"/>
            </a:xfrm>
            <a:prstGeom prst="rect">
              <a:avLst/>
            </a:prstGeom>
            <a:noFill/>
          </p:spPr>
          <p:txBody>
            <a:bodyPr wrap="square">
              <a:spAutoFit/>
            </a:bodyPr>
            <a:lstStyle/>
            <a:p>
              <a:r>
                <a:rPr lang="en-US" sz="1200" dirty="0">
                  <a:solidFill>
                    <a:schemeClr val="bg1"/>
                  </a:solidFill>
                  <a:latin typeface="Aeonik" panose="02010503030300000000" pitchFamily="50" charset="0"/>
                </a:rPr>
                <a:t>Using Edge Impulse platform to preprocess the data and train a lightweight image classification model for the Arduino Nano’s limited memory and processing power.</a:t>
              </a:r>
              <a:endParaRPr lang="en-AE" sz="1200" dirty="0">
                <a:solidFill>
                  <a:schemeClr val="bg1"/>
                </a:solidFill>
                <a:latin typeface="Aeonik" panose="02010503030300000000" pitchFamily="50" charset="0"/>
              </a:endParaRPr>
            </a:p>
          </p:txBody>
        </p:sp>
      </p:grpSp>
      <p:grpSp>
        <p:nvGrpSpPr>
          <p:cNvPr id="25" name="Group 24">
            <a:extLst>
              <a:ext uri="{FF2B5EF4-FFF2-40B4-BE49-F238E27FC236}">
                <a16:creationId xmlns:a16="http://schemas.microsoft.com/office/drawing/2014/main" id="{3B81A7EB-BC46-0564-E229-7EDA837058B1}"/>
              </a:ext>
            </a:extLst>
          </p:cNvPr>
          <p:cNvGrpSpPr/>
          <p:nvPr/>
        </p:nvGrpSpPr>
        <p:grpSpPr>
          <a:xfrm>
            <a:off x="8085535" y="3891311"/>
            <a:ext cx="3314700" cy="1323975"/>
            <a:chOff x="601265" y="1057275"/>
            <a:chExt cx="3314700" cy="1323975"/>
          </a:xfrm>
        </p:grpSpPr>
        <p:sp>
          <p:nvSpPr>
            <p:cNvPr id="26" name="Rectangle 25">
              <a:extLst>
                <a:ext uri="{FF2B5EF4-FFF2-40B4-BE49-F238E27FC236}">
                  <a16:creationId xmlns:a16="http://schemas.microsoft.com/office/drawing/2014/main" id="{A08C9F3B-F7E8-55C8-44F7-7620D4DF507A}"/>
                </a:ext>
              </a:extLst>
            </p:cNvPr>
            <p:cNvSpPr/>
            <p:nvPr/>
          </p:nvSpPr>
          <p:spPr>
            <a:xfrm>
              <a:off x="601265" y="1057275"/>
              <a:ext cx="3314700" cy="1323975"/>
            </a:xfrm>
            <a:prstGeom prst="rect">
              <a:avLst/>
            </a:prstGeom>
            <a:solidFill>
              <a:srgbClr val="576A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27" name="TextBox 26">
              <a:extLst>
                <a:ext uri="{FF2B5EF4-FFF2-40B4-BE49-F238E27FC236}">
                  <a16:creationId xmlns:a16="http://schemas.microsoft.com/office/drawing/2014/main" id="{678B8915-44D3-8B7A-0976-15F773167F84}"/>
                </a:ext>
              </a:extLst>
            </p:cNvPr>
            <p:cNvSpPr txBox="1"/>
            <p:nvPr/>
          </p:nvSpPr>
          <p:spPr>
            <a:xfrm>
              <a:off x="640556" y="1057275"/>
              <a:ext cx="3159919" cy="369332"/>
            </a:xfrm>
            <a:prstGeom prst="rect">
              <a:avLst/>
            </a:prstGeom>
            <a:noFill/>
          </p:spPr>
          <p:txBody>
            <a:bodyPr wrap="square">
              <a:spAutoFit/>
            </a:bodyPr>
            <a:lstStyle/>
            <a:p>
              <a:r>
                <a:rPr lang="en-IN" b="1" dirty="0">
                  <a:solidFill>
                    <a:schemeClr val="accent2">
                      <a:lumMod val="20000"/>
                      <a:lumOff val="80000"/>
                    </a:schemeClr>
                  </a:solidFill>
                  <a:latin typeface="+mj-lt"/>
                </a:rPr>
                <a:t>Model Deployment</a:t>
              </a:r>
              <a:endParaRPr lang="en-AE" b="1" dirty="0">
                <a:solidFill>
                  <a:schemeClr val="accent2">
                    <a:lumMod val="20000"/>
                    <a:lumOff val="80000"/>
                  </a:schemeClr>
                </a:solidFill>
                <a:latin typeface="+mj-lt"/>
              </a:endParaRPr>
            </a:p>
          </p:txBody>
        </p:sp>
        <p:sp>
          <p:nvSpPr>
            <p:cNvPr id="28" name="TextBox 27">
              <a:extLst>
                <a:ext uri="{FF2B5EF4-FFF2-40B4-BE49-F238E27FC236}">
                  <a16:creationId xmlns:a16="http://schemas.microsoft.com/office/drawing/2014/main" id="{E83C3AE0-F41A-5BFD-5C6A-220DCDF51897}"/>
                </a:ext>
              </a:extLst>
            </p:cNvPr>
            <p:cNvSpPr txBox="1"/>
            <p:nvPr/>
          </p:nvSpPr>
          <p:spPr>
            <a:xfrm>
              <a:off x="640556" y="1457920"/>
              <a:ext cx="3236119" cy="830997"/>
            </a:xfrm>
            <a:prstGeom prst="rect">
              <a:avLst/>
            </a:prstGeom>
            <a:noFill/>
          </p:spPr>
          <p:txBody>
            <a:bodyPr wrap="square">
              <a:spAutoFit/>
            </a:bodyPr>
            <a:lstStyle/>
            <a:p>
              <a:r>
                <a:rPr lang="en-US" sz="1200" dirty="0">
                  <a:solidFill>
                    <a:schemeClr val="bg1"/>
                  </a:solidFill>
                  <a:latin typeface="Aeonik" panose="02010503030300000000" pitchFamily="50" charset="0"/>
                </a:rPr>
                <a:t>The trained model was compiled and deployed onto the Nano 33 BLE Sense, enabling it to perform real-time inference without relying on cloud processing.</a:t>
              </a:r>
              <a:endParaRPr lang="en-AE" sz="1200" dirty="0">
                <a:solidFill>
                  <a:schemeClr val="bg1"/>
                </a:solidFill>
                <a:latin typeface="Aeonik" panose="02010503030300000000" pitchFamily="50" charset="0"/>
              </a:endParaRPr>
            </a:p>
          </p:txBody>
        </p:sp>
      </p:grpSp>
      <p:sp>
        <p:nvSpPr>
          <p:cNvPr id="29" name="Arrow: Right 28">
            <a:extLst>
              <a:ext uri="{FF2B5EF4-FFF2-40B4-BE49-F238E27FC236}">
                <a16:creationId xmlns:a16="http://schemas.microsoft.com/office/drawing/2014/main" id="{C8667415-7707-0E51-B692-F7684B28191C}"/>
              </a:ext>
            </a:extLst>
          </p:cNvPr>
          <p:cNvSpPr/>
          <p:nvPr/>
        </p:nvSpPr>
        <p:spPr>
          <a:xfrm>
            <a:off x="4106466" y="2453552"/>
            <a:ext cx="171449" cy="183635"/>
          </a:xfrm>
          <a:prstGeom prst="rightArrow">
            <a:avLst/>
          </a:prstGeom>
          <a:solidFill>
            <a:srgbClr val="576A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30" name="Arrow: Right 29">
            <a:extLst>
              <a:ext uri="{FF2B5EF4-FFF2-40B4-BE49-F238E27FC236}">
                <a16:creationId xmlns:a16="http://schemas.microsoft.com/office/drawing/2014/main" id="{59879349-5137-4C40-235C-43A6F7A47C18}"/>
              </a:ext>
            </a:extLst>
          </p:cNvPr>
          <p:cNvSpPr/>
          <p:nvPr/>
        </p:nvSpPr>
        <p:spPr>
          <a:xfrm>
            <a:off x="7848600" y="2453551"/>
            <a:ext cx="171449" cy="183635"/>
          </a:xfrm>
          <a:prstGeom prst="rightArrow">
            <a:avLst/>
          </a:prstGeom>
          <a:solidFill>
            <a:srgbClr val="576A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31" name="Arrow: Right 30">
            <a:extLst>
              <a:ext uri="{FF2B5EF4-FFF2-40B4-BE49-F238E27FC236}">
                <a16:creationId xmlns:a16="http://schemas.microsoft.com/office/drawing/2014/main" id="{7FC41799-7E89-2E4C-F0D9-9B981C74B7C0}"/>
              </a:ext>
            </a:extLst>
          </p:cNvPr>
          <p:cNvSpPr/>
          <p:nvPr/>
        </p:nvSpPr>
        <p:spPr>
          <a:xfrm rot="5400000">
            <a:off x="9619060" y="3450839"/>
            <a:ext cx="171449" cy="183635"/>
          </a:xfrm>
          <a:prstGeom prst="rightArrow">
            <a:avLst/>
          </a:prstGeom>
          <a:solidFill>
            <a:srgbClr val="576A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32" name="Arrow: Right 31">
            <a:extLst>
              <a:ext uri="{FF2B5EF4-FFF2-40B4-BE49-F238E27FC236}">
                <a16:creationId xmlns:a16="http://schemas.microsoft.com/office/drawing/2014/main" id="{08B62C12-B375-AC09-995D-0770951BC5EC}"/>
              </a:ext>
            </a:extLst>
          </p:cNvPr>
          <p:cNvSpPr/>
          <p:nvPr/>
        </p:nvSpPr>
        <p:spPr>
          <a:xfrm rot="10800000">
            <a:off x="7836101" y="4461480"/>
            <a:ext cx="171449" cy="183635"/>
          </a:xfrm>
          <a:prstGeom prst="rightArrow">
            <a:avLst/>
          </a:prstGeom>
          <a:solidFill>
            <a:srgbClr val="576A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p>
        </p:txBody>
      </p:sp>
      <p:grpSp>
        <p:nvGrpSpPr>
          <p:cNvPr id="33" name="Group 32">
            <a:extLst>
              <a:ext uri="{FF2B5EF4-FFF2-40B4-BE49-F238E27FC236}">
                <a16:creationId xmlns:a16="http://schemas.microsoft.com/office/drawing/2014/main" id="{C7418873-54E0-C37B-ECC9-FD6B738B5873}"/>
              </a:ext>
            </a:extLst>
          </p:cNvPr>
          <p:cNvGrpSpPr/>
          <p:nvPr/>
        </p:nvGrpSpPr>
        <p:grpSpPr>
          <a:xfrm>
            <a:off x="640556" y="3891312"/>
            <a:ext cx="3314700" cy="1323975"/>
            <a:chOff x="601265" y="1057275"/>
            <a:chExt cx="3314700" cy="1323975"/>
          </a:xfrm>
        </p:grpSpPr>
        <p:sp>
          <p:nvSpPr>
            <p:cNvPr id="34" name="Rectangle 33">
              <a:extLst>
                <a:ext uri="{FF2B5EF4-FFF2-40B4-BE49-F238E27FC236}">
                  <a16:creationId xmlns:a16="http://schemas.microsoft.com/office/drawing/2014/main" id="{4E8B4DC1-FC17-D4CA-5DCA-FCDCBE8BF7C9}"/>
                </a:ext>
              </a:extLst>
            </p:cNvPr>
            <p:cNvSpPr/>
            <p:nvPr/>
          </p:nvSpPr>
          <p:spPr>
            <a:xfrm>
              <a:off x="601265" y="1057275"/>
              <a:ext cx="3314700" cy="1323975"/>
            </a:xfrm>
            <a:prstGeom prst="rect">
              <a:avLst/>
            </a:prstGeom>
            <a:solidFill>
              <a:srgbClr val="576A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35" name="TextBox 34">
              <a:extLst>
                <a:ext uri="{FF2B5EF4-FFF2-40B4-BE49-F238E27FC236}">
                  <a16:creationId xmlns:a16="http://schemas.microsoft.com/office/drawing/2014/main" id="{4DEF360E-2DD6-C216-6453-67266AA634FE}"/>
                </a:ext>
              </a:extLst>
            </p:cNvPr>
            <p:cNvSpPr txBox="1"/>
            <p:nvPr/>
          </p:nvSpPr>
          <p:spPr>
            <a:xfrm>
              <a:off x="640556" y="1057275"/>
              <a:ext cx="3159919" cy="369332"/>
            </a:xfrm>
            <a:prstGeom prst="rect">
              <a:avLst/>
            </a:prstGeom>
            <a:noFill/>
          </p:spPr>
          <p:txBody>
            <a:bodyPr wrap="square">
              <a:spAutoFit/>
            </a:bodyPr>
            <a:lstStyle/>
            <a:p>
              <a:r>
                <a:rPr lang="en-IN" b="1" dirty="0">
                  <a:solidFill>
                    <a:schemeClr val="accent2">
                      <a:lumMod val="20000"/>
                      <a:lumOff val="80000"/>
                    </a:schemeClr>
                  </a:solidFill>
                  <a:latin typeface="+mj-lt"/>
                </a:rPr>
                <a:t>Performance Evaluation</a:t>
              </a:r>
              <a:endParaRPr lang="en-AE" b="1" dirty="0">
                <a:solidFill>
                  <a:schemeClr val="accent2">
                    <a:lumMod val="20000"/>
                    <a:lumOff val="80000"/>
                  </a:schemeClr>
                </a:solidFill>
                <a:latin typeface="+mj-lt"/>
              </a:endParaRPr>
            </a:p>
          </p:txBody>
        </p:sp>
        <p:sp>
          <p:nvSpPr>
            <p:cNvPr id="36" name="TextBox 35">
              <a:extLst>
                <a:ext uri="{FF2B5EF4-FFF2-40B4-BE49-F238E27FC236}">
                  <a16:creationId xmlns:a16="http://schemas.microsoft.com/office/drawing/2014/main" id="{1022019E-0056-85EB-C667-72C3F3092FBB}"/>
                </a:ext>
              </a:extLst>
            </p:cNvPr>
            <p:cNvSpPr txBox="1"/>
            <p:nvPr/>
          </p:nvSpPr>
          <p:spPr>
            <a:xfrm>
              <a:off x="640556" y="1457920"/>
              <a:ext cx="3236119" cy="830997"/>
            </a:xfrm>
            <a:prstGeom prst="rect">
              <a:avLst/>
            </a:prstGeom>
            <a:noFill/>
          </p:spPr>
          <p:txBody>
            <a:bodyPr wrap="square">
              <a:spAutoFit/>
            </a:bodyPr>
            <a:lstStyle/>
            <a:p>
              <a:r>
                <a:rPr lang="en-US" sz="1200" dirty="0">
                  <a:solidFill>
                    <a:schemeClr val="bg1"/>
                  </a:solidFill>
                  <a:latin typeface="Aeonik" panose="02010503030300000000" pitchFamily="50" charset="0"/>
                </a:rPr>
                <a:t>We tested the system’s accuracy and response speed, identifying areas where lighting, image clarity, or more affected model performance, for further tuning</a:t>
              </a:r>
              <a:endParaRPr lang="en-AE" sz="1200" dirty="0">
                <a:solidFill>
                  <a:schemeClr val="bg1"/>
                </a:solidFill>
                <a:latin typeface="Aeonik" panose="02010503030300000000" pitchFamily="50" charset="0"/>
              </a:endParaRPr>
            </a:p>
          </p:txBody>
        </p:sp>
      </p:grpSp>
      <p:grpSp>
        <p:nvGrpSpPr>
          <p:cNvPr id="37" name="Group 36">
            <a:extLst>
              <a:ext uri="{FF2B5EF4-FFF2-40B4-BE49-F238E27FC236}">
                <a16:creationId xmlns:a16="http://schemas.microsoft.com/office/drawing/2014/main" id="{2E1D7101-C02A-8023-A389-A58B431F50D3}"/>
              </a:ext>
            </a:extLst>
          </p:cNvPr>
          <p:cNvGrpSpPr/>
          <p:nvPr/>
        </p:nvGrpSpPr>
        <p:grpSpPr>
          <a:xfrm>
            <a:off x="4477941" y="3891311"/>
            <a:ext cx="3314700" cy="1323975"/>
            <a:chOff x="601265" y="1057275"/>
            <a:chExt cx="3314700" cy="1323975"/>
          </a:xfrm>
        </p:grpSpPr>
        <p:sp>
          <p:nvSpPr>
            <p:cNvPr id="38" name="Rectangle 37">
              <a:extLst>
                <a:ext uri="{FF2B5EF4-FFF2-40B4-BE49-F238E27FC236}">
                  <a16:creationId xmlns:a16="http://schemas.microsoft.com/office/drawing/2014/main" id="{78C2ECA5-A8CD-5BD9-113B-D5EEBC66AD7F}"/>
                </a:ext>
              </a:extLst>
            </p:cNvPr>
            <p:cNvSpPr/>
            <p:nvPr/>
          </p:nvSpPr>
          <p:spPr>
            <a:xfrm>
              <a:off x="601265" y="1057275"/>
              <a:ext cx="3314700" cy="1323975"/>
            </a:xfrm>
            <a:prstGeom prst="rect">
              <a:avLst/>
            </a:prstGeom>
            <a:solidFill>
              <a:srgbClr val="576A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39" name="TextBox 38">
              <a:extLst>
                <a:ext uri="{FF2B5EF4-FFF2-40B4-BE49-F238E27FC236}">
                  <a16:creationId xmlns:a16="http://schemas.microsoft.com/office/drawing/2014/main" id="{01D60D18-B0C1-52CF-95A1-7090B7DCCD89}"/>
                </a:ext>
              </a:extLst>
            </p:cNvPr>
            <p:cNvSpPr txBox="1"/>
            <p:nvPr/>
          </p:nvSpPr>
          <p:spPr>
            <a:xfrm>
              <a:off x="640556" y="1057275"/>
              <a:ext cx="3159919" cy="646331"/>
            </a:xfrm>
            <a:prstGeom prst="rect">
              <a:avLst/>
            </a:prstGeom>
            <a:noFill/>
          </p:spPr>
          <p:txBody>
            <a:bodyPr wrap="square">
              <a:spAutoFit/>
            </a:bodyPr>
            <a:lstStyle/>
            <a:p>
              <a:r>
                <a:rPr lang="en-IN" b="1" dirty="0">
                  <a:solidFill>
                    <a:schemeClr val="accent2">
                      <a:lumMod val="20000"/>
                      <a:lumOff val="80000"/>
                    </a:schemeClr>
                  </a:solidFill>
                  <a:latin typeface="+mj-lt"/>
                </a:rPr>
                <a:t>Real-time Classification &amp; Output</a:t>
              </a:r>
              <a:endParaRPr lang="en-AE" b="1" dirty="0">
                <a:solidFill>
                  <a:schemeClr val="accent2">
                    <a:lumMod val="20000"/>
                    <a:lumOff val="80000"/>
                  </a:schemeClr>
                </a:solidFill>
                <a:latin typeface="+mj-lt"/>
              </a:endParaRPr>
            </a:p>
          </p:txBody>
        </p:sp>
        <p:sp>
          <p:nvSpPr>
            <p:cNvPr id="40" name="TextBox 39">
              <a:extLst>
                <a:ext uri="{FF2B5EF4-FFF2-40B4-BE49-F238E27FC236}">
                  <a16:creationId xmlns:a16="http://schemas.microsoft.com/office/drawing/2014/main" id="{A1BBC33A-E310-ED7E-FE21-C16D121DF805}"/>
                </a:ext>
              </a:extLst>
            </p:cNvPr>
            <p:cNvSpPr txBox="1"/>
            <p:nvPr/>
          </p:nvSpPr>
          <p:spPr>
            <a:xfrm>
              <a:off x="640556" y="1703606"/>
              <a:ext cx="3236119" cy="646331"/>
            </a:xfrm>
            <a:prstGeom prst="rect">
              <a:avLst/>
            </a:prstGeom>
            <a:noFill/>
          </p:spPr>
          <p:txBody>
            <a:bodyPr wrap="square">
              <a:spAutoFit/>
            </a:bodyPr>
            <a:lstStyle/>
            <a:p>
              <a:r>
                <a:rPr lang="en-US" sz="1200" dirty="0">
                  <a:solidFill>
                    <a:schemeClr val="bg1"/>
                  </a:solidFill>
                  <a:latin typeface="Aeonik" panose="02010503030300000000" pitchFamily="50" charset="0"/>
                </a:rPr>
                <a:t>When waste items were placed in front of the camera, the device classified them and provided classification results</a:t>
              </a:r>
              <a:endParaRPr lang="en-AE" sz="1200" dirty="0">
                <a:solidFill>
                  <a:schemeClr val="bg1"/>
                </a:solidFill>
                <a:latin typeface="Aeonik" panose="02010503030300000000" pitchFamily="50" charset="0"/>
              </a:endParaRPr>
            </a:p>
          </p:txBody>
        </p:sp>
      </p:grpSp>
      <p:sp>
        <p:nvSpPr>
          <p:cNvPr id="41" name="Arrow: Right 40">
            <a:extLst>
              <a:ext uri="{FF2B5EF4-FFF2-40B4-BE49-F238E27FC236}">
                <a16:creationId xmlns:a16="http://schemas.microsoft.com/office/drawing/2014/main" id="{B4663589-7671-D73B-440D-693F586AE456}"/>
              </a:ext>
            </a:extLst>
          </p:cNvPr>
          <p:cNvSpPr/>
          <p:nvPr/>
        </p:nvSpPr>
        <p:spPr>
          <a:xfrm rot="10800000">
            <a:off x="4130874" y="4443321"/>
            <a:ext cx="171449" cy="183635"/>
          </a:xfrm>
          <a:prstGeom prst="rightArrow">
            <a:avLst/>
          </a:prstGeom>
          <a:solidFill>
            <a:srgbClr val="576A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p>
        </p:txBody>
      </p:sp>
    </p:spTree>
    <p:extLst>
      <p:ext uri="{BB962C8B-B14F-4D97-AF65-F5344CB8AC3E}">
        <p14:creationId xmlns:p14="http://schemas.microsoft.com/office/powerpoint/2010/main" val="785630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4ABA19-749F-149F-BB8D-8575D5A920B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4506700-4EAB-80DD-0F32-6EB9D6A007F1}"/>
              </a:ext>
            </a:extLst>
          </p:cNvPr>
          <p:cNvSpPr/>
          <p:nvPr/>
        </p:nvSpPr>
        <p:spPr>
          <a:xfrm>
            <a:off x="0" y="0"/>
            <a:ext cx="12192000" cy="775565"/>
          </a:xfrm>
          <a:prstGeom prst="rect">
            <a:avLst/>
          </a:prstGeom>
          <a:solidFill>
            <a:srgbClr val="576A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2" name="Title 1">
            <a:extLst>
              <a:ext uri="{FF2B5EF4-FFF2-40B4-BE49-F238E27FC236}">
                <a16:creationId xmlns:a16="http://schemas.microsoft.com/office/drawing/2014/main" id="{0FA0A1B3-5F5E-5026-1C7D-BC2031F419DF}"/>
              </a:ext>
            </a:extLst>
          </p:cNvPr>
          <p:cNvSpPr>
            <a:spLocks noGrp="1"/>
          </p:cNvSpPr>
          <p:nvPr>
            <p:ph type="title"/>
          </p:nvPr>
        </p:nvSpPr>
        <p:spPr>
          <a:xfrm>
            <a:off x="13464" y="-6432"/>
            <a:ext cx="10158884" cy="775565"/>
          </a:xfrm>
        </p:spPr>
        <p:txBody>
          <a:bodyPr>
            <a:normAutofit/>
          </a:bodyPr>
          <a:lstStyle/>
          <a:p>
            <a:r>
              <a:rPr lang="en-US" sz="4000" b="1" dirty="0">
                <a:solidFill>
                  <a:schemeClr val="bg1"/>
                </a:solidFill>
                <a:cs typeface="Times New Roman"/>
              </a:rPr>
              <a:t>Data Collection</a:t>
            </a:r>
            <a:endParaRPr lang="en-IN" sz="4000" dirty="0">
              <a:solidFill>
                <a:schemeClr val="bg1"/>
              </a:solidFill>
            </a:endParaRPr>
          </a:p>
        </p:txBody>
      </p:sp>
      <p:sp>
        <p:nvSpPr>
          <p:cNvPr id="7" name="Slide Number Placeholder 6">
            <a:extLst>
              <a:ext uri="{FF2B5EF4-FFF2-40B4-BE49-F238E27FC236}">
                <a16:creationId xmlns:a16="http://schemas.microsoft.com/office/drawing/2014/main" id="{E310A2AD-8B9E-E18F-100F-3B9A1C8B0FBA}"/>
              </a:ext>
            </a:extLst>
          </p:cNvPr>
          <p:cNvSpPr>
            <a:spLocks noGrp="1"/>
          </p:cNvSpPr>
          <p:nvPr>
            <p:ph type="sldNum" sz="quarter" idx="12"/>
          </p:nvPr>
        </p:nvSpPr>
        <p:spPr/>
        <p:txBody>
          <a:bodyPr/>
          <a:lstStyle/>
          <a:p>
            <a:fld id="{330EA680-D336-4FF7-8B7A-9848BB0A1C32}" type="slidenum">
              <a:rPr lang="en-US" smtClean="0"/>
              <a:t>5</a:t>
            </a:fld>
            <a:endParaRPr lang="en-US"/>
          </a:p>
        </p:txBody>
      </p:sp>
      <p:sp>
        <p:nvSpPr>
          <p:cNvPr id="10" name="TextBox 9">
            <a:extLst>
              <a:ext uri="{FF2B5EF4-FFF2-40B4-BE49-F238E27FC236}">
                <a16:creationId xmlns:a16="http://schemas.microsoft.com/office/drawing/2014/main" id="{5193736B-657E-5ECF-73CA-50CF3187E49D}"/>
              </a:ext>
            </a:extLst>
          </p:cNvPr>
          <p:cNvSpPr txBox="1"/>
          <p:nvPr/>
        </p:nvSpPr>
        <p:spPr>
          <a:xfrm>
            <a:off x="2997994" y="6536809"/>
            <a:ext cx="6196012" cy="276999"/>
          </a:xfrm>
          <a:prstGeom prst="rect">
            <a:avLst/>
          </a:prstGeom>
          <a:noFill/>
        </p:spPr>
        <p:txBody>
          <a:bodyPr wrap="square">
            <a:spAutoFit/>
          </a:bodyPr>
          <a:lstStyle/>
          <a:p>
            <a:pPr algn="ctr"/>
            <a:r>
              <a:rPr lang="en-US" sz="1200" i="1" dirty="0">
                <a:solidFill>
                  <a:srgbClr val="576AFF"/>
                </a:solidFill>
                <a:cs typeface="Times New Roman"/>
              </a:rPr>
              <a:t>Edge AI – CP330</a:t>
            </a:r>
            <a:endParaRPr lang="en-AE" sz="1200" dirty="0">
              <a:solidFill>
                <a:srgbClr val="576AFF"/>
              </a:solidFill>
            </a:endParaRPr>
          </a:p>
        </p:txBody>
      </p:sp>
      <p:graphicFrame>
        <p:nvGraphicFramePr>
          <p:cNvPr id="5" name="Table 4">
            <a:extLst>
              <a:ext uri="{FF2B5EF4-FFF2-40B4-BE49-F238E27FC236}">
                <a16:creationId xmlns:a16="http://schemas.microsoft.com/office/drawing/2014/main" id="{B5AB6DDC-A0B5-DD7B-1880-284B5CF6F889}"/>
              </a:ext>
            </a:extLst>
          </p:cNvPr>
          <p:cNvGraphicFramePr>
            <a:graphicFrameLocks noGrp="1"/>
          </p:cNvGraphicFramePr>
          <p:nvPr>
            <p:extLst>
              <p:ext uri="{D42A27DB-BD31-4B8C-83A1-F6EECF244321}">
                <p14:modId xmlns:p14="http://schemas.microsoft.com/office/powerpoint/2010/main" val="475742038"/>
              </p:ext>
            </p:extLst>
          </p:nvPr>
        </p:nvGraphicFramePr>
        <p:xfrm>
          <a:off x="569912" y="1095867"/>
          <a:ext cx="6880225" cy="5120640"/>
        </p:xfrm>
        <a:graphic>
          <a:graphicData uri="http://schemas.openxmlformats.org/drawingml/2006/table">
            <a:tbl>
              <a:tblPr firstRow="1" bandRow="1">
                <a:tableStyleId>{2D5ABB26-0587-4C30-8999-92F81FD0307C}</a:tableStyleId>
              </a:tblPr>
              <a:tblGrid>
                <a:gridCol w="6880225">
                  <a:extLst>
                    <a:ext uri="{9D8B030D-6E8A-4147-A177-3AD203B41FA5}">
                      <a16:colId xmlns:a16="http://schemas.microsoft.com/office/drawing/2014/main" val="532358826"/>
                    </a:ext>
                  </a:extLst>
                </a:gridCol>
              </a:tblGrid>
              <a:tr h="370840">
                <a:tc>
                  <a:txBody>
                    <a:bodyPr/>
                    <a:lstStyle/>
                    <a:p>
                      <a:pPr algn="ctr"/>
                      <a:r>
                        <a:rPr lang="en-IN" b="1" dirty="0">
                          <a:solidFill>
                            <a:srgbClr val="576AFF"/>
                          </a:solidFill>
                          <a:latin typeface="+mj-lt"/>
                        </a:rPr>
                        <a:t>Target Waste Categories</a:t>
                      </a:r>
                    </a:p>
                    <a:p>
                      <a:r>
                        <a:rPr lang="en-US" sz="1600" dirty="0">
                          <a:latin typeface="Aeonik" panose="02010503030300000000" pitchFamily="50" charset="0"/>
                        </a:rPr>
                        <a:t>We initially worked with </a:t>
                      </a:r>
                      <a:r>
                        <a:rPr lang="en-US" sz="1600" b="1" dirty="0">
                          <a:latin typeface="Aeonik" panose="02010503030300000000" pitchFamily="50" charset="0"/>
                        </a:rPr>
                        <a:t>six categories</a:t>
                      </a:r>
                      <a:r>
                        <a:rPr lang="en-US" sz="1600" dirty="0">
                          <a:latin typeface="Aeonik" panose="02010503030300000000" pitchFamily="50" charset="0"/>
                        </a:rPr>
                        <a:t>, including wet waste, cardboard, plastics, and others, collecting </a:t>
                      </a:r>
                      <a:r>
                        <a:rPr lang="en-US" sz="1600" b="1" dirty="0">
                          <a:latin typeface="Aeonik" panose="02010503030300000000" pitchFamily="50" charset="0"/>
                        </a:rPr>
                        <a:t>~100 images per category</a:t>
                      </a:r>
                      <a:r>
                        <a:rPr lang="en-US" sz="1600" dirty="0">
                          <a:latin typeface="Aeonik" panose="02010503030300000000" pitchFamily="50" charset="0"/>
                        </a:rPr>
                        <a:t>.</a:t>
                      </a:r>
                    </a:p>
                    <a:p>
                      <a:endParaRPr lang="en-AE" sz="1600" dirty="0">
                        <a:latin typeface="Aeonik" panose="02010503030300000000" pitchFamily="50" charset="0"/>
                      </a:endParaRPr>
                    </a:p>
                  </a:txBody>
                  <a:tcPr/>
                </a:tc>
                <a:extLst>
                  <a:ext uri="{0D108BD9-81ED-4DB2-BD59-A6C34878D82A}">
                    <a16:rowId xmlns:a16="http://schemas.microsoft.com/office/drawing/2014/main" val="102861182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solidFill>
                            <a:srgbClr val="576AFF"/>
                          </a:solidFill>
                          <a:latin typeface="+mj-lt"/>
                        </a:rPr>
                        <a:t>Image Capture Process</a:t>
                      </a:r>
                    </a:p>
                    <a:p>
                      <a:r>
                        <a:rPr lang="en-US" sz="1600" b="1" dirty="0">
                          <a:solidFill>
                            <a:srgbClr val="576AFF"/>
                          </a:solidFill>
                          <a:latin typeface="+mj-lt"/>
                        </a:rPr>
                        <a:t>Phase 1</a:t>
                      </a:r>
                      <a:r>
                        <a:rPr lang="en-US" sz="1600" dirty="0">
                          <a:latin typeface="+mj-lt"/>
                        </a:rPr>
                        <a:t>: Collected images using a smartphone to quickly build the base dataset.</a:t>
                      </a:r>
                    </a:p>
                    <a:p>
                      <a:r>
                        <a:rPr lang="en-US" sz="1600" b="1" dirty="0">
                          <a:solidFill>
                            <a:srgbClr val="576AFF"/>
                          </a:solidFill>
                          <a:latin typeface="+mj-lt"/>
                        </a:rPr>
                        <a:t>Phase 2</a:t>
                      </a:r>
                      <a:r>
                        <a:rPr lang="en-US" sz="1600" dirty="0">
                          <a:latin typeface="+mj-lt"/>
                        </a:rPr>
                        <a:t>: Captured images directly using the OV7675 camera module connected to the Arduino Nano 33 BLE Sense for real-world, device-specific data.</a:t>
                      </a:r>
                    </a:p>
                    <a:p>
                      <a:endParaRPr lang="en-US" sz="1600" dirty="0">
                        <a:latin typeface="+mj-lt"/>
                      </a:endParaRPr>
                    </a:p>
                  </a:txBody>
                  <a:tcPr/>
                </a:tc>
                <a:extLst>
                  <a:ext uri="{0D108BD9-81ED-4DB2-BD59-A6C34878D82A}">
                    <a16:rowId xmlns:a16="http://schemas.microsoft.com/office/drawing/2014/main" val="123873896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solidFill>
                            <a:srgbClr val="576AFF"/>
                          </a:solidFill>
                          <a:latin typeface="+mj-lt"/>
                        </a:rPr>
                        <a:t>Data Preparation and Augmentation</a:t>
                      </a:r>
                    </a:p>
                    <a:p>
                      <a:r>
                        <a:rPr lang="en-US" sz="1600" dirty="0">
                          <a:latin typeface="+mj-lt"/>
                        </a:rPr>
                        <a:t>Applied </a:t>
                      </a:r>
                      <a:r>
                        <a:rPr lang="en-US" sz="1600" b="1" dirty="0">
                          <a:latin typeface="+mj-lt"/>
                        </a:rPr>
                        <a:t>dimension reduction</a:t>
                      </a:r>
                      <a:r>
                        <a:rPr lang="en-US" sz="1600" dirty="0">
                          <a:latin typeface="+mj-lt"/>
                        </a:rPr>
                        <a:t> (resizing) and </a:t>
                      </a:r>
                      <a:r>
                        <a:rPr lang="en-US" sz="1600" b="1" dirty="0" err="1">
                          <a:latin typeface="+mj-lt"/>
                        </a:rPr>
                        <a:t>grayscaling</a:t>
                      </a:r>
                      <a:r>
                        <a:rPr lang="en-US" sz="1600" dirty="0">
                          <a:latin typeface="+mj-lt"/>
                        </a:rPr>
                        <a:t> to images to fit within the memory and processing limits of the Edge AI model.</a:t>
                      </a:r>
                    </a:p>
                    <a:p>
                      <a:r>
                        <a:rPr lang="en-US" sz="1600" dirty="0">
                          <a:latin typeface="+mj-lt"/>
                        </a:rPr>
                        <a:t>Ensured balanced class distribution to avoid bias in training.</a:t>
                      </a:r>
                    </a:p>
                    <a:p>
                      <a:endParaRPr lang="en-US" sz="1600" dirty="0">
                        <a:latin typeface="+mj-lt"/>
                      </a:endParaRPr>
                    </a:p>
                  </a:txBody>
                  <a:tcPr/>
                </a:tc>
                <a:extLst>
                  <a:ext uri="{0D108BD9-81ED-4DB2-BD59-A6C34878D82A}">
                    <a16:rowId xmlns:a16="http://schemas.microsoft.com/office/drawing/2014/main" val="3507244999"/>
                  </a:ext>
                </a:extLst>
              </a:tr>
              <a:tr h="370840">
                <a:tc>
                  <a:txBody>
                    <a:bodyPr/>
                    <a:lstStyle/>
                    <a:p>
                      <a:pPr algn="ctr"/>
                      <a:r>
                        <a:rPr lang="en-IN" b="1" dirty="0">
                          <a:solidFill>
                            <a:srgbClr val="576AFF"/>
                          </a:solidFill>
                          <a:latin typeface="+mj-lt"/>
                        </a:rPr>
                        <a:t>Final Dataset Use</a:t>
                      </a:r>
                    </a:p>
                    <a:p>
                      <a:r>
                        <a:rPr lang="en-US" sz="1600" dirty="0">
                          <a:latin typeface="+mj-lt"/>
                        </a:rPr>
                        <a:t>Uploaded and labeled all data within Edge Impulse’s platform.</a:t>
                      </a:r>
                    </a:p>
                    <a:p>
                      <a:r>
                        <a:rPr lang="en-US" sz="1600" dirty="0">
                          <a:latin typeface="+mj-lt"/>
                        </a:rPr>
                        <a:t>Used the prepared dataset for training, validation, and deployment.</a:t>
                      </a:r>
                    </a:p>
                  </a:txBody>
                  <a:tcPr/>
                </a:tc>
                <a:extLst>
                  <a:ext uri="{0D108BD9-81ED-4DB2-BD59-A6C34878D82A}">
                    <a16:rowId xmlns:a16="http://schemas.microsoft.com/office/drawing/2014/main" val="3292284399"/>
                  </a:ext>
                </a:extLst>
              </a:tr>
            </a:tbl>
          </a:graphicData>
        </a:graphic>
      </p:graphicFrame>
      <p:pic>
        <p:nvPicPr>
          <p:cNvPr id="12" name="Picture 11" descr="A close up of a crumpled silver object&#10;&#10;AI-generated content may be incorrect.">
            <a:extLst>
              <a:ext uri="{FF2B5EF4-FFF2-40B4-BE49-F238E27FC236}">
                <a16:creationId xmlns:a16="http://schemas.microsoft.com/office/drawing/2014/main" id="{9E1C81A8-BC2D-3E3C-952B-29DD3E2FC07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81950" y="1277563"/>
            <a:ext cx="2038350" cy="1528763"/>
          </a:xfrm>
          <a:prstGeom prst="rect">
            <a:avLst/>
          </a:prstGeom>
        </p:spPr>
      </p:pic>
      <p:pic>
        <p:nvPicPr>
          <p:cNvPr id="14" name="Picture 13" descr="A close-up of a can lid&#10;&#10;AI-generated content may be incorrect.">
            <a:extLst>
              <a:ext uri="{FF2B5EF4-FFF2-40B4-BE49-F238E27FC236}">
                <a16:creationId xmlns:a16="http://schemas.microsoft.com/office/drawing/2014/main" id="{BC15783D-0184-CE0F-F9DC-F6F904CA16A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81950" y="2970853"/>
            <a:ext cx="2038350" cy="1528763"/>
          </a:xfrm>
          <a:prstGeom prst="rect">
            <a:avLst/>
          </a:prstGeom>
        </p:spPr>
      </p:pic>
      <p:pic>
        <p:nvPicPr>
          <p:cNvPr id="16" name="Picture 15" descr="A rotten apple with a stem&#10;&#10;AI-generated content may be incorrect.">
            <a:extLst>
              <a:ext uri="{FF2B5EF4-FFF2-40B4-BE49-F238E27FC236}">
                <a16:creationId xmlns:a16="http://schemas.microsoft.com/office/drawing/2014/main" id="{149F0820-0659-2DA0-498E-577C1A445A6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81948" y="4627179"/>
            <a:ext cx="2038351" cy="1356430"/>
          </a:xfrm>
          <a:prstGeom prst="rect">
            <a:avLst/>
          </a:prstGeom>
        </p:spPr>
      </p:pic>
      <p:pic>
        <p:nvPicPr>
          <p:cNvPr id="18" name="Picture 17" descr="A close-up of a box&#10;&#10;AI-generated content may be incorrect.">
            <a:extLst>
              <a:ext uri="{FF2B5EF4-FFF2-40B4-BE49-F238E27FC236}">
                <a16:creationId xmlns:a16="http://schemas.microsoft.com/office/drawing/2014/main" id="{94BD6EA5-A8F5-1BE6-5A61-8E1C7D4AE3C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72348" y="1277563"/>
            <a:ext cx="1840468" cy="1380351"/>
          </a:xfrm>
          <a:prstGeom prst="rect">
            <a:avLst/>
          </a:prstGeom>
        </p:spPr>
      </p:pic>
      <p:pic>
        <p:nvPicPr>
          <p:cNvPr id="20" name="Picture 19" descr="A close up of a glass bottle&#10;&#10;AI-generated content may be incorrect.">
            <a:extLst>
              <a:ext uri="{FF2B5EF4-FFF2-40B4-BE49-F238E27FC236}">
                <a16:creationId xmlns:a16="http://schemas.microsoft.com/office/drawing/2014/main" id="{AC0376EF-AD45-EFD3-E507-B7087B7E6C7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172348" y="2801576"/>
            <a:ext cx="1840468" cy="1380351"/>
          </a:xfrm>
          <a:prstGeom prst="rect">
            <a:avLst/>
          </a:prstGeom>
        </p:spPr>
      </p:pic>
      <p:pic>
        <p:nvPicPr>
          <p:cNvPr id="22" name="Picture 21" descr="A close-up of a magazine&#10;&#10;AI-generated content may be incorrect.">
            <a:extLst>
              <a:ext uri="{FF2B5EF4-FFF2-40B4-BE49-F238E27FC236}">
                <a16:creationId xmlns:a16="http://schemas.microsoft.com/office/drawing/2014/main" id="{B8B48B5A-2C45-519B-9C50-1365CEE97DD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72348" y="4325589"/>
            <a:ext cx="1830943" cy="1830943"/>
          </a:xfrm>
          <a:prstGeom prst="rect">
            <a:avLst/>
          </a:prstGeom>
        </p:spPr>
      </p:pic>
    </p:spTree>
    <p:extLst>
      <p:ext uri="{BB962C8B-B14F-4D97-AF65-F5344CB8AC3E}">
        <p14:creationId xmlns:p14="http://schemas.microsoft.com/office/powerpoint/2010/main" val="1686658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D13910-21B7-45A4-1625-118A6FE25F8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20EC5C1-426E-41A3-CD44-989D6A3C309E}"/>
              </a:ext>
            </a:extLst>
          </p:cNvPr>
          <p:cNvSpPr/>
          <p:nvPr/>
        </p:nvSpPr>
        <p:spPr>
          <a:xfrm>
            <a:off x="0" y="0"/>
            <a:ext cx="12192000" cy="775565"/>
          </a:xfrm>
          <a:prstGeom prst="rect">
            <a:avLst/>
          </a:prstGeom>
          <a:solidFill>
            <a:srgbClr val="576A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2" name="Title 1">
            <a:extLst>
              <a:ext uri="{FF2B5EF4-FFF2-40B4-BE49-F238E27FC236}">
                <a16:creationId xmlns:a16="http://schemas.microsoft.com/office/drawing/2014/main" id="{92F105A8-4C3D-BA19-DCAF-E117BA2F82C4}"/>
              </a:ext>
            </a:extLst>
          </p:cNvPr>
          <p:cNvSpPr>
            <a:spLocks noGrp="1"/>
          </p:cNvSpPr>
          <p:nvPr>
            <p:ph type="title"/>
          </p:nvPr>
        </p:nvSpPr>
        <p:spPr>
          <a:xfrm>
            <a:off x="13464" y="-6432"/>
            <a:ext cx="10158884" cy="775565"/>
          </a:xfrm>
        </p:spPr>
        <p:txBody>
          <a:bodyPr>
            <a:normAutofit/>
          </a:bodyPr>
          <a:lstStyle/>
          <a:p>
            <a:r>
              <a:rPr lang="en-US" sz="4000" b="1" dirty="0">
                <a:solidFill>
                  <a:schemeClr val="bg1"/>
                </a:solidFill>
                <a:cs typeface="Times New Roman"/>
              </a:rPr>
              <a:t>Model Development</a:t>
            </a:r>
            <a:endParaRPr lang="en-IN" sz="4000" dirty="0">
              <a:solidFill>
                <a:schemeClr val="bg1"/>
              </a:solidFill>
            </a:endParaRPr>
          </a:p>
        </p:txBody>
      </p:sp>
      <p:sp>
        <p:nvSpPr>
          <p:cNvPr id="7" name="Slide Number Placeholder 6">
            <a:extLst>
              <a:ext uri="{FF2B5EF4-FFF2-40B4-BE49-F238E27FC236}">
                <a16:creationId xmlns:a16="http://schemas.microsoft.com/office/drawing/2014/main" id="{B2B008B4-1157-D72E-F746-F3097FD6AC6E}"/>
              </a:ext>
            </a:extLst>
          </p:cNvPr>
          <p:cNvSpPr>
            <a:spLocks noGrp="1"/>
          </p:cNvSpPr>
          <p:nvPr>
            <p:ph type="sldNum" sz="quarter" idx="12"/>
          </p:nvPr>
        </p:nvSpPr>
        <p:spPr/>
        <p:txBody>
          <a:bodyPr/>
          <a:lstStyle/>
          <a:p>
            <a:fld id="{330EA680-D336-4FF7-8B7A-9848BB0A1C32}" type="slidenum">
              <a:rPr lang="en-US" smtClean="0"/>
              <a:t>6</a:t>
            </a:fld>
            <a:endParaRPr lang="en-US"/>
          </a:p>
        </p:txBody>
      </p:sp>
      <p:sp>
        <p:nvSpPr>
          <p:cNvPr id="10" name="TextBox 9">
            <a:extLst>
              <a:ext uri="{FF2B5EF4-FFF2-40B4-BE49-F238E27FC236}">
                <a16:creationId xmlns:a16="http://schemas.microsoft.com/office/drawing/2014/main" id="{C9656CAC-F432-0A5F-78ED-42200D02ED79}"/>
              </a:ext>
            </a:extLst>
          </p:cNvPr>
          <p:cNvSpPr txBox="1"/>
          <p:nvPr/>
        </p:nvSpPr>
        <p:spPr>
          <a:xfrm>
            <a:off x="2997994" y="6536809"/>
            <a:ext cx="6196012" cy="276999"/>
          </a:xfrm>
          <a:prstGeom prst="rect">
            <a:avLst/>
          </a:prstGeom>
          <a:noFill/>
        </p:spPr>
        <p:txBody>
          <a:bodyPr wrap="square">
            <a:spAutoFit/>
          </a:bodyPr>
          <a:lstStyle/>
          <a:p>
            <a:pPr algn="ctr"/>
            <a:r>
              <a:rPr lang="en-US" sz="1200" i="1" dirty="0">
                <a:solidFill>
                  <a:srgbClr val="576AFF"/>
                </a:solidFill>
                <a:cs typeface="Times New Roman"/>
              </a:rPr>
              <a:t>Edge AI – CP330</a:t>
            </a:r>
            <a:endParaRPr lang="en-AE" sz="1200" dirty="0">
              <a:solidFill>
                <a:srgbClr val="576AFF"/>
              </a:solidFill>
            </a:endParaRPr>
          </a:p>
        </p:txBody>
      </p:sp>
      <p:sp>
        <p:nvSpPr>
          <p:cNvPr id="8" name="TextBox 7">
            <a:extLst>
              <a:ext uri="{FF2B5EF4-FFF2-40B4-BE49-F238E27FC236}">
                <a16:creationId xmlns:a16="http://schemas.microsoft.com/office/drawing/2014/main" id="{C928D178-4563-6E6B-6354-9DA525F9B2A2}"/>
              </a:ext>
            </a:extLst>
          </p:cNvPr>
          <p:cNvSpPr txBox="1"/>
          <p:nvPr/>
        </p:nvSpPr>
        <p:spPr>
          <a:xfrm>
            <a:off x="345281" y="949592"/>
            <a:ext cx="7179468" cy="3754874"/>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lumMod val="65000"/>
                    <a:lumOff val="35000"/>
                  </a:schemeClr>
                </a:solidFill>
                <a:effectLst/>
                <a:latin typeface="+mj-lt"/>
              </a:rPr>
              <a:t>We developed and trained the image classification model using Edge Impulse, experimenting with different model architectures, including </a:t>
            </a:r>
            <a:r>
              <a:rPr kumimoji="0" lang="en-US" altLang="en-US" sz="1400" b="0" i="0" u="none" strike="noStrike" cap="none" normalizeH="0" baseline="0" dirty="0" err="1">
                <a:ln>
                  <a:noFill/>
                </a:ln>
                <a:solidFill>
                  <a:srgbClr val="576AFF"/>
                </a:solidFill>
                <a:effectLst/>
                <a:latin typeface="+mj-lt"/>
              </a:rPr>
              <a:t>MobileNet</a:t>
            </a:r>
            <a:r>
              <a:rPr kumimoji="0" lang="en-US" altLang="en-US" sz="1400" b="0" i="0" u="none" strike="noStrike" cap="none" normalizeH="0" baseline="0" dirty="0">
                <a:ln>
                  <a:noFill/>
                </a:ln>
                <a:solidFill>
                  <a:schemeClr val="tx1">
                    <a:lumMod val="65000"/>
                    <a:lumOff val="35000"/>
                  </a:schemeClr>
                </a:solidFill>
                <a:effectLst/>
                <a:latin typeface="+mj-lt"/>
              </a:rPr>
              <a:t> and other lightweight CNNs, to find the best fit for our embedded system.</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400" b="0" i="0" u="none" strike="noStrike" cap="none" normalizeH="0" baseline="0" dirty="0">
              <a:ln>
                <a:noFill/>
              </a:ln>
              <a:solidFill>
                <a:schemeClr val="tx1">
                  <a:lumMod val="65000"/>
                  <a:lumOff val="35000"/>
                </a:schemeClr>
              </a:solidFill>
              <a:effectLst/>
              <a:latin typeface="+mj-l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lumMod val="65000"/>
                    <a:lumOff val="35000"/>
                  </a:schemeClr>
                </a:solidFill>
                <a:effectLst/>
                <a:latin typeface="+mj-lt"/>
              </a:rPr>
              <a:t>We performed tuning on Edge Impulse, adjusting parameters like learning rate, number of epochs, and data augmentation strategies to improve model performance and avoid overfitting.</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400" b="0" i="0" u="none" strike="noStrike" cap="none" normalizeH="0" baseline="0" dirty="0">
              <a:ln>
                <a:noFill/>
              </a:ln>
              <a:solidFill>
                <a:schemeClr val="tx1">
                  <a:lumMod val="65000"/>
                  <a:lumOff val="35000"/>
                </a:schemeClr>
              </a:solidFill>
              <a:effectLst/>
              <a:latin typeface="+mj-l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lumMod val="65000"/>
                    <a:lumOff val="35000"/>
                  </a:schemeClr>
                </a:solidFill>
                <a:effectLst/>
                <a:latin typeface="+mj-lt"/>
              </a:rPr>
              <a:t>After comparing models, we selected the </a:t>
            </a:r>
            <a:r>
              <a:rPr kumimoji="0" lang="en-US" altLang="en-US" sz="1400" b="0" i="0" u="none" strike="noStrike" cap="none" normalizeH="0" baseline="0" dirty="0">
                <a:ln>
                  <a:noFill/>
                </a:ln>
                <a:solidFill>
                  <a:srgbClr val="576AFF"/>
                </a:solidFill>
                <a:effectLst/>
                <a:latin typeface="+mj-lt"/>
              </a:rPr>
              <a:t>quantized (int8) version</a:t>
            </a:r>
            <a:r>
              <a:rPr kumimoji="0" lang="en-US" altLang="en-US" sz="1400" b="0" i="0" u="none" strike="noStrike" cap="none" normalizeH="0" baseline="0" dirty="0">
                <a:ln>
                  <a:noFill/>
                </a:ln>
                <a:solidFill>
                  <a:schemeClr val="tx1">
                    <a:lumMod val="65000"/>
                    <a:lumOff val="35000"/>
                  </a:schemeClr>
                </a:solidFill>
                <a:effectLst/>
                <a:latin typeface="+mj-lt"/>
              </a:rPr>
              <a:t>, which provided excellent accuracy </a:t>
            </a:r>
            <a:r>
              <a:rPr kumimoji="0" lang="en-US" altLang="en-US" sz="1400" b="0" i="0" u="none" strike="noStrike" cap="none" normalizeH="0" baseline="0" dirty="0">
                <a:ln>
                  <a:noFill/>
                </a:ln>
                <a:solidFill>
                  <a:srgbClr val="576AFF"/>
                </a:solidFill>
                <a:effectLst/>
                <a:latin typeface="+mj-lt"/>
              </a:rPr>
              <a:t>(92.86%)</a:t>
            </a:r>
            <a:r>
              <a:rPr kumimoji="0" lang="en-US" altLang="en-US" sz="1400" b="0" i="0" u="none" strike="noStrike" cap="none" normalizeH="0" baseline="0" dirty="0">
                <a:ln>
                  <a:noFill/>
                </a:ln>
                <a:solidFill>
                  <a:schemeClr val="tx1">
                    <a:lumMod val="65000"/>
                    <a:lumOff val="35000"/>
                  </a:schemeClr>
                </a:solidFill>
                <a:effectLst/>
                <a:latin typeface="+mj-lt"/>
              </a:rPr>
              <a:t> while </a:t>
            </a:r>
            <a:r>
              <a:rPr kumimoji="0" lang="en-US" altLang="en-US" sz="1400" b="0" i="0" u="none" strike="noStrike" cap="none" normalizeH="0" baseline="0" dirty="0">
                <a:ln>
                  <a:noFill/>
                </a:ln>
                <a:solidFill>
                  <a:srgbClr val="576AFF"/>
                </a:solidFill>
                <a:effectLst/>
                <a:latin typeface="+mj-lt"/>
              </a:rPr>
              <a:t>reducing RAM usage by 18% </a:t>
            </a:r>
            <a:r>
              <a:rPr kumimoji="0" lang="en-US" altLang="en-US" sz="1400" b="0" i="0" u="none" strike="noStrike" cap="none" normalizeH="0" baseline="0" dirty="0">
                <a:ln>
                  <a:noFill/>
                </a:ln>
                <a:solidFill>
                  <a:schemeClr val="tx1">
                    <a:lumMod val="65000"/>
                    <a:lumOff val="35000"/>
                  </a:schemeClr>
                </a:solidFill>
                <a:effectLst/>
                <a:latin typeface="+mj-lt"/>
              </a:rPr>
              <a:t>and ROM by 15% compared to the unoptimized (float32) version, making it ideal for the Arduino Nano 33 BLE Sense.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400" b="0" i="0" u="none" strike="noStrike" cap="none" normalizeH="0" baseline="0" dirty="0">
              <a:ln>
                <a:noFill/>
              </a:ln>
              <a:solidFill>
                <a:schemeClr val="tx1">
                  <a:lumMod val="65000"/>
                  <a:lumOff val="35000"/>
                </a:schemeClr>
              </a:solidFill>
              <a:effectLst/>
              <a:latin typeface="+mj-l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lumMod val="65000"/>
                    <a:lumOff val="35000"/>
                  </a:schemeClr>
                </a:solidFill>
                <a:effectLst/>
                <a:latin typeface="+mj-lt"/>
              </a:rPr>
              <a:t>The final model </a:t>
            </a:r>
            <a:r>
              <a:rPr kumimoji="0" lang="en-US" altLang="en-US" sz="1400" b="0" i="0" u="none" strike="noStrike" cap="none" normalizeH="0" baseline="0" dirty="0">
                <a:ln>
                  <a:noFill/>
                </a:ln>
                <a:solidFill>
                  <a:srgbClr val="576AFF"/>
                </a:solidFill>
                <a:effectLst/>
                <a:latin typeface="+mj-lt"/>
              </a:rPr>
              <a:t>achieved 100% accuracy on the validation set</a:t>
            </a:r>
            <a:r>
              <a:rPr kumimoji="0" lang="en-US" altLang="en-US" sz="1400" b="0" i="0" u="none" strike="noStrike" cap="none" normalizeH="0" baseline="0" dirty="0">
                <a:ln>
                  <a:noFill/>
                </a:ln>
                <a:solidFill>
                  <a:schemeClr val="tx1">
                    <a:lumMod val="65000"/>
                    <a:lumOff val="35000"/>
                  </a:schemeClr>
                </a:solidFill>
                <a:effectLst/>
                <a:latin typeface="+mj-lt"/>
              </a:rPr>
              <a:t>, with perfect precision, recall, and F1 scores across all categories (cardboard, plastic, wet waste), and operated efficiently with a total latency of ~570 </a:t>
            </a:r>
            <a:r>
              <a:rPr kumimoji="0" lang="en-US" altLang="en-US" sz="1400" b="0" i="0" u="none" strike="noStrike" cap="none" normalizeH="0" baseline="0" dirty="0" err="1">
                <a:ln>
                  <a:noFill/>
                </a:ln>
                <a:solidFill>
                  <a:schemeClr val="tx1">
                    <a:lumMod val="65000"/>
                    <a:lumOff val="35000"/>
                  </a:schemeClr>
                </a:solidFill>
                <a:effectLst/>
                <a:latin typeface="+mj-lt"/>
              </a:rPr>
              <a:t>ms</a:t>
            </a:r>
            <a:r>
              <a:rPr kumimoji="0" lang="en-US" altLang="en-US" sz="1400" b="0" i="0" u="none" strike="noStrike" cap="none" normalizeH="0" baseline="0" dirty="0">
                <a:ln>
                  <a:noFill/>
                </a:ln>
                <a:solidFill>
                  <a:schemeClr val="tx1">
                    <a:lumMod val="65000"/>
                    <a:lumOff val="35000"/>
                  </a:schemeClr>
                </a:solidFill>
                <a:effectLst/>
                <a:latin typeface="+mj-lt"/>
              </a:rPr>
              <a:t> using the EON compiler.</a:t>
            </a:r>
          </a:p>
        </p:txBody>
      </p:sp>
      <p:pic>
        <p:nvPicPr>
          <p:cNvPr id="11" name="Picture 10">
            <a:extLst>
              <a:ext uri="{FF2B5EF4-FFF2-40B4-BE49-F238E27FC236}">
                <a16:creationId xmlns:a16="http://schemas.microsoft.com/office/drawing/2014/main" id="{DBF88E72-ECB3-0C97-AB3C-F9862054CEC5}"/>
              </a:ext>
            </a:extLst>
          </p:cNvPr>
          <p:cNvPicPr>
            <a:picLocks noChangeAspect="1"/>
          </p:cNvPicPr>
          <p:nvPr/>
        </p:nvPicPr>
        <p:blipFill>
          <a:blip r:embed="rId3"/>
          <a:stretch>
            <a:fillRect/>
          </a:stretch>
        </p:blipFill>
        <p:spPr>
          <a:xfrm>
            <a:off x="8190737" y="956024"/>
            <a:ext cx="3106675" cy="2710194"/>
          </a:xfrm>
          <a:prstGeom prst="rect">
            <a:avLst/>
          </a:prstGeom>
        </p:spPr>
      </p:pic>
      <p:pic>
        <p:nvPicPr>
          <p:cNvPr id="2051" name="Picture 3">
            <a:extLst>
              <a:ext uri="{FF2B5EF4-FFF2-40B4-BE49-F238E27FC236}">
                <a16:creationId xmlns:a16="http://schemas.microsoft.com/office/drawing/2014/main" id="{065E9522-EA41-B74A-8705-4250B1611D6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72474" y="3543479"/>
            <a:ext cx="2743200" cy="281287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A57AF59E-43DC-E5AA-F20B-860EDC1D9AEF}"/>
              </a:ext>
            </a:extLst>
          </p:cNvPr>
          <p:cNvPicPr>
            <a:picLocks noChangeAspect="1"/>
          </p:cNvPicPr>
          <p:nvPr/>
        </p:nvPicPr>
        <p:blipFill>
          <a:blip r:embed="rId5"/>
          <a:srcRect l="22155"/>
          <a:stretch/>
        </p:blipFill>
        <p:spPr>
          <a:xfrm>
            <a:off x="1009506" y="4574926"/>
            <a:ext cx="5851017" cy="1781424"/>
          </a:xfrm>
          <a:prstGeom prst="rect">
            <a:avLst/>
          </a:prstGeom>
        </p:spPr>
      </p:pic>
    </p:spTree>
    <p:extLst>
      <p:ext uri="{BB962C8B-B14F-4D97-AF65-F5344CB8AC3E}">
        <p14:creationId xmlns:p14="http://schemas.microsoft.com/office/powerpoint/2010/main" val="3009004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55C2C5-47A7-9960-DF82-937C99F0187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11796D9-8204-F496-C717-B93B0F9F737D}"/>
              </a:ext>
            </a:extLst>
          </p:cNvPr>
          <p:cNvSpPr/>
          <p:nvPr/>
        </p:nvSpPr>
        <p:spPr>
          <a:xfrm>
            <a:off x="0" y="0"/>
            <a:ext cx="12192000" cy="775565"/>
          </a:xfrm>
          <a:prstGeom prst="rect">
            <a:avLst/>
          </a:prstGeom>
          <a:solidFill>
            <a:srgbClr val="576A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2" name="Title 1">
            <a:extLst>
              <a:ext uri="{FF2B5EF4-FFF2-40B4-BE49-F238E27FC236}">
                <a16:creationId xmlns:a16="http://schemas.microsoft.com/office/drawing/2014/main" id="{0B1577E4-7C72-7B35-681D-347F061E4C9E}"/>
              </a:ext>
            </a:extLst>
          </p:cNvPr>
          <p:cNvSpPr>
            <a:spLocks noGrp="1"/>
          </p:cNvSpPr>
          <p:nvPr>
            <p:ph type="title"/>
          </p:nvPr>
        </p:nvSpPr>
        <p:spPr>
          <a:xfrm>
            <a:off x="13464" y="-6432"/>
            <a:ext cx="10158884" cy="775565"/>
          </a:xfrm>
        </p:spPr>
        <p:txBody>
          <a:bodyPr>
            <a:normAutofit/>
          </a:bodyPr>
          <a:lstStyle/>
          <a:p>
            <a:r>
              <a:rPr lang="en-US" sz="4000" b="1" dirty="0">
                <a:solidFill>
                  <a:schemeClr val="bg1"/>
                </a:solidFill>
                <a:cs typeface="Times New Roman"/>
              </a:rPr>
              <a:t>Future Developments</a:t>
            </a:r>
            <a:endParaRPr lang="en-IN" sz="4000" dirty="0">
              <a:solidFill>
                <a:schemeClr val="bg1"/>
              </a:solidFill>
            </a:endParaRPr>
          </a:p>
        </p:txBody>
      </p:sp>
      <p:sp>
        <p:nvSpPr>
          <p:cNvPr id="7" name="Slide Number Placeholder 6">
            <a:extLst>
              <a:ext uri="{FF2B5EF4-FFF2-40B4-BE49-F238E27FC236}">
                <a16:creationId xmlns:a16="http://schemas.microsoft.com/office/drawing/2014/main" id="{AE4F2FF0-DBCA-5229-5E8A-0234FFB6049A}"/>
              </a:ext>
            </a:extLst>
          </p:cNvPr>
          <p:cNvSpPr>
            <a:spLocks noGrp="1"/>
          </p:cNvSpPr>
          <p:nvPr>
            <p:ph type="sldNum" sz="quarter" idx="12"/>
          </p:nvPr>
        </p:nvSpPr>
        <p:spPr/>
        <p:txBody>
          <a:bodyPr/>
          <a:lstStyle/>
          <a:p>
            <a:fld id="{330EA680-D336-4FF7-8B7A-9848BB0A1C32}" type="slidenum">
              <a:rPr lang="en-US" smtClean="0"/>
              <a:t>7</a:t>
            </a:fld>
            <a:endParaRPr lang="en-US"/>
          </a:p>
        </p:txBody>
      </p:sp>
      <p:sp>
        <p:nvSpPr>
          <p:cNvPr id="10" name="TextBox 9">
            <a:extLst>
              <a:ext uri="{FF2B5EF4-FFF2-40B4-BE49-F238E27FC236}">
                <a16:creationId xmlns:a16="http://schemas.microsoft.com/office/drawing/2014/main" id="{C0B21670-387A-A268-78BD-6ABFDABAFA02}"/>
              </a:ext>
            </a:extLst>
          </p:cNvPr>
          <p:cNvSpPr txBox="1"/>
          <p:nvPr/>
        </p:nvSpPr>
        <p:spPr>
          <a:xfrm>
            <a:off x="2997994" y="6536809"/>
            <a:ext cx="6196012" cy="276999"/>
          </a:xfrm>
          <a:prstGeom prst="rect">
            <a:avLst/>
          </a:prstGeom>
          <a:noFill/>
        </p:spPr>
        <p:txBody>
          <a:bodyPr wrap="square">
            <a:spAutoFit/>
          </a:bodyPr>
          <a:lstStyle/>
          <a:p>
            <a:pPr algn="ctr"/>
            <a:r>
              <a:rPr lang="en-US" sz="1200" i="1" dirty="0">
                <a:solidFill>
                  <a:srgbClr val="576AFF"/>
                </a:solidFill>
                <a:cs typeface="Times New Roman"/>
              </a:rPr>
              <a:t>Edge AI – CP330</a:t>
            </a:r>
            <a:endParaRPr lang="en-AE" sz="1200" dirty="0">
              <a:solidFill>
                <a:srgbClr val="576AFF"/>
              </a:solidFill>
            </a:endParaRPr>
          </a:p>
        </p:txBody>
      </p:sp>
      <p:sp>
        <p:nvSpPr>
          <p:cNvPr id="8" name="TextBox 7">
            <a:extLst>
              <a:ext uri="{FF2B5EF4-FFF2-40B4-BE49-F238E27FC236}">
                <a16:creationId xmlns:a16="http://schemas.microsoft.com/office/drawing/2014/main" id="{39EEB072-6D55-32A6-E4AD-A6618B52AAA5}"/>
              </a:ext>
            </a:extLst>
          </p:cNvPr>
          <p:cNvSpPr txBox="1"/>
          <p:nvPr/>
        </p:nvSpPr>
        <p:spPr>
          <a:xfrm>
            <a:off x="391964" y="1233709"/>
            <a:ext cx="5212059" cy="4832092"/>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rgbClr val="576AFF"/>
                </a:solidFill>
                <a:effectLst/>
                <a:latin typeface="+mj-lt"/>
              </a:rPr>
              <a:t>Expand Categories: </a:t>
            </a:r>
            <a:r>
              <a:rPr kumimoji="0" lang="en-US" altLang="en-US" sz="1400" b="0" i="0" u="none" strike="noStrike" cap="none" normalizeH="0" baseline="0" dirty="0">
                <a:ln>
                  <a:noFill/>
                </a:ln>
                <a:solidFill>
                  <a:schemeClr val="tx1">
                    <a:lumMod val="65000"/>
                    <a:lumOff val="35000"/>
                  </a:schemeClr>
                </a:solidFill>
                <a:effectLst/>
                <a:latin typeface="+mj-lt"/>
              </a:rPr>
              <a:t>Increase the number of waste categories (e.g., metals, glass, textiles) to improve real-world sorting capabilities and broaden application scope.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400" b="0" i="0" u="none" strike="noStrike" cap="none" normalizeH="0" baseline="0" dirty="0">
              <a:ln>
                <a:noFill/>
              </a:ln>
              <a:solidFill>
                <a:schemeClr val="tx1">
                  <a:lumMod val="65000"/>
                  <a:lumOff val="35000"/>
                </a:schemeClr>
              </a:solidFill>
              <a:effectLst/>
              <a:latin typeface="+mj-l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rgbClr val="576AFF"/>
                </a:solidFill>
                <a:effectLst/>
                <a:latin typeface="+mj-lt"/>
              </a:rPr>
              <a:t>Larger, More Diverse Dataset:</a:t>
            </a:r>
            <a:r>
              <a:rPr kumimoji="0" lang="en-US" altLang="en-US" sz="1400" b="0" i="0" u="none" strike="noStrike" cap="none" normalizeH="0" baseline="0" dirty="0">
                <a:ln>
                  <a:noFill/>
                </a:ln>
                <a:solidFill>
                  <a:schemeClr val="tx1">
                    <a:lumMod val="65000"/>
                    <a:lumOff val="35000"/>
                  </a:schemeClr>
                </a:solidFill>
                <a:effectLst/>
                <a:latin typeface="+mj-lt"/>
              </a:rPr>
              <a:t> Collect and train on a larger, more varied dataset to improve model generalization across lighting, backgrounds, and object variations.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400" b="0" i="0" u="none" strike="noStrike" cap="none" normalizeH="0" baseline="0" dirty="0">
              <a:ln>
                <a:noFill/>
              </a:ln>
              <a:solidFill>
                <a:schemeClr val="tx1">
                  <a:lumMod val="65000"/>
                  <a:lumOff val="35000"/>
                </a:schemeClr>
              </a:solidFill>
              <a:effectLst/>
              <a:latin typeface="+mj-l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rgbClr val="576AFF"/>
                </a:solidFill>
                <a:effectLst/>
                <a:latin typeface="+mj-lt"/>
              </a:rPr>
              <a:t>On-device Optimization: </a:t>
            </a:r>
            <a:r>
              <a:rPr kumimoji="0" lang="en-US" altLang="en-US" sz="1400" b="0" i="0" u="none" strike="noStrike" cap="none" normalizeH="0" baseline="0" dirty="0">
                <a:ln>
                  <a:noFill/>
                </a:ln>
                <a:solidFill>
                  <a:schemeClr val="tx1">
                    <a:lumMod val="65000"/>
                    <a:lumOff val="35000"/>
                  </a:schemeClr>
                </a:solidFill>
                <a:effectLst/>
                <a:latin typeface="+mj-lt"/>
              </a:rPr>
              <a:t>Further optimize the model for even lower latency and power consumption, enabling continuous real-time sorting in energy-constrained environments.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400" b="0" i="0" u="none" strike="noStrike" cap="none" normalizeH="0" baseline="0" dirty="0">
              <a:ln>
                <a:noFill/>
              </a:ln>
              <a:solidFill>
                <a:schemeClr val="tx1">
                  <a:lumMod val="65000"/>
                  <a:lumOff val="35000"/>
                </a:schemeClr>
              </a:solidFill>
              <a:effectLst/>
              <a:latin typeface="+mj-l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rgbClr val="576AFF"/>
                </a:solidFill>
                <a:effectLst/>
                <a:latin typeface="+mj-lt"/>
              </a:rPr>
              <a:t>Integration with Robotics: </a:t>
            </a:r>
            <a:r>
              <a:rPr kumimoji="0" lang="en-US" altLang="en-US" sz="1400" b="0" i="0" u="none" strike="noStrike" cap="none" normalizeH="0" baseline="0" dirty="0">
                <a:ln>
                  <a:noFill/>
                </a:ln>
                <a:solidFill>
                  <a:schemeClr val="tx1">
                    <a:lumMod val="65000"/>
                    <a:lumOff val="35000"/>
                  </a:schemeClr>
                </a:solidFill>
                <a:effectLst/>
                <a:latin typeface="+mj-lt"/>
              </a:rPr>
              <a:t>Combine the model with robotic arms or </a:t>
            </a:r>
            <a:r>
              <a:rPr kumimoji="0" lang="en-US" altLang="en-US" sz="1400" b="0" i="1" u="none" strike="noStrike" cap="none" normalizeH="0" baseline="0" dirty="0">
                <a:ln>
                  <a:noFill/>
                </a:ln>
                <a:solidFill>
                  <a:schemeClr val="tx1">
                    <a:lumMod val="65000"/>
                    <a:lumOff val="35000"/>
                  </a:schemeClr>
                </a:solidFill>
                <a:effectLst/>
                <a:latin typeface="+mj-lt"/>
              </a:rPr>
              <a:t>conveyor systems </a:t>
            </a:r>
            <a:r>
              <a:rPr kumimoji="0" lang="en-US" altLang="en-US" sz="1400" b="0" i="0" u="none" strike="noStrike" cap="none" normalizeH="0" baseline="0" dirty="0">
                <a:ln>
                  <a:noFill/>
                </a:ln>
                <a:solidFill>
                  <a:schemeClr val="tx1">
                    <a:lumMod val="65000"/>
                    <a:lumOff val="35000"/>
                  </a:schemeClr>
                </a:solidFill>
                <a:effectLst/>
                <a:latin typeface="+mj-lt"/>
              </a:rPr>
              <a:t>to create automated waste sorting lines, increasing recycling efficiency and reducing manual labor.</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400" b="0" i="0" u="none" strike="noStrike" cap="none" normalizeH="0" baseline="0" dirty="0">
              <a:ln>
                <a:noFill/>
              </a:ln>
              <a:solidFill>
                <a:schemeClr val="tx1">
                  <a:lumMod val="65000"/>
                  <a:lumOff val="35000"/>
                </a:schemeClr>
              </a:solidFill>
              <a:effectLst/>
              <a:latin typeface="+mj-l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rgbClr val="576AFF"/>
                </a:solidFill>
                <a:effectLst/>
                <a:latin typeface="+mj-lt"/>
              </a:rPr>
              <a:t>Scalability &amp; Impact: </a:t>
            </a:r>
            <a:r>
              <a:rPr kumimoji="0" lang="en-US" altLang="en-US" sz="1400" b="0" i="0" u="none" strike="noStrike" cap="none" normalizeH="0" baseline="0" dirty="0">
                <a:ln>
                  <a:noFill/>
                </a:ln>
                <a:solidFill>
                  <a:schemeClr val="tx1">
                    <a:lumMod val="65000"/>
                    <a:lumOff val="35000"/>
                  </a:schemeClr>
                </a:solidFill>
                <a:effectLst/>
                <a:latin typeface="+mj-lt"/>
              </a:rPr>
              <a:t>Deploy at community recycling centers, urban waste facilities, or even home-level smart bins to significantly reduce landfill waste, improve recycling rates, and support circular economy goals.</a:t>
            </a:r>
          </a:p>
        </p:txBody>
      </p:sp>
      <p:pic>
        <p:nvPicPr>
          <p:cNvPr id="3075" name="Picture 3" descr="smart waste bin sensor with 4G NB-IoT Lorawan wireless ultrasonic garbage  bin sensor">
            <a:extLst>
              <a:ext uri="{FF2B5EF4-FFF2-40B4-BE49-F238E27FC236}">
                <a16:creationId xmlns:a16="http://schemas.microsoft.com/office/drawing/2014/main" id="{556D5025-3318-496A-9C55-EC4FF1E270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4286" y="1246573"/>
            <a:ext cx="274320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9BB382D7-E901-BE3D-D968-C5A38D17058C}"/>
              </a:ext>
            </a:extLst>
          </p:cNvPr>
          <p:cNvPicPr>
            <a:picLocks noChangeAspect="1"/>
          </p:cNvPicPr>
          <p:nvPr/>
        </p:nvPicPr>
        <p:blipFill>
          <a:blip r:embed="rId4"/>
          <a:stretch>
            <a:fillRect/>
          </a:stretch>
        </p:blipFill>
        <p:spPr>
          <a:xfrm>
            <a:off x="7305896" y="4053623"/>
            <a:ext cx="3539979" cy="2279532"/>
          </a:xfrm>
          <a:prstGeom prst="rect">
            <a:avLst/>
          </a:prstGeom>
        </p:spPr>
      </p:pic>
    </p:spTree>
    <p:extLst>
      <p:ext uri="{BB962C8B-B14F-4D97-AF65-F5344CB8AC3E}">
        <p14:creationId xmlns:p14="http://schemas.microsoft.com/office/powerpoint/2010/main" val="3841686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Rwep">
      <a:majorFont>
        <a:latin typeface="Aeonik Medium"/>
        <a:ea typeface=""/>
        <a:cs typeface=""/>
      </a:majorFont>
      <a:minorFont>
        <a:latin typeface="Apto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BioSus</Template>
  <TotalTime>804</TotalTime>
  <Words>1170</Words>
  <Application>Microsoft Office PowerPoint</Application>
  <PresentationFormat>Widescreen</PresentationFormat>
  <Paragraphs>100</Paragraphs>
  <Slides>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Aeonik</vt:lpstr>
      <vt:lpstr>Aeonik Medium</vt:lpstr>
      <vt:lpstr>Aptos</vt:lpstr>
      <vt:lpstr>Arial</vt:lpstr>
      <vt:lpstr>Graphik Regular</vt:lpstr>
      <vt:lpstr>Times New Roman</vt:lpstr>
      <vt:lpstr>Office Theme</vt:lpstr>
      <vt:lpstr>Smart Waste Segregation  using Arduino BLE</vt:lpstr>
      <vt:lpstr>Introduction</vt:lpstr>
      <vt:lpstr>Motivation and Objectives </vt:lpstr>
      <vt:lpstr>Methodology</vt:lpstr>
      <vt:lpstr>Data Collection</vt:lpstr>
      <vt:lpstr>Model Development</vt:lpstr>
      <vt:lpstr>Future Developments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Thanish</dc:creator>
  <cp:lastModifiedBy>Thanish</cp:lastModifiedBy>
  <cp:revision>5</cp:revision>
  <dcterms:created xsi:type="dcterms:W3CDTF">2025-05-01T04:36:24Z</dcterms:created>
  <dcterms:modified xsi:type="dcterms:W3CDTF">2025-05-04T16:57:23Z</dcterms:modified>
</cp:coreProperties>
</file>