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18" roundtripDataSignature="AMtx7miL6tHGZce60OJb78+AdMm5gfAl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1027332" y="0"/>
            <a:ext cx="2325467" cy="2325467"/>
          </a:xfrm>
          <a:prstGeom prst="rect">
            <a:avLst/>
          </a:prstGeom>
          <a:noFill/>
          <a:ln>
            <a:noFill/>
          </a:ln>
        </p:spPr>
      </p:pic>
      <p:sp>
        <p:nvSpPr>
          <p:cNvPr id="85" name="Google Shape;85;p1"/>
          <p:cNvSpPr txBox="1"/>
          <p:nvPr/>
        </p:nvSpPr>
        <p:spPr>
          <a:xfrm>
            <a:off x="870845" y="2380350"/>
            <a:ext cx="10075800" cy="2493600"/>
          </a:xfrm>
          <a:prstGeom prst="rect">
            <a:avLst/>
          </a:prstGeom>
          <a:solidFill>
            <a:srgbClr val="3A3838"/>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6600">
                <a:solidFill>
                  <a:srgbClr val="FF6600"/>
                </a:solidFill>
                <a:latin typeface="Calibri"/>
                <a:ea typeface="Calibri"/>
                <a:cs typeface="Calibri"/>
                <a:sym typeface="Calibri"/>
              </a:rPr>
              <a:t>Exploratory Data Analysis</a:t>
            </a:r>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Project: Cab Company Investment</a:t>
            </a:r>
            <a:endParaRPr/>
          </a:p>
          <a:p>
            <a:pPr indent="0" lvl="0" marL="0" marR="0" rtl="0" algn="l">
              <a:spcBef>
                <a:spcPts val="0"/>
              </a:spcBef>
              <a:spcAft>
                <a:spcPts val="0"/>
              </a:spcAft>
              <a:buNone/>
            </a:pPr>
            <a:r>
              <a:t/>
            </a:r>
            <a:endParaRPr sz="4000">
              <a:solidFill>
                <a:schemeClr val="dk1"/>
              </a:solidFill>
              <a:latin typeface="Calibri"/>
              <a:ea typeface="Calibri"/>
              <a:cs typeface="Calibri"/>
              <a:sym typeface="Calibri"/>
            </a:endParaRPr>
          </a:p>
          <a:p>
            <a:pPr indent="0" lvl="0" marL="0" marR="0" rtl="0" algn="l">
              <a:spcBef>
                <a:spcPts val="0"/>
              </a:spcBef>
              <a:spcAft>
                <a:spcPts val="0"/>
              </a:spcAft>
              <a:buNone/>
            </a:pPr>
            <a:r>
              <a:rPr lang="en-US" sz="2500">
                <a:solidFill>
                  <a:srgbClr val="FF6600"/>
                </a:solidFill>
                <a:latin typeface="Calibri"/>
                <a:ea typeface="Calibri"/>
                <a:cs typeface="Calibri"/>
                <a:sym typeface="Calibri"/>
              </a:rPr>
              <a:t>13-April-2025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253650" y="6327550"/>
            <a:ext cx="102129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 Hypothesis 7: The average customer income is different between the companies</a:t>
            </a:r>
            <a:endParaRPr b="1" sz="1800"/>
          </a:p>
        </p:txBody>
      </p:sp>
      <p:sp>
        <p:nvSpPr>
          <p:cNvPr id="162" name="Google Shape;162;p10"/>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City Wise Cab Users Covered By Company</a:t>
            </a:r>
            <a:endParaRPr sz="4400">
              <a:solidFill>
                <a:schemeClr val="accent2"/>
              </a:solidFill>
              <a:latin typeface="Calibri"/>
              <a:ea typeface="Calibri"/>
              <a:cs typeface="Calibri"/>
              <a:sym typeface="Calibri"/>
            </a:endParaRPr>
          </a:p>
        </p:txBody>
      </p:sp>
      <p:pic>
        <p:nvPicPr>
          <p:cNvPr id="163" name="Google Shape;163;p10"/>
          <p:cNvPicPr preferRelativeResize="0"/>
          <p:nvPr/>
        </p:nvPicPr>
        <p:blipFill>
          <a:blip r:embed="rId3">
            <a:alphaModFix/>
          </a:blip>
          <a:stretch>
            <a:fillRect/>
          </a:stretch>
        </p:blipFill>
        <p:spPr>
          <a:xfrm>
            <a:off x="152400" y="1524000"/>
            <a:ext cx="8975257" cy="4451405"/>
          </a:xfrm>
          <a:prstGeom prst="rect">
            <a:avLst/>
          </a:prstGeom>
          <a:noFill/>
          <a:ln>
            <a:noFill/>
          </a:ln>
        </p:spPr>
      </p:pic>
      <p:sp>
        <p:nvSpPr>
          <p:cNvPr id="164" name="Google Shape;164;p10"/>
          <p:cNvSpPr txBox="1"/>
          <p:nvPr/>
        </p:nvSpPr>
        <p:spPr>
          <a:xfrm>
            <a:off x="253650" y="6758350"/>
            <a:ext cx="10769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The t-test analysis to compare customer income between Yellow Cab and Pink Cab shows p = 0.67 &gt; 0.05. So we fail to reject </a:t>
            </a:r>
            <a:r>
              <a:rPr lang="en-US" sz="1800"/>
              <a:t>the</a:t>
            </a:r>
            <a:r>
              <a:rPr lang="en-US" sz="1800"/>
              <a:t> null hypothesis and indicate both </a:t>
            </a:r>
            <a:r>
              <a:rPr lang="en-US" sz="1800"/>
              <a:t>companies</a:t>
            </a:r>
            <a:r>
              <a:rPr lang="en-US" sz="1800"/>
              <a:t> have the similar income-level </a:t>
            </a:r>
            <a:r>
              <a:rPr lang="en-US" sz="1800"/>
              <a:t>customers</a:t>
            </a:r>
            <a:r>
              <a:rPr lang="en-US" sz="1800"/>
              <a:t>.</a:t>
            </a:r>
            <a:endParaRPr sz="1800"/>
          </a:p>
          <a:p>
            <a:pPr indent="-342900" lvl="0" marL="457200" rtl="0" algn="l">
              <a:spcBef>
                <a:spcPts val="0"/>
              </a:spcBef>
              <a:spcAft>
                <a:spcPts val="0"/>
              </a:spcAft>
              <a:buSzPts val="1800"/>
              <a:buChar char="-"/>
            </a:pPr>
            <a:r>
              <a:rPr lang="en-US" sz="1800"/>
              <a:t>The line chart shows the similar decreasing trend in the number of users as the income level increases. </a:t>
            </a:r>
            <a:endParaRPr sz="1800"/>
          </a:p>
          <a:p>
            <a:pPr indent="-342900" lvl="0" marL="457200" rtl="0" algn="l">
              <a:spcBef>
                <a:spcPts val="0"/>
              </a:spcBef>
              <a:spcAft>
                <a:spcPts val="0"/>
              </a:spcAft>
              <a:buSzPts val="1800"/>
              <a:buChar char="-"/>
            </a:pPr>
            <a:r>
              <a:rPr lang="en-US" sz="1800"/>
              <a:t>The sharp decline happens when the income surpasses 22,000 USD/ Month, suggesting the target group of customers around 2,000 - 22,000 income for both companies.</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0"/>
          <p:cNvSpPr txBox="1"/>
          <p:nvPr/>
        </p:nvSpPr>
        <p:spPr>
          <a:xfrm>
            <a:off x="762000" y="1595021"/>
            <a:ext cx="11430000" cy="6557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2000">
                <a:solidFill>
                  <a:schemeClr val="dk1"/>
                </a:solidFill>
                <a:latin typeface="Calibri"/>
                <a:ea typeface="Calibri"/>
                <a:cs typeface="Calibri"/>
                <a:sym typeface="Calibri"/>
              </a:rPr>
              <a:t>The performed analyses recommends the Yellow Cab over the Pink Cab for the following reasons:</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 1. </a:t>
            </a:r>
            <a:r>
              <a:rPr b="1" lang="en-US" sz="2000">
                <a:solidFill>
                  <a:schemeClr val="dk1"/>
                </a:solidFill>
                <a:latin typeface="Calibri"/>
                <a:ea typeface="Calibri"/>
                <a:cs typeface="Calibri"/>
                <a:sym typeface="Calibri"/>
              </a:rPr>
              <a:t>Profitable: </a:t>
            </a:r>
            <a:r>
              <a:rPr lang="en-US" sz="2000">
                <a:solidFill>
                  <a:schemeClr val="dk1"/>
                </a:solidFill>
                <a:latin typeface="Calibri"/>
                <a:ea typeface="Calibri"/>
                <a:cs typeface="Calibri"/>
                <a:sym typeface="Calibri"/>
              </a:rPr>
              <a:t>Yellow Cab has higher figures in terms of customers and profits than Pink Cab (around 4 times higher regarding number of customers, travelled distance, and average profit; around 8 times higher in terms of the total profit)</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2. </a:t>
            </a:r>
            <a:r>
              <a:rPr b="1" lang="en-US" sz="2000">
                <a:solidFill>
                  <a:schemeClr val="dk1"/>
                </a:solidFill>
                <a:latin typeface="Calibri"/>
                <a:ea typeface="Calibri"/>
                <a:cs typeface="Calibri"/>
                <a:sym typeface="Calibri"/>
              </a:rPr>
              <a:t>Popularity: </a:t>
            </a:r>
            <a:r>
              <a:rPr lang="en-US" sz="2000">
                <a:solidFill>
                  <a:schemeClr val="dk1"/>
                </a:solidFill>
                <a:latin typeface="Calibri"/>
                <a:ea typeface="Calibri"/>
                <a:cs typeface="Calibri"/>
                <a:sym typeface="Calibri"/>
              </a:rPr>
              <a:t>Yellow Cab is far more popular in every cities analyzed, especially in big cities with high population and users.</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3. </a:t>
            </a:r>
            <a:r>
              <a:rPr b="1" lang="en-US" sz="2000">
                <a:solidFill>
                  <a:schemeClr val="dk1"/>
                </a:solidFill>
                <a:latin typeface="Calibri"/>
                <a:ea typeface="Calibri"/>
                <a:cs typeface="Calibri"/>
                <a:sym typeface="Calibri"/>
              </a:rPr>
              <a:t>Consistent Customers: </a:t>
            </a:r>
            <a:r>
              <a:rPr lang="en-US" sz="2000">
                <a:solidFill>
                  <a:schemeClr val="dk1"/>
                </a:solidFill>
                <a:latin typeface="Calibri"/>
                <a:ea typeface="Calibri"/>
                <a:cs typeface="Calibri"/>
                <a:sym typeface="Calibri"/>
              </a:rPr>
              <a:t>Yellow Cab has better flow of customers throughout the years, months, and days.</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4. </a:t>
            </a:r>
            <a:r>
              <a:rPr b="1" lang="en-US" sz="2000">
                <a:solidFill>
                  <a:schemeClr val="dk1"/>
                </a:solidFill>
                <a:latin typeface="Calibri"/>
                <a:ea typeface="Calibri"/>
                <a:cs typeface="Calibri"/>
                <a:sym typeface="Calibri"/>
              </a:rPr>
              <a:t>Peak Profit Period: </a:t>
            </a:r>
            <a:r>
              <a:rPr lang="en-US" sz="2000">
                <a:solidFill>
                  <a:schemeClr val="dk1"/>
                </a:solidFill>
                <a:latin typeface="Calibri"/>
                <a:ea typeface="Calibri"/>
                <a:cs typeface="Calibri"/>
                <a:sym typeface="Calibri"/>
              </a:rPr>
              <a:t>The travelling demand for Yellow Cab doubles that of Pink Cab, with the highest demand between October - December and May.</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5. </a:t>
            </a:r>
            <a:r>
              <a:rPr b="1" lang="en-US" sz="2000">
                <a:solidFill>
                  <a:schemeClr val="dk1"/>
                </a:solidFill>
                <a:latin typeface="Calibri"/>
                <a:ea typeface="Calibri"/>
                <a:cs typeface="Calibri"/>
                <a:sym typeface="Calibri"/>
              </a:rPr>
              <a:t>Better Profit/Km: </a:t>
            </a:r>
            <a:r>
              <a:rPr lang="en-US" sz="2000">
                <a:solidFill>
                  <a:schemeClr val="dk1"/>
                </a:solidFill>
                <a:latin typeface="Calibri"/>
                <a:ea typeface="Calibri"/>
                <a:cs typeface="Calibri"/>
                <a:sym typeface="Calibri"/>
              </a:rPr>
              <a:t>Customers are four times likely to use Yellow Cab than Pink Cab, with double to triple profits gained for each km run by the former.</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6. </a:t>
            </a:r>
            <a:r>
              <a:rPr b="1" lang="en-US" sz="2000">
                <a:solidFill>
                  <a:schemeClr val="dk1"/>
                </a:solidFill>
                <a:latin typeface="Calibri"/>
                <a:ea typeface="Calibri"/>
                <a:cs typeface="Calibri"/>
                <a:sym typeface="Calibri"/>
              </a:rPr>
              <a:t>Versatile Customer Group: </a:t>
            </a:r>
            <a:r>
              <a:rPr lang="en-US" sz="2000">
                <a:solidFill>
                  <a:schemeClr val="dk1"/>
                </a:solidFill>
                <a:latin typeface="Calibri"/>
                <a:ea typeface="Calibri"/>
                <a:cs typeface="Calibri"/>
                <a:sym typeface="Calibri"/>
              </a:rPr>
              <a:t>Most customers fall between the income range of 2,000-22,000. However, there needs to be more data to conclude the difference in the income level of the customers between two companies.</a:t>
            </a:r>
            <a:endParaRPr sz="20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SzPts val="1100"/>
              <a:buNone/>
            </a:pPr>
            <a:r>
              <a:t/>
            </a:r>
            <a:endParaRPr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On the basis of the total profits and customer's attraction, though, I will </a:t>
            </a:r>
            <a:r>
              <a:rPr b="1" lang="en-US" sz="2000">
                <a:solidFill>
                  <a:schemeClr val="dk1"/>
                </a:solidFill>
                <a:latin typeface="Calibri"/>
                <a:ea typeface="Calibri"/>
                <a:cs typeface="Calibri"/>
                <a:sym typeface="Calibri"/>
              </a:rPr>
              <a:t>recommend Yellow Cab</a:t>
            </a:r>
            <a:r>
              <a:rPr lang="en-US" sz="2000">
                <a:solidFill>
                  <a:schemeClr val="dk1"/>
                </a:solidFill>
                <a:latin typeface="Calibri"/>
                <a:ea typeface="Calibri"/>
                <a:cs typeface="Calibri"/>
                <a:sym typeface="Calibri"/>
              </a:rPr>
              <a:t> for investment.</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170" name="Google Shape;170;p20"/>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4400">
                <a:solidFill>
                  <a:schemeClr val="accent2"/>
                </a:solidFill>
                <a:latin typeface="Calibri"/>
                <a:ea typeface="Calibri"/>
                <a:cs typeface="Calibri"/>
                <a:sym typeface="Calibri"/>
              </a:rPr>
              <a:t>      Recommendations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subTitle"/>
          </p:nvPr>
        </p:nvSpPr>
        <p:spPr>
          <a:xfrm>
            <a:off x="5872480" y="2601119"/>
            <a:ext cx="5558973"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lang="en-US" sz="6600">
                <a:solidFill>
                  <a:srgbClr val="FF6600"/>
                </a:solidFill>
              </a:rPr>
              <a:t>Thank You</a:t>
            </a:r>
            <a:endParaRPr/>
          </a:p>
          <a:p>
            <a:pPr indent="0" lvl="0" marL="0" rtl="0" algn="ctr">
              <a:lnSpc>
                <a:spcPct val="90000"/>
              </a:lnSpc>
              <a:spcBef>
                <a:spcPts val="1000"/>
              </a:spcBef>
              <a:spcAft>
                <a:spcPts val="0"/>
              </a:spcAft>
              <a:buClr>
                <a:schemeClr val="dk1"/>
              </a:buClr>
              <a:buSzPts val="6600"/>
              <a:buNone/>
            </a:pPr>
            <a:r>
              <a:t/>
            </a:r>
            <a:endParaRPr sz="6600">
              <a:solidFill>
                <a:srgbClr val="FF6600"/>
              </a:solidFill>
            </a:endParaRPr>
          </a:p>
        </p:txBody>
      </p:sp>
      <p:sp>
        <p:nvSpPr>
          <p:cNvPr id="176" name="Google Shape;176;p21"/>
          <p:cNvSpPr/>
          <p:nvPr/>
        </p:nvSpPr>
        <p:spPr>
          <a:xfrm>
            <a:off x="0" y="0"/>
            <a:ext cx="587248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77" name="Google Shape;177;p21"/>
          <p:cNvPicPr preferRelativeResize="0"/>
          <p:nvPr/>
        </p:nvPicPr>
        <p:blipFill rotWithShape="1">
          <a:blip r:embed="rId3">
            <a:alphaModFix/>
          </a:blip>
          <a:srcRect b="0" l="0" r="0" t="0"/>
          <a:stretch/>
        </p:blipFill>
        <p:spPr>
          <a:xfrm>
            <a:off x="169818" y="6109624"/>
            <a:ext cx="1654627" cy="9942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762000" y="1812608"/>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2200"/>
              <a:buChar char="•"/>
            </a:pPr>
            <a:r>
              <a:rPr lang="en-US" sz="2200"/>
              <a:t>XYZ is a private equity firm in US. Due to remarkable growth in the Cab Industry in last few years and multiple key players in the market, it is planning for an investment in Cab industry. </a:t>
            </a:r>
            <a:endParaRPr sz="2200"/>
          </a:p>
          <a:p>
            <a:pPr indent="0" lvl="0" marL="0" rtl="0" algn="l">
              <a:lnSpc>
                <a:spcPct val="90000"/>
              </a:lnSpc>
              <a:spcBef>
                <a:spcPts val="1000"/>
              </a:spcBef>
              <a:spcAft>
                <a:spcPts val="0"/>
              </a:spcAft>
              <a:buClr>
                <a:schemeClr val="dk1"/>
              </a:buClr>
              <a:buSzPts val="1800"/>
              <a:buNone/>
            </a:pPr>
            <a:r>
              <a:t/>
            </a:r>
            <a:endParaRPr sz="2200"/>
          </a:p>
          <a:p>
            <a:pPr indent="-254000" lvl="0" marL="228600" rtl="0" algn="l">
              <a:lnSpc>
                <a:spcPct val="90000"/>
              </a:lnSpc>
              <a:spcBef>
                <a:spcPts val="1000"/>
              </a:spcBef>
              <a:spcAft>
                <a:spcPts val="0"/>
              </a:spcAft>
              <a:buClr>
                <a:schemeClr val="dk1"/>
              </a:buClr>
              <a:buSzPts val="2200"/>
              <a:buChar char="•"/>
            </a:pPr>
            <a:r>
              <a:rPr lang="en-US" sz="2200"/>
              <a:t>Objective : Evaluate and compare the statistics two cab companies, Pink Cab and Yellow Cab, to help XYZ firm in identifying the right company for making investment.</a:t>
            </a:r>
            <a:endParaRPr sz="2200"/>
          </a:p>
          <a:p>
            <a:pPr indent="-254000" lvl="0" marL="228600" rtl="0" algn="l">
              <a:lnSpc>
                <a:spcPct val="90000"/>
              </a:lnSpc>
              <a:spcBef>
                <a:spcPts val="1000"/>
              </a:spcBef>
              <a:spcAft>
                <a:spcPts val="0"/>
              </a:spcAft>
              <a:buSzPts val="2200"/>
              <a:buChar char="•"/>
            </a:pPr>
            <a:r>
              <a:rPr lang="en-US" sz="2200"/>
              <a:t>The analysis will ultilize </a:t>
            </a:r>
            <a:r>
              <a:rPr lang="en-US" sz="2200"/>
              <a:t>hypothesis</a:t>
            </a:r>
            <a:r>
              <a:rPr lang="en-US" sz="2200"/>
              <a:t> results and statiscal analysis to identify relationships and trends in the provided data to recommend the better </a:t>
            </a:r>
            <a:r>
              <a:rPr lang="en-US" sz="2200"/>
              <a:t>investment</a:t>
            </a:r>
            <a:r>
              <a:rPr lang="en-US" sz="2200"/>
              <a:t> company for the XYZ firm.</a:t>
            </a:r>
            <a:endParaRPr sz="2200"/>
          </a:p>
        </p:txBody>
      </p:sp>
      <p:sp>
        <p:nvSpPr>
          <p:cNvPr id="91" name="Google Shape;91;p2"/>
          <p:cNvSpPr/>
          <p:nvPr/>
        </p:nvSpPr>
        <p:spPr>
          <a:xfrm>
            <a:off x="0" y="0"/>
            <a:ext cx="12192000" cy="13716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838200" y="460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latin typeface="Calibri"/>
                <a:ea typeface="Calibri"/>
                <a:cs typeface="Calibri"/>
                <a:sym typeface="Calibri"/>
              </a:rPr>
              <a:t>Background –G2M(cab industry) case study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3"/>
          <p:cNvSpPr txBox="1"/>
          <p:nvPr/>
        </p:nvSpPr>
        <p:spPr>
          <a:xfrm>
            <a:off x="802907" y="1371600"/>
            <a:ext cx="7841400" cy="618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Data Preprocessing</a:t>
            </a:r>
            <a:r>
              <a:rPr b="1"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Datasets: Cab_Data.csv, Transaction_ID.csv, Customer_ID.csv, City.csv</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23 Features ( including 9 derived features)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Joined by shared key identifiers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Timeframe of the data: 2016-01-31 to 2018-12-31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Total data points :359,392</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Assumptions:</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Outliers and duplicates are </a:t>
            </a:r>
            <a:r>
              <a:rPr lang="en-US" sz="1800">
                <a:solidFill>
                  <a:schemeClr val="dk1"/>
                </a:solidFill>
                <a:latin typeface="Calibri"/>
                <a:ea typeface="Calibri"/>
                <a:cs typeface="Calibri"/>
                <a:sym typeface="Calibri"/>
              </a:rPr>
              <a:t>omitted</a:t>
            </a:r>
            <a:r>
              <a:rPr lang="en-US" sz="1800">
                <a:solidFill>
                  <a:schemeClr val="dk1"/>
                </a:solidFill>
                <a:latin typeface="Calibri"/>
                <a:ea typeface="Calibri"/>
                <a:cs typeface="Calibri"/>
                <a:sym typeface="Calibri"/>
              </a:rPr>
              <a:t> during the preprocessing process and is consider as </a:t>
            </a:r>
            <a:r>
              <a:rPr lang="en-US" sz="1800">
                <a:solidFill>
                  <a:schemeClr val="dk1"/>
                </a:solidFill>
                <a:latin typeface="Calibri"/>
                <a:ea typeface="Calibri"/>
                <a:cs typeface="Calibri"/>
                <a:sym typeface="Calibri"/>
              </a:rPr>
              <a:t>missing</a:t>
            </a:r>
            <a:r>
              <a:rPr lang="en-US" sz="1800">
                <a:solidFill>
                  <a:schemeClr val="dk1"/>
                </a:solidFill>
                <a:latin typeface="Calibri"/>
                <a:ea typeface="Calibri"/>
                <a:cs typeface="Calibri"/>
                <a:sym typeface="Calibri"/>
              </a:rPr>
              <a:t> values/bad data.</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Profit of rides are calculated keeping other factors constant and only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Price_Charged and Cost_of_Trip features used to calculate profit.</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Analytical methods:</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Hypothesis testing: 7 in total.</a:t>
            </a:r>
            <a:endParaRPr sz="1800">
              <a:solidFill>
                <a:schemeClr val="dk1"/>
              </a:solidFill>
              <a:latin typeface="Calibri"/>
              <a:ea typeface="Calibri"/>
              <a:cs typeface="Calibri"/>
              <a:sym typeface="Calibri"/>
            </a:endParaRPr>
          </a:p>
          <a:p>
            <a:pPr indent="-342900" lvl="0" marL="4572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To reject/keep null hypothesis, I used:</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Structured analytical approach on key features such as total_rides, profit, features, cities, dates, data income</a:t>
            </a:r>
            <a:endParaRPr sz="1800">
              <a:solidFill>
                <a:schemeClr val="dk1"/>
              </a:solidFill>
              <a:latin typeface="Calibri"/>
              <a:ea typeface="Calibri"/>
              <a:cs typeface="Calibri"/>
              <a:sym typeface="Calibri"/>
            </a:endParaRPr>
          </a:p>
          <a:p>
            <a:pPr indent="-342900" lvl="1" marL="914400" marR="0" rtl="0" algn="l">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T-test statistical</a:t>
            </a:r>
            <a:endParaRPr sz="1800">
              <a:solidFill>
                <a:schemeClr val="dk1"/>
              </a:solidFill>
              <a:latin typeface="Calibri"/>
              <a:ea typeface="Calibri"/>
              <a:cs typeface="Calibri"/>
              <a:sym typeface="Calibri"/>
            </a:endParaRPr>
          </a:p>
        </p:txBody>
      </p:sp>
      <p:sp>
        <p:nvSpPr>
          <p:cNvPr id="98" name="Google Shape;98;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 name="Google Shape;99;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a:solidFill>
                  <a:schemeClr val="accent2"/>
                </a:solidFill>
              </a:rPr>
              <a:t>Data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4"/>
          <p:cNvSpPr txBox="1"/>
          <p:nvPr>
            <p:ph type="title"/>
          </p:nvPr>
        </p:nvSpPr>
        <p:spPr>
          <a:xfrm>
            <a:off x="762000" y="7107"/>
            <a:ext cx="10498930" cy="13593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3500"/>
              <a:buFont typeface="Calibri"/>
              <a:buNone/>
            </a:pPr>
            <a:r>
              <a:rPr b="1" lang="en-US" sz="3500">
                <a:solidFill>
                  <a:schemeClr val="accent2"/>
                </a:solidFill>
              </a:rPr>
              <a:t>Profit Analysis</a:t>
            </a:r>
            <a:endParaRPr/>
          </a:p>
        </p:txBody>
      </p:sp>
      <p:sp>
        <p:nvSpPr>
          <p:cNvPr id="105" name="Google Shape;105;p4"/>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Analysis</a:t>
            </a:r>
            <a:endParaRPr b="1" sz="4400">
              <a:solidFill>
                <a:srgbClr val="3A3838"/>
              </a:solidFill>
              <a:latin typeface="Calibri"/>
              <a:ea typeface="Calibri"/>
              <a:cs typeface="Calibri"/>
              <a:sym typeface="Calibri"/>
            </a:endParaRPr>
          </a:p>
        </p:txBody>
      </p:sp>
      <p:sp>
        <p:nvSpPr>
          <p:cNvPr id="106" name="Google Shape;106;p4"/>
          <p:cNvSpPr txBox="1"/>
          <p:nvPr/>
        </p:nvSpPr>
        <p:spPr>
          <a:xfrm>
            <a:off x="0" y="0"/>
            <a:ext cx="3000000" cy="338700"/>
          </a:xfrm>
          <a:prstGeom prst="rect">
            <a:avLst/>
          </a:prstGeom>
          <a:noFill/>
          <a:ln>
            <a:noFill/>
          </a:ln>
        </p:spPr>
        <p:txBody>
          <a:bodyPr anchorCtr="0" anchor="t" bIns="91425" lIns="91425" spcFirstLastPara="1" rIns="91425" wrap="square" tIns="91425">
            <a:spAutoFit/>
          </a:bodyPr>
          <a:lstStyle/>
          <a:p>
            <a:pPr indent="0" lvl="0" marL="0" rtl="0" algn="l">
              <a:lnSpc>
                <a:spcPct val="130770"/>
              </a:lnSpc>
              <a:spcBef>
                <a:spcPts val="0"/>
              </a:spcBef>
              <a:spcAft>
                <a:spcPts val="0"/>
              </a:spcAft>
              <a:buNone/>
            </a:pPr>
            <a:r>
              <a:t/>
            </a:r>
            <a:endParaRPr sz="1000">
              <a:solidFill>
                <a:srgbClr val="FFFFFF"/>
              </a:solidFill>
              <a:highlight>
                <a:srgbClr val="111111"/>
              </a:highlight>
              <a:latin typeface="Courier New"/>
              <a:ea typeface="Courier New"/>
              <a:cs typeface="Courier New"/>
              <a:sym typeface="Courier New"/>
            </a:endParaRPr>
          </a:p>
        </p:txBody>
      </p:sp>
      <p:pic>
        <p:nvPicPr>
          <p:cNvPr id="107" name="Google Shape;107;p4"/>
          <p:cNvPicPr preferRelativeResize="0"/>
          <p:nvPr/>
        </p:nvPicPr>
        <p:blipFill>
          <a:blip r:embed="rId3">
            <a:alphaModFix/>
          </a:blip>
          <a:stretch>
            <a:fillRect/>
          </a:stretch>
        </p:blipFill>
        <p:spPr>
          <a:xfrm>
            <a:off x="152400" y="1536312"/>
            <a:ext cx="5714219" cy="5169287"/>
          </a:xfrm>
          <a:prstGeom prst="rect">
            <a:avLst/>
          </a:prstGeom>
          <a:noFill/>
          <a:ln>
            <a:noFill/>
          </a:ln>
        </p:spPr>
      </p:pic>
      <p:pic>
        <p:nvPicPr>
          <p:cNvPr id="108" name="Google Shape;108;p4"/>
          <p:cNvPicPr preferRelativeResize="0"/>
          <p:nvPr/>
        </p:nvPicPr>
        <p:blipFill>
          <a:blip r:embed="rId4">
            <a:alphaModFix/>
          </a:blip>
          <a:stretch>
            <a:fillRect/>
          </a:stretch>
        </p:blipFill>
        <p:spPr>
          <a:xfrm>
            <a:off x="6061794" y="1878537"/>
            <a:ext cx="5895975" cy="962025"/>
          </a:xfrm>
          <a:prstGeom prst="rect">
            <a:avLst/>
          </a:prstGeom>
          <a:noFill/>
          <a:ln>
            <a:noFill/>
          </a:ln>
        </p:spPr>
      </p:pic>
      <p:sp>
        <p:nvSpPr>
          <p:cNvPr id="109" name="Google Shape;109;p4"/>
          <p:cNvSpPr txBox="1"/>
          <p:nvPr/>
        </p:nvSpPr>
        <p:spPr>
          <a:xfrm>
            <a:off x="6296100" y="3221000"/>
            <a:ext cx="58959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Hypothesis 1: It is </a:t>
            </a:r>
            <a:r>
              <a:rPr b="1" lang="en-US" sz="2100"/>
              <a:t>beneficial</a:t>
            </a:r>
            <a:r>
              <a:rPr b="1" lang="en-US" sz="2100"/>
              <a:t> to use one cab company over the other.</a:t>
            </a:r>
            <a:endParaRPr b="1" sz="2100"/>
          </a:p>
          <a:p>
            <a:pPr indent="0" lvl="0" marL="0" rtl="0" algn="l">
              <a:spcBef>
                <a:spcPts val="0"/>
              </a:spcBef>
              <a:spcAft>
                <a:spcPts val="0"/>
              </a:spcAft>
              <a:buNone/>
            </a:pPr>
            <a:r>
              <a:t/>
            </a:r>
            <a:endParaRPr b="1" sz="2100"/>
          </a:p>
        </p:txBody>
      </p:sp>
      <p:sp>
        <p:nvSpPr>
          <p:cNvPr id="110" name="Google Shape;110;p4"/>
          <p:cNvSpPr txBox="1"/>
          <p:nvPr/>
        </p:nvSpPr>
        <p:spPr>
          <a:xfrm>
            <a:off x="6375338" y="4236800"/>
            <a:ext cx="5268900" cy="35370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bar chart compares the average profit of each ride for two companies. It indicates that Yellow Cab has nearly triple the profit than that of the Pink Cab.</a:t>
            </a:r>
            <a:endParaRPr sz="2200">
              <a:solidFill>
                <a:schemeClr val="dk1"/>
              </a:solidFill>
              <a:latin typeface="Calibri"/>
              <a:ea typeface="Calibri"/>
              <a:cs typeface="Calibri"/>
              <a:sym typeface="Calibri"/>
            </a:endParaRPr>
          </a:p>
          <a:p>
            <a:pPr indent="0" lvl="0" marL="457200" rtl="0" algn="l">
              <a:lnSpc>
                <a:spcPct val="90000"/>
              </a:lnSpc>
              <a:spcBef>
                <a:spcPts val="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table summarizes the total_rides, total distance travelled, and total_profit by each company also follows the same trend that Yellow Cab makes more profit than the other.</a:t>
            </a:r>
            <a:endParaRPr sz="2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p:nvPr/>
        </p:nvSpPr>
        <p:spPr>
          <a:xfrm>
            <a:off x="0"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Profit by City Analysis</a:t>
            </a:r>
            <a:endParaRPr/>
          </a:p>
        </p:txBody>
      </p:sp>
      <p:pic>
        <p:nvPicPr>
          <p:cNvPr id="116" name="Google Shape;116;p5"/>
          <p:cNvPicPr preferRelativeResize="0"/>
          <p:nvPr/>
        </p:nvPicPr>
        <p:blipFill>
          <a:blip r:embed="rId3">
            <a:alphaModFix/>
          </a:blip>
          <a:stretch>
            <a:fillRect/>
          </a:stretch>
        </p:blipFill>
        <p:spPr>
          <a:xfrm>
            <a:off x="88850" y="1547600"/>
            <a:ext cx="4522600" cy="3259050"/>
          </a:xfrm>
          <a:prstGeom prst="rect">
            <a:avLst/>
          </a:prstGeom>
          <a:noFill/>
          <a:ln>
            <a:noFill/>
          </a:ln>
        </p:spPr>
      </p:pic>
      <p:pic>
        <p:nvPicPr>
          <p:cNvPr id="117" name="Google Shape;117;p5"/>
          <p:cNvPicPr preferRelativeResize="0"/>
          <p:nvPr/>
        </p:nvPicPr>
        <p:blipFill>
          <a:blip r:embed="rId4">
            <a:alphaModFix/>
          </a:blip>
          <a:stretch>
            <a:fillRect/>
          </a:stretch>
        </p:blipFill>
        <p:spPr>
          <a:xfrm>
            <a:off x="5165926" y="1494274"/>
            <a:ext cx="5846102" cy="3510801"/>
          </a:xfrm>
          <a:prstGeom prst="rect">
            <a:avLst/>
          </a:prstGeom>
          <a:noFill/>
          <a:ln>
            <a:noFill/>
          </a:ln>
        </p:spPr>
      </p:pic>
      <p:pic>
        <p:nvPicPr>
          <p:cNvPr id="118" name="Google Shape;118;p5"/>
          <p:cNvPicPr preferRelativeResize="0"/>
          <p:nvPr/>
        </p:nvPicPr>
        <p:blipFill>
          <a:blip r:embed="rId5">
            <a:alphaModFix/>
          </a:blip>
          <a:stretch>
            <a:fillRect/>
          </a:stretch>
        </p:blipFill>
        <p:spPr>
          <a:xfrm>
            <a:off x="5199612" y="5070425"/>
            <a:ext cx="5931125" cy="3510801"/>
          </a:xfrm>
          <a:prstGeom prst="rect">
            <a:avLst/>
          </a:prstGeom>
          <a:noFill/>
          <a:ln>
            <a:noFill/>
          </a:ln>
        </p:spPr>
      </p:pic>
      <p:sp>
        <p:nvSpPr>
          <p:cNvPr id="119" name="Google Shape;119;p5"/>
          <p:cNvSpPr txBox="1"/>
          <p:nvPr/>
        </p:nvSpPr>
        <p:spPr>
          <a:xfrm>
            <a:off x="42675" y="5005075"/>
            <a:ext cx="5123400" cy="115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solidFill>
                  <a:schemeClr val="dk1"/>
                </a:solidFill>
              </a:rPr>
              <a:t>Hypothesis 2:</a:t>
            </a:r>
            <a:r>
              <a:rPr b="1" lang="en-US" sz="2100">
                <a:solidFill>
                  <a:schemeClr val="dk1"/>
                </a:solidFill>
              </a:rPr>
              <a:t>Yellow Cab generates higher total profit than Pink Cab in every city</a:t>
            </a:r>
            <a:endParaRPr/>
          </a:p>
        </p:txBody>
      </p:sp>
      <p:sp>
        <p:nvSpPr>
          <p:cNvPr id="120" name="Google Shape;120;p5"/>
          <p:cNvSpPr txBox="1"/>
          <p:nvPr/>
        </p:nvSpPr>
        <p:spPr>
          <a:xfrm>
            <a:off x="-171125" y="6159475"/>
            <a:ext cx="5294400" cy="3232500"/>
          </a:xfrm>
          <a:prstGeom prst="rect">
            <a:avLst/>
          </a:prstGeom>
          <a:noFill/>
          <a:ln>
            <a:noFill/>
          </a:ln>
        </p:spPr>
        <p:txBody>
          <a:bodyPr anchorCtr="0" anchor="t" bIns="91425" lIns="91425" spcFirstLastPara="1" rIns="91425" wrap="square" tIns="91425">
            <a:spAutoFit/>
          </a:bodyPr>
          <a:lstStyle/>
          <a:p>
            <a:pPr indent="-368300" lvl="0" marL="4572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 bar chart comparing the most used cars by city shows the dominant figures of Yellow Cab over the Pink one in most cities.</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A closer insight into two following charts compared the profit by each company in cities with most and least profits shows that a very significant proportion of the profit made comes from Yellow Cab.</a:t>
            </a:r>
            <a:endParaRPr sz="2200">
              <a:solidFill>
                <a:schemeClr val="dk1"/>
              </a:solidFill>
              <a:latin typeface="Calibri"/>
              <a:ea typeface="Calibri"/>
              <a:cs typeface="Calibri"/>
              <a:sym typeface="Calibri"/>
            </a:endParaRPr>
          </a:p>
          <a:p>
            <a:pPr indent="-368300" lvl="0" marL="457200" rtl="0" algn="l">
              <a:lnSpc>
                <a:spcPct val="90000"/>
              </a:lnSpc>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Yellow Cab Profit &gt; Pink Cab Profit.</a:t>
            </a:r>
            <a:endParaRPr sz="2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nvSpPr>
        <p:spPr>
          <a:xfrm>
            <a:off x="8284842" y="1600200"/>
            <a:ext cx="39072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t>Hypothesis 3: </a:t>
            </a:r>
            <a:r>
              <a:rPr b="1" lang="en-US" sz="2000"/>
              <a:t>Travelling demands fluctuates seasonally within the year.</a:t>
            </a:r>
            <a:endParaRPr b="1" sz="2000"/>
          </a:p>
        </p:txBody>
      </p:sp>
      <p:sp>
        <p:nvSpPr>
          <p:cNvPr id="126" name="Google Shape;126;p6"/>
          <p:cNvSpPr/>
          <p:nvPr/>
        </p:nvSpPr>
        <p:spPr>
          <a:xfrm>
            <a:off x="0" y="0"/>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Total Rides Throughout 2016-2018       </a:t>
            </a:r>
            <a:endParaRPr sz="4400">
              <a:solidFill>
                <a:schemeClr val="accent2"/>
              </a:solidFill>
              <a:latin typeface="Calibri"/>
              <a:ea typeface="Calibri"/>
              <a:cs typeface="Calibri"/>
              <a:sym typeface="Calibri"/>
            </a:endParaRPr>
          </a:p>
        </p:txBody>
      </p:sp>
      <p:pic>
        <p:nvPicPr>
          <p:cNvPr id="127" name="Google Shape;127;p6"/>
          <p:cNvPicPr preferRelativeResize="0"/>
          <p:nvPr/>
        </p:nvPicPr>
        <p:blipFill>
          <a:blip r:embed="rId3">
            <a:alphaModFix/>
          </a:blip>
          <a:stretch>
            <a:fillRect/>
          </a:stretch>
        </p:blipFill>
        <p:spPr>
          <a:xfrm>
            <a:off x="152400" y="1536300"/>
            <a:ext cx="7576324" cy="5169300"/>
          </a:xfrm>
          <a:prstGeom prst="rect">
            <a:avLst/>
          </a:prstGeom>
          <a:noFill/>
          <a:ln>
            <a:noFill/>
          </a:ln>
        </p:spPr>
      </p:pic>
      <p:sp>
        <p:nvSpPr>
          <p:cNvPr id="128" name="Google Shape;128;p6"/>
          <p:cNvSpPr txBox="1"/>
          <p:nvPr/>
        </p:nvSpPr>
        <p:spPr>
          <a:xfrm>
            <a:off x="8177900" y="2832300"/>
            <a:ext cx="3764700" cy="26475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This </a:t>
            </a:r>
            <a:r>
              <a:rPr lang="en-US" sz="1600"/>
              <a:t>line chart compares the rides per day for each company within the time period between 2016-1018 suggests the constant increase trend within the year in both companies.</a:t>
            </a:r>
            <a:endParaRPr sz="1600"/>
          </a:p>
          <a:p>
            <a:pPr indent="-330200" lvl="0" marL="457200" rtl="0" algn="l">
              <a:spcBef>
                <a:spcPts val="0"/>
              </a:spcBef>
              <a:spcAft>
                <a:spcPts val="0"/>
              </a:spcAft>
              <a:buSzPts val="1600"/>
              <a:buChar char="-"/>
            </a:pPr>
            <a:r>
              <a:rPr lang="en-US" sz="1600"/>
              <a:t>The trend remains throughout three observed years.</a:t>
            </a:r>
            <a:endParaRPr sz="1600"/>
          </a:p>
          <a:p>
            <a:pPr indent="-330200" lvl="0" marL="457200" rtl="0" algn="l">
              <a:spcBef>
                <a:spcPts val="0"/>
              </a:spcBef>
              <a:spcAft>
                <a:spcPts val="0"/>
              </a:spcAft>
              <a:buSzPts val="1600"/>
              <a:buChar char="-"/>
            </a:pPr>
            <a:r>
              <a:rPr lang="en-US" sz="1600"/>
              <a:t>Yellow Cab has higher total number of rides </a:t>
            </a:r>
            <a:r>
              <a:rPr lang="en-US" sz="1600"/>
              <a:t>than</a:t>
            </a:r>
            <a:r>
              <a:rPr lang="en-US" sz="1600"/>
              <a:t> Pink Cab.</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p:nvPr/>
        </p:nvSpPr>
        <p:spPr>
          <a:xfrm>
            <a:off x="7055666" y="1373852"/>
            <a:ext cx="742860" cy="3168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7"/>
          <p:cNvSpPr txBox="1"/>
          <p:nvPr/>
        </p:nvSpPr>
        <p:spPr>
          <a:xfrm>
            <a:off x="8648477" y="1809500"/>
            <a:ext cx="3215700" cy="11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Calibri"/>
                <a:ea typeface="Calibri"/>
                <a:cs typeface="Calibri"/>
                <a:sym typeface="Calibri"/>
              </a:rPr>
              <a:t>Hypothesis 4: There is a fluctuation in the demand for rides everyday.</a:t>
            </a:r>
            <a:endParaRPr b="1" sz="1800"/>
          </a:p>
        </p:txBody>
      </p:sp>
      <p:sp>
        <p:nvSpPr>
          <p:cNvPr id="135" name="Google Shape;135;p7"/>
          <p:cNvSpPr/>
          <p:nvPr/>
        </p:nvSpPr>
        <p:spPr>
          <a:xfrm>
            <a:off x="0" y="-16865"/>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200">
                <a:solidFill>
                  <a:schemeClr val="accent2"/>
                </a:solidFill>
                <a:latin typeface="Calibri"/>
                <a:ea typeface="Calibri"/>
                <a:cs typeface="Calibri"/>
                <a:sym typeface="Calibri"/>
              </a:rPr>
              <a:t>      Ride Numbers Per Month and Per Day</a:t>
            </a:r>
            <a:endParaRPr sz="4200">
              <a:solidFill>
                <a:schemeClr val="accent2"/>
              </a:solidFill>
              <a:latin typeface="Calibri"/>
              <a:ea typeface="Calibri"/>
              <a:cs typeface="Calibri"/>
              <a:sym typeface="Calibri"/>
            </a:endParaRPr>
          </a:p>
        </p:txBody>
      </p:sp>
      <p:pic>
        <p:nvPicPr>
          <p:cNvPr id="136" name="Google Shape;136;p7"/>
          <p:cNvPicPr preferRelativeResize="0"/>
          <p:nvPr/>
        </p:nvPicPr>
        <p:blipFill>
          <a:blip r:embed="rId3">
            <a:alphaModFix/>
          </a:blip>
          <a:stretch>
            <a:fillRect/>
          </a:stretch>
        </p:blipFill>
        <p:spPr>
          <a:xfrm>
            <a:off x="-147050" y="1565024"/>
            <a:ext cx="8667200" cy="4337526"/>
          </a:xfrm>
          <a:prstGeom prst="rect">
            <a:avLst/>
          </a:prstGeom>
          <a:noFill/>
          <a:ln>
            <a:noFill/>
          </a:ln>
        </p:spPr>
      </p:pic>
      <p:pic>
        <p:nvPicPr>
          <p:cNvPr id="137" name="Google Shape;137;p7"/>
          <p:cNvPicPr preferRelativeResize="0"/>
          <p:nvPr/>
        </p:nvPicPr>
        <p:blipFill>
          <a:blip r:embed="rId4">
            <a:alphaModFix/>
          </a:blip>
          <a:stretch>
            <a:fillRect/>
          </a:stretch>
        </p:blipFill>
        <p:spPr>
          <a:xfrm>
            <a:off x="413550" y="5735875"/>
            <a:ext cx="8234924" cy="4069274"/>
          </a:xfrm>
          <a:prstGeom prst="rect">
            <a:avLst/>
          </a:prstGeom>
          <a:noFill/>
          <a:ln>
            <a:noFill/>
          </a:ln>
        </p:spPr>
      </p:pic>
      <p:sp>
        <p:nvSpPr>
          <p:cNvPr id="138" name="Google Shape;138;p7"/>
          <p:cNvSpPr txBox="1"/>
          <p:nvPr/>
        </p:nvSpPr>
        <p:spPr>
          <a:xfrm>
            <a:off x="8648475" y="3441000"/>
            <a:ext cx="3378000" cy="46176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top line graph showing the trend of the demand of rides by day of the month shows the continuous fluctuation in the demand for both companies to travel.</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The bottom line graph also suggests the repetitive pattern of travelling within the week in which the highest demand falls into the third day of the week, and plummets on the weekends.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US" sz="1600"/>
              <a:t>There is a cyclic pattern of the ride demand fluctuation by each day within the month.</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p:nvPr/>
        </p:nvSpPr>
        <p:spPr>
          <a:xfrm>
            <a:off x="-6531" y="-12312"/>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300">
                <a:solidFill>
                  <a:schemeClr val="accent2"/>
                </a:solidFill>
                <a:latin typeface="Calibri"/>
                <a:ea typeface="Calibri"/>
                <a:cs typeface="Calibri"/>
                <a:sym typeface="Calibri"/>
              </a:rPr>
              <a:t>       Profit Per Month</a:t>
            </a:r>
            <a:endParaRPr sz="4300">
              <a:solidFill>
                <a:schemeClr val="accent2"/>
              </a:solidFill>
              <a:latin typeface="Calibri"/>
              <a:ea typeface="Calibri"/>
              <a:cs typeface="Calibri"/>
              <a:sym typeface="Calibri"/>
            </a:endParaRPr>
          </a:p>
        </p:txBody>
      </p:sp>
      <p:pic>
        <p:nvPicPr>
          <p:cNvPr id="144" name="Google Shape;144;p8"/>
          <p:cNvPicPr preferRelativeResize="0"/>
          <p:nvPr/>
        </p:nvPicPr>
        <p:blipFill>
          <a:blip r:embed="rId3">
            <a:alphaModFix/>
          </a:blip>
          <a:stretch>
            <a:fillRect/>
          </a:stretch>
        </p:blipFill>
        <p:spPr>
          <a:xfrm>
            <a:off x="131025" y="1545375"/>
            <a:ext cx="10228600" cy="5181599"/>
          </a:xfrm>
          <a:prstGeom prst="rect">
            <a:avLst/>
          </a:prstGeom>
          <a:noFill/>
          <a:ln>
            <a:noFill/>
          </a:ln>
        </p:spPr>
      </p:pic>
      <p:sp>
        <p:nvSpPr>
          <p:cNvPr id="145" name="Google Shape;145;p8"/>
          <p:cNvSpPr txBox="1"/>
          <p:nvPr/>
        </p:nvSpPr>
        <p:spPr>
          <a:xfrm>
            <a:off x="306125" y="7563800"/>
            <a:ext cx="10335600" cy="1662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line chart showing the monthly profit trend by company shows that while the pink cab company has a steady increasing profit trend, yellow cab's profit fluctuates throughout the year.</a:t>
            </a:r>
            <a:endParaRPr sz="1600"/>
          </a:p>
          <a:p>
            <a:pPr indent="-330200" lvl="0" marL="457200" rtl="0" algn="l">
              <a:spcBef>
                <a:spcPts val="0"/>
              </a:spcBef>
              <a:spcAft>
                <a:spcPts val="0"/>
              </a:spcAft>
              <a:buSzPts val="1600"/>
              <a:buChar char="-"/>
            </a:pPr>
            <a:r>
              <a:rPr lang="en-US" sz="1600"/>
              <a:t>Both Pink and Yellow companies reach its profit peak at the end months of the year.</a:t>
            </a:r>
            <a:endParaRPr sz="1600"/>
          </a:p>
          <a:p>
            <a:pPr indent="-330200" lvl="0" marL="457200" rtl="0" algn="l">
              <a:spcBef>
                <a:spcPts val="0"/>
              </a:spcBef>
              <a:spcAft>
                <a:spcPts val="0"/>
              </a:spcAft>
              <a:buSzPts val="1600"/>
              <a:buChar char="-"/>
            </a:pPr>
            <a:r>
              <a:rPr lang="en-US" sz="1600"/>
              <a:t>Yellow Cab has a outlier fluctuation in May, with nearly equivaalent profit as in September.</a:t>
            </a:r>
            <a:endParaRPr sz="1600"/>
          </a:p>
          <a:p>
            <a:pPr indent="-330200" lvl="0" marL="457200" rtl="0" algn="l">
              <a:spcBef>
                <a:spcPts val="0"/>
              </a:spcBef>
              <a:spcAft>
                <a:spcPts val="0"/>
              </a:spcAft>
              <a:buSzPts val="1600"/>
              <a:buChar char="-"/>
            </a:pPr>
            <a:r>
              <a:rPr lang="en-US" sz="1600"/>
              <a:t>The profit fluctuates throughout the year, with the most profitable months fall between October - December or May.</a:t>
            </a:r>
            <a:endParaRPr sz="1600"/>
          </a:p>
        </p:txBody>
      </p:sp>
      <p:sp>
        <p:nvSpPr>
          <p:cNvPr id="146" name="Google Shape;146;p8"/>
          <p:cNvSpPr txBox="1"/>
          <p:nvPr/>
        </p:nvSpPr>
        <p:spPr>
          <a:xfrm>
            <a:off x="598875" y="7100050"/>
            <a:ext cx="9974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Hypothesis 5: There are </a:t>
            </a:r>
            <a:r>
              <a:rPr b="1" lang="en-US" sz="2100"/>
              <a:t>fluctuations</a:t>
            </a:r>
            <a:r>
              <a:rPr b="1" lang="en-US" sz="2100"/>
              <a:t> in the profit made in different months.</a:t>
            </a:r>
            <a:endParaRPr b="1" sz="2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nvSpPr>
        <p:spPr>
          <a:xfrm>
            <a:off x="8242075" y="1574225"/>
            <a:ext cx="3819000" cy="138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00">
                <a:solidFill>
                  <a:schemeClr val="dk1"/>
                </a:solidFill>
                <a:latin typeface="Calibri"/>
                <a:ea typeface="Calibri"/>
                <a:cs typeface="Calibri"/>
                <a:sym typeface="Calibri"/>
              </a:rPr>
              <a:t>Hypothesis 6: There are changing distributions of customers across the distance range.</a:t>
            </a:r>
            <a:endParaRPr b="1" sz="1900"/>
          </a:p>
        </p:txBody>
      </p:sp>
      <p:sp>
        <p:nvSpPr>
          <p:cNvPr id="152" name="Google Shape;152;p9"/>
          <p:cNvSpPr/>
          <p:nvPr/>
        </p:nvSpPr>
        <p:spPr>
          <a:xfrm>
            <a:off x="4903852" y="5927907"/>
            <a:ext cx="4625008" cy="369332"/>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9"/>
          <p:cNvSpPr/>
          <p:nvPr/>
        </p:nvSpPr>
        <p:spPr>
          <a:xfrm>
            <a:off x="0" y="-13733"/>
            <a:ext cx="12192000" cy="1383912"/>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4400">
                <a:solidFill>
                  <a:schemeClr val="accent2"/>
                </a:solidFill>
                <a:latin typeface="Calibri"/>
                <a:ea typeface="Calibri"/>
                <a:cs typeface="Calibri"/>
                <a:sym typeface="Calibri"/>
              </a:rPr>
              <a:t> Customer Numbers, Travelled Distance, and Profit</a:t>
            </a:r>
            <a:endParaRPr/>
          </a:p>
        </p:txBody>
      </p:sp>
      <p:pic>
        <p:nvPicPr>
          <p:cNvPr id="154" name="Google Shape;154;p9"/>
          <p:cNvPicPr preferRelativeResize="0"/>
          <p:nvPr/>
        </p:nvPicPr>
        <p:blipFill>
          <a:blip r:embed="rId3">
            <a:alphaModFix/>
          </a:blip>
          <a:stretch>
            <a:fillRect/>
          </a:stretch>
        </p:blipFill>
        <p:spPr>
          <a:xfrm>
            <a:off x="443925" y="6298450"/>
            <a:ext cx="7392250" cy="4129499"/>
          </a:xfrm>
          <a:prstGeom prst="rect">
            <a:avLst/>
          </a:prstGeom>
          <a:noFill/>
          <a:ln>
            <a:noFill/>
          </a:ln>
        </p:spPr>
      </p:pic>
      <p:pic>
        <p:nvPicPr>
          <p:cNvPr id="155" name="Google Shape;155;p9"/>
          <p:cNvPicPr preferRelativeResize="0"/>
          <p:nvPr/>
        </p:nvPicPr>
        <p:blipFill>
          <a:blip r:embed="rId4">
            <a:alphaModFix/>
          </a:blip>
          <a:stretch>
            <a:fillRect/>
          </a:stretch>
        </p:blipFill>
        <p:spPr>
          <a:xfrm>
            <a:off x="206450" y="1584301"/>
            <a:ext cx="7629718" cy="4555776"/>
          </a:xfrm>
          <a:prstGeom prst="rect">
            <a:avLst/>
          </a:prstGeom>
          <a:noFill/>
          <a:ln>
            <a:noFill/>
          </a:ln>
        </p:spPr>
      </p:pic>
      <p:sp>
        <p:nvSpPr>
          <p:cNvPr id="156" name="Google Shape;156;p9"/>
          <p:cNvSpPr txBox="1"/>
          <p:nvPr/>
        </p:nvSpPr>
        <p:spPr>
          <a:xfrm>
            <a:off x="8491625" y="3163663"/>
            <a:ext cx="3000000" cy="43713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Char char="-"/>
            </a:pPr>
            <a:r>
              <a:rPr lang="en-US" sz="1600"/>
              <a:t>The stacked bar chart shows the steady customer counts (~32,000 for Yellow Cab and ~10,000 for Pink Cab) for customers travelling between 5-40 km.</a:t>
            </a:r>
            <a:endParaRPr sz="1600"/>
          </a:p>
          <a:p>
            <a:pPr indent="-330200" lvl="0" marL="457200" rtl="0" algn="l">
              <a:spcBef>
                <a:spcPts val="0"/>
              </a:spcBef>
              <a:spcAft>
                <a:spcPts val="0"/>
              </a:spcAft>
              <a:buSzPts val="1600"/>
              <a:buChar char="-"/>
            </a:pPr>
            <a:r>
              <a:rPr lang="en-US" sz="1600"/>
              <a:t>For very short distance (&lt;5km) or long distances (40-50km), customers are around four times likely to use Yellow Cab than Pink Cab.</a:t>
            </a:r>
            <a:endParaRPr sz="1600"/>
          </a:p>
          <a:p>
            <a:pPr indent="-330200" lvl="0" marL="457200" rtl="0" algn="l">
              <a:spcBef>
                <a:spcPts val="0"/>
              </a:spcBef>
              <a:spcAft>
                <a:spcPts val="0"/>
              </a:spcAft>
              <a:buSzPts val="1600"/>
              <a:buChar char="-"/>
            </a:pPr>
            <a:r>
              <a:rPr lang="en-US" sz="1600"/>
              <a:t>Per km travelled, Yellow Cab gains double or triple the profit than the Pink Cab.</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