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10/9/2018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10/9/2018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10/9/2018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10/9/2018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10/9/2018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10/9/2018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10/9/2018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9F7D9D-E387-4D82-B330-AE02136D7CA8}"/>
              </a:ext>
            </a:extLst>
          </p:cNvPr>
          <p:cNvSpPr txBox="1"/>
          <p:nvPr/>
        </p:nvSpPr>
        <p:spPr>
          <a:xfrm>
            <a:off x="2557849" y="0"/>
            <a:ext cx="621544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      NASA SPACE APPS CHALLENGE-2018</a:t>
            </a:r>
          </a:p>
        </p:txBody>
      </p:sp>
      <p:sp>
        <p:nvSpPr>
          <p:cNvPr id="6" name="TextBox 5">
            <a:extLst>
              <a:ext uri="{FF2B5EF4-FFF2-40B4-BE49-F238E27FC236}">
                <a16:creationId xmlns:a16="http://schemas.microsoft.com/office/drawing/2014/main" id="{816D92CF-0323-4219-9BE5-B643829E342D}"/>
              </a:ext>
            </a:extLst>
          </p:cNvPr>
          <p:cNvSpPr txBox="1"/>
          <p:nvPr/>
        </p:nvSpPr>
        <p:spPr>
          <a:xfrm flipH="1">
            <a:off x="2310714" y="2102019"/>
            <a:ext cx="7599403" cy="1200329"/>
          </a:xfrm>
          <a:prstGeom prst="rect">
            <a:avLst/>
          </a:prstGeom>
          <a:noFill/>
        </p:spPr>
        <p:txBody>
          <a:bodyPr wrap="square" rtlCol="0">
            <a:spAutoFit/>
          </a:bodyPr>
          <a:lstStyle/>
          <a:p>
            <a:r>
              <a:rPr lang="en-IN" dirty="0"/>
              <a:t>                         </a:t>
            </a:r>
            <a:r>
              <a:rPr lang="en-IN" sz="4800" b="1" dirty="0">
                <a:solidFill>
                  <a:schemeClr val="bg1"/>
                </a:solidFill>
              </a:rPr>
              <a:t>MARTIAN’S EYE</a:t>
            </a:r>
          </a:p>
          <a:p>
            <a:r>
              <a:rPr lang="en-IN" sz="2400" dirty="0">
                <a:solidFill>
                  <a:schemeClr val="bg1"/>
                </a:solidFill>
                <a:latin typeface="Times New Roman" panose="02020603050405020304" pitchFamily="18" charset="0"/>
                <a:cs typeface="Times New Roman" panose="02020603050405020304" pitchFamily="18" charset="0"/>
              </a:rPr>
              <a:t>( A device developed to track atmospheric changes on Mars</a:t>
            </a:r>
            <a:r>
              <a:rPr lang="en-IN" dirty="0">
                <a:solidFill>
                  <a:schemeClr val="bg1"/>
                </a:solidFill>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D15B6E79-924B-4480-9D6F-10E29F6841E4}"/>
              </a:ext>
            </a:extLst>
          </p:cNvPr>
          <p:cNvSpPr txBox="1"/>
          <p:nvPr/>
        </p:nvSpPr>
        <p:spPr>
          <a:xfrm>
            <a:off x="7698260" y="4318686"/>
            <a:ext cx="3929448" cy="923330"/>
          </a:xfrm>
          <a:prstGeom prst="rect">
            <a:avLst/>
          </a:prstGeom>
          <a:noFill/>
        </p:spPr>
        <p:txBody>
          <a:bodyPr wrap="square" rtlCol="0">
            <a:spAutoFit/>
          </a:bodyPr>
          <a:lstStyle/>
          <a:p>
            <a:r>
              <a:rPr lang="en-IN" dirty="0">
                <a:solidFill>
                  <a:srgbClr val="FFC000"/>
                </a:solidFill>
              </a:rPr>
              <a:t>Presented by: ‘</a:t>
            </a:r>
            <a:r>
              <a:rPr lang="en-IN" b="1" dirty="0">
                <a:solidFill>
                  <a:srgbClr val="FFC000"/>
                </a:solidFill>
              </a:rPr>
              <a:t>De-Coders</a:t>
            </a:r>
            <a:r>
              <a:rPr lang="en-IN" dirty="0">
                <a:solidFill>
                  <a:srgbClr val="FFC000"/>
                </a:solidFill>
              </a:rPr>
              <a:t>’</a:t>
            </a:r>
          </a:p>
          <a:p>
            <a:r>
              <a:rPr lang="en-IN" dirty="0">
                <a:solidFill>
                  <a:srgbClr val="FFC000"/>
                </a:solidFill>
              </a:rPr>
              <a:t>SRI INDU COLLEGE OF ENGG. AND TECH.</a:t>
            </a:r>
          </a:p>
        </p:txBody>
      </p:sp>
    </p:spTree>
    <p:extLst>
      <p:ext uri="{BB962C8B-B14F-4D97-AF65-F5344CB8AC3E}">
        <p14:creationId xmlns:p14="http://schemas.microsoft.com/office/powerpoint/2010/main" val="5901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7AA6-B0A7-495B-9C1D-BB28BC5ACCF5}"/>
              </a:ext>
            </a:extLst>
          </p:cNvPr>
          <p:cNvSpPr>
            <a:spLocks noGrp="1"/>
          </p:cNvSpPr>
          <p:nvPr>
            <p:ph type="title"/>
          </p:nvPr>
        </p:nvSpPr>
        <p:spPr/>
        <p:txBody>
          <a:bodyPr/>
          <a:lstStyle/>
          <a:p>
            <a:r>
              <a:rPr lang="en-IN" b="1" dirty="0">
                <a:solidFill>
                  <a:srgbClr val="FFC000"/>
                </a:solidFill>
              </a:rPr>
              <a:t>CHALLENGE:</a:t>
            </a:r>
          </a:p>
        </p:txBody>
      </p:sp>
      <p:sp>
        <p:nvSpPr>
          <p:cNvPr id="5" name="TextBox 4">
            <a:extLst>
              <a:ext uri="{FF2B5EF4-FFF2-40B4-BE49-F238E27FC236}">
                <a16:creationId xmlns:a16="http://schemas.microsoft.com/office/drawing/2014/main" id="{2FEEBA2B-0858-4A93-939C-EDB95D61721B}"/>
              </a:ext>
            </a:extLst>
          </p:cNvPr>
          <p:cNvSpPr txBox="1"/>
          <p:nvPr/>
        </p:nvSpPr>
        <p:spPr>
          <a:xfrm>
            <a:off x="1154954" y="2662881"/>
            <a:ext cx="9650627"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F3405C5E-6A81-4D87-BA15-BA5723820847}"/>
              </a:ext>
            </a:extLst>
          </p:cNvPr>
          <p:cNvSpPr txBox="1"/>
          <p:nvPr/>
        </p:nvSpPr>
        <p:spPr>
          <a:xfrm>
            <a:off x="654907" y="2959443"/>
            <a:ext cx="10602097"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   Develop a sensor to be used by humans on Mars.</a:t>
            </a:r>
          </a:p>
          <a:p>
            <a:br>
              <a:rPr lang="en-US" dirty="0"/>
            </a:br>
            <a:endParaRPr lang="en-IN" dirty="0"/>
          </a:p>
        </p:txBody>
      </p:sp>
    </p:spTree>
    <p:extLst>
      <p:ext uri="{BB962C8B-B14F-4D97-AF65-F5344CB8AC3E}">
        <p14:creationId xmlns:p14="http://schemas.microsoft.com/office/powerpoint/2010/main" val="265027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4225-81F2-4A36-9998-3615768C40A7}"/>
              </a:ext>
            </a:extLst>
          </p:cNvPr>
          <p:cNvSpPr>
            <a:spLocks noGrp="1"/>
          </p:cNvSpPr>
          <p:nvPr>
            <p:ph type="title"/>
          </p:nvPr>
        </p:nvSpPr>
        <p:spPr/>
        <p:txBody>
          <a:bodyPr/>
          <a:lstStyle/>
          <a:p>
            <a:r>
              <a:rPr lang="en-IN" b="1" dirty="0">
                <a:solidFill>
                  <a:srgbClr val="FFC000"/>
                </a:solidFill>
              </a:rPr>
              <a:t>PROBLEMS:</a:t>
            </a:r>
          </a:p>
        </p:txBody>
      </p:sp>
      <p:sp>
        <p:nvSpPr>
          <p:cNvPr id="3" name="Content Placeholder 2">
            <a:extLst>
              <a:ext uri="{FF2B5EF4-FFF2-40B4-BE49-F238E27FC236}">
                <a16:creationId xmlns:a16="http://schemas.microsoft.com/office/drawing/2014/main" id="{FA554EDF-9D99-4DFF-97F8-C97E51A7CB3A}"/>
              </a:ext>
            </a:extLst>
          </p:cNvPr>
          <p:cNvSpPr>
            <a:spLocks noGrp="1"/>
          </p:cNvSpPr>
          <p:nvPr>
            <p:ph idx="1"/>
          </p:nvPr>
        </p:nvSpPr>
        <p:spPr>
          <a:xfrm>
            <a:off x="321276" y="2603499"/>
            <a:ext cx="11590638" cy="3970295"/>
          </a:xfrm>
        </p:spPr>
        <p:txBody>
          <a:bodyPr>
            <a:noAutofit/>
          </a:bodyPr>
          <a:lstStyle/>
          <a:p>
            <a:r>
              <a:rPr lang="en-US" sz="2400" dirty="0">
                <a:latin typeface="Times New Roman" panose="02020603050405020304" pitchFamily="18" charset="0"/>
                <a:cs typeface="Times New Roman" panose="02020603050405020304" pitchFamily="18" charset="0"/>
              </a:rPr>
              <a:t>It’s only a matter of time before we are able to go to Mars and see, touch and inspect things that have only been visible through the lenses of landers, rovers, and orbiters.</a:t>
            </a:r>
          </a:p>
          <a:p>
            <a:r>
              <a:rPr lang="en-US" sz="2400" dirty="0">
                <a:latin typeface="Times New Roman" panose="02020603050405020304" pitchFamily="18" charset="0"/>
                <a:cs typeface="Times New Roman" panose="02020603050405020304" pitchFamily="18" charset="0"/>
              </a:rPr>
              <a:t>The rovers and orbiters currently hovering over Mars are not solidly reliable, moreover there are certain parameters which are quite essential for human existence on Mars which are not properly studied by these devices.</a:t>
            </a:r>
          </a:p>
          <a:p>
            <a:r>
              <a:rPr lang="en-US" sz="2400" dirty="0">
                <a:latin typeface="Times New Roman" panose="02020603050405020304" pitchFamily="18" charset="0"/>
                <a:cs typeface="Times New Roman" panose="02020603050405020304" pitchFamily="18" charset="0"/>
              </a:rPr>
              <a:t>We need sophisticated device boarded reliable sensors so that we will have the opportunity to build upon decades of past science experiments from robotic missions, and we will explore familiar and new terrains and environments on Mars in person.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56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31B-D144-4D8E-8C2B-1B9002E470F8}"/>
              </a:ext>
            </a:extLst>
          </p:cNvPr>
          <p:cNvSpPr>
            <a:spLocks noGrp="1"/>
          </p:cNvSpPr>
          <p:nvPr>
            <p:ph type="title"/>
          </p:nvPr>
        </p:nvSpPr>
        <p:spPr/>
        <p:txBody>
          <a:bodyPr/>
          <a:lstStyle/>
          <a:p>
            <a:r>
              <a:rPr lang="en-IN" b="1" dirty="0">
                <a:solidFill>
                  <a:srgbClr val="FFC000"/>
                </a:solidFill>
              </a:rPr>
              <a:t>THE MARTIAN’S EYE:</a:t>
            </a:r>
          </a:p>
        </p:txBody>
      </p:sp>
      <p:sp>
        <p:nvSpPr>
          <p:cNvPr id="3" name="Content Placeholder 2">
            <a:extLst>
              <a:ext uri="{FF2B5EF4-FFF2-40B4-BE49-F238E27FC236}">
                <a16:creationId xmlns:a16="http://schemas.microsoft.com/office/drawing/2014/main" id="{8002B7B4-978E-40AF-9A5D-4AC4322E3B2B}"/>
              </a:ext>
            </a:extLst>
          </p:cNvPr>
          <p:cNvSpPr>
            <a:spLocks noGrp="1"/>
          </p:cNvSpPr>
          <p:nvPr>
            <p:ph idx="1"/>
          </p:nvPr>
        </p:nvSpPr>
        <p:spPr>
          <a:xfrm>
            <a:off x="294100" y="2603499"/>
            <a:ext cx="11494246" cy="3908511"/>
          </a:xfrm>
        </p:spPr>
        <p:txBody>
          <a:bodyPr>
            <a:normAutofit/>
          </a:bodyPr>
          <a:lstStyle/>
          <a:p>
            <a:r>
              <a:rPr lang="en-US" sz="2400" dirty="0">
                <a:latin typeface="Times New Roman" panose="02020603050405020304" pitchFamily="18" charset="0"/>
                <a:cs typeface="Times New Roman" panose="02020603050405020304" pitchFamily="18" charset="0"/>
              </a:rPr>
              <a:t>To overcome this problem, our team came up with a subtle solution wherein we use Raspberry Pi and related concepts to solve this issue.</a:t>
            </a:r>
          </a:p>
          <a:p>
            <a:r>
              <a:rPr lang="en-US" sz="2400" dirty="0">
                <a:latin typeface="Times New Roman" panose="02020603050405020304" pitchFamily="18" charset="0"/>
                <a:cs typeface="Times New Roman" panose="02020603050405020304" pitchFamily="18" charset="0"/>
              </a:rPr>
              <a:t>We use the Raspberry Pi camera module (v 1.3) which is mounted over the device itself.</a:t>
            </a:r>
          </a:p>
          <a:p>
            <a:r>
              <a:rPr lang="en-IN" sz="2400" dirty="0">
                <a:latin typeface="Times New Roman" panose="02020603050405020304" pitchFamily="18" charset="0"/>
                <a:cs typeface="Times New Roman" panose="02020603050405020304" pitchFamily="18" charset="0"/>
              </a:rPr>
              <a:t>We also use an object detection sensor and also a temperature sensor which is an added feature which we provide to keep a log of temperature and also hindrances.</a:t>
            </a:r>
          </a:p>
          <a:p>
            <a:r>
              <a:rPr lang="en-IN" sz="2400" dirty="0">
                <a:latin typeface="Times New Roman" panose="02020603050405020304" pitchFamily="18" charset="0"/>
                <a:cs typeface="Times New Roman" panose="02020603050405020304" pitchFamily="18" charset="0"/>
              </a:rPr>
              <a:t>We use SHT20 I2C for temperature and humidity sensor which is an equipped water-proof sensor which send all the reports to NASA base station through RF signals.  </a:t>
            </a:r>
          </a:p>
        </p:txBody>
      </p:sp>
    </p:spTree>
    <p:extLst>
      <p:ext uri="{BB962C8B-B14F-4D97-AF65-F5344CB8AC3E}">
        <p14:creationId xmlns:p14="http://schemas.microsoft.com/office/powerpoint/2010/main" val="320129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130C-8828-41DF-AC37-FC06D7F50924}"/>
              </a:ext>
            </a:extLst>
          </p:cNvPr>
          <p:cNvSpPr>
            <a:spLocks noGrp="1"/>
          </p:cNvSpPr>
          <p:nvPr>
            <p:ph type="title"/>
          </p:nvPr>
        </p:nvSpPr>
        <p:spPr/>
        <p:txBody>
          <a:bodyPr/>
          <a:lstStyle/>
          <a:p>
            <a:r>
              <a:rPr lang="en-IN" b="1" dirty="0">
                <a:solidFill>
                  <a:srgbClr val="FFC000"/>
                </a:solidFill>
              </a:rPr>
              <a:t>CASE STUDY AND UML DIAGRAM:</a:t>
            </a:r>
          </a:p>
        </p:txBody>
      </p:sp>
      <p:pic>
        <p:nvPicPr>
          <p:cNvPr id="4" name="Picture 3">
            <a:extLst>
              <a:ext uri="{FF2B5EF4-FFF2-40B4-BE49-F238E27FC236}">
                <a16:creationId xmlns:a16="http://schemas.microsoft.com/office/drawing/2014/main" id="{1B83BD1E-034D-48C1-A53A-E7B542DDE766}"/>
              </a:ext>
            </a:extLst>
          </p:cNvPr>
          <p:cNvPicPr>
            <a:picLocks noChangeAspect="1"/>
          </p:cNvPicPr>
          <p:nvPr/>
        </p:nvPicPr>
        <p:blipFill>
          <a:blip r:embed="rId2"/>
          <a:stretch>
            <a:fillRect/>
          </a:stretch>
        </p:blipFill>
        <p:spPr>
          <a:xfrm>
            <a:off x="284206" y="2425939"/>
            <a:ext cx="11294076" cy="4086072"/>
          </a:xfrm>
          <a:prstGeom prst="rect">
            <a:avLst/>
          </a:prstGeom>
        </p:spPr>
      </p:pic>
    </p:spTree>
    <p:extLst>
      <p:ext uri="{BB962C8B-B14F-4D97-AF65-F5344CB8AC3E}">
        <p14:creationId xmlns:p14="http://schemas.microsoft.com/office/powerpoint/2010/main" val="341869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14E1-B420-4ECA-AE08-1C323CB49ED2}"/>
              </a:ext>
            </a:extLst>
          </p:cNvPr>
          <p:cNvSpPr>
            <a:spLocks noGrp="1"/>
          </p:cNvSpPr>
          <p:nvPr>
            <p:ph type="title"/>
          </p:nvPr>
        </p:nvSpPr>
        <p:spPr/>
        <p:txBody>
          <a:bodyPr/>
          <a:lstStyle/>
          <a:p>
            <a:r>
              <a:rPr lang="en-IN" b="1" dirty="0">
                <a:solidFill>
                  <a:srgbClr val="FFC000"/>
                </a:solidFill>
              </a:rPr>
              <a:t>TECHNOLOGICAL STACK:</a:t>
            </a:r>
            <a:br>
              <a:rPr lang="en-IN" dirty="0"/>
            </a:br>
            <a:endParaRPr lang="en-IN" dirty="0"/>
          </a:p>
        </p:txBody>
      </p:sp>
      <p:sp>
        <p:nvSpPr>
          <p:cNvPr id="3" name="Content Placeholder 2">
            <a:extLst>
              <a:ext uri="{FF2B5EF4-FFF2-40B4-BE49-F238E27FC236}">
                <a16:creationId xmlns:a16="http://schemas.microsoft.com/office/drawing/2014/main" id="{0C56332A-9A67-4F0C-B21A-B675A73E3F3F}"/>
              </a:ext>
            </a:extLst>
          </p:cNvPr>
          <p:cNvSpPr>
            <a:spLocks noGrp="1"/>
          </p:cNvSpPr>
          <p:nvPr>
            <p:ph idx="1"/>
          </p:nvPr>
        </p:nvSpPr>
        <p:spPr>
          <a:xfrm>
            <a:off x="358345" y="2063578"/>
            <a:ext cx="11491785" cy="4646142"/>
          </a:xfrm>
        </p:spPr>
        <p:txBody>
          <a:bodyPr>
            <a:noAutofit/>
          </a:bodyPr>
          <a:lstStyle/>
          <a:p>
            <a:pPr marL="0" indent="0">
              <a:buNone/>
            </a:pPr>
            <a:r>
              <a:rPr lang="en-IN" b="1" dirty="0">
                <a:latin typeface="Times New Roman" panose="02020603050405020304" pitchFamily="18" charset="0"/>
                <a:cs typeface="Times New Roman" panose="02020603050405020304" pitchFamily="18" charset="0"/>
              </a:rPr>
              <a:t>Hardware Components:</a:t>
            </a: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Raspberry Pi</a:t>
            </a:r>
          </a:p>
          <a:p>
            <a:pPr lvl="0"/>
            <a:r>
              <a:rPr lang="en-IN" dirty="0">
                <a:latin typeface="Times New Roman" panose="02020603050405020304" pitchFamily="18" charset="0"/>
                <a:cs typeface="Times New Roman" panose="02020603050405020304" pitchFamily="18" charset="0"/>
              </a:rPr>
              <a:t>Raspberry Pi mounted camera module rev1.3</a:t>
            </a:r>
          </a:p>
          <a:p>
            <a:pPr lvl="0"/>
            <a:r>
              <a:rPr lang="en-IN" b="1" dirty="0">
                <a:latin typeface="Times New Roman" panose="02020603050405020304" pitchFamily="18" charset="0"/>
                <a:cs typeface="Times New Roman" panose="02020603050405020304" pitchFamily="18" charset="0"/>
              </a:rPr>
              <a:t>SHT20 I2C </a:t>
            </a:r>
            <a:r>
              <a:rPr lang="en-IN" dirty="0">
                <a:latin typeface="Times New Roman" panose="02020603050405020304" pitchFamily="18" charset="0"/>
                <a:cs typeface="Times New Roman" panose="02020603050405020304" pitchFamily="18" charset="0"/>
              </a:rPr>
              <a:t>temperature &amp; humidity sensor </a:t>
            </a: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Software Components: </a:t>
            </a:r>
            <a:endParaRPr lang="en-IN" dirty="0">
              <a:latin typeface="Times New Roman" panose="02020603050405020304" pitchFamily="18" charset="0"/>
              <a:cs typeface="Times New Roman" panose="02020603050405020304" pitchFamily="18" charset="0"/>
            </a:endParaRPr>
          </a:p>
          <a:p>
            <a:pPr lvl="0"/>
            <a:endParaRPr lang="en-IN" dirty="0">
              <a:latin typeface="Times New Roman" panose="02020603050405020304" pitchFamily="18" charset="0"/>
              <a:cs typeface="Times New Roman" panose="02020603050405020304" pitchFamily="18" charset="0"/>
            </a:endParaRPr>
          </a:p>
          <a:p>
            <a:pPr lvl="0"/>
            <a:r>
              <a:rPr lang="en-IN" dirty="0" err="1">
                <a:latin typeface="Times New Roman" panose="02020603050405020304" pitchFamily="18" charset="0"/>
                <a:cs typeface="Times New Roman" panose="02020603050405020304" pitchFamily="18" charset="0"/>
              </a:rPr>
              <a:t>ImageMagick</a:t>
            </a:r>
            <a:endParaRPr lang="en-IN" dirty="0">
              <a:latin typeface="Times New Roman" panose="02020603050405020304" pitchFamily="18" charset="0"/>
              <a:cs typeface="Times New Roman" panose="02020603050405020304" pitchFamily="18" charset="0"/>
            </a:endParaRPr>
          </a:p>
          <a:p>
            <a:pPr lvl="0"/>
            <a:r>
              <a:rPr lang="en-IN" dirty="0" err="1">
                <a:latin typeface="Times New Roman" panose="02020603050405020304" pitchFamily="18" charset="0"/>
                <a:cs typeface="Times New Roman" panose="02020603050405020304" pitchFamily="18" charset="0"/>
              </a:rPr>
              <a:t>Aurdino</a:t>
            </a:r>
            <a:r>
              <a:rPr lang="en-IN" dirty="0">
                <a:latin typeface="Times New Roman" panose="02020603050405020304" pitchFamily="18" charset="0"/>
                <a:cs typeface="Times New Roman" panose="02020603050405020304" pitchFamily="18" charset="0"/>
              </a:rPr>
              <a:t> </a:t>
            </a:r>
          </a:p>
          <a:p>
            <a:pPr lvl="0"/>
            <a:r>
              <a:rPr lang="en-IN" dirty="0">
                <a:latin typeface="Times New Roman" panose="02020603050405020304" pitchFamily="18" charset="0"/>
                <a:cs typeface="Times New Roman" panose="02020603050405020304" pitchFamily="18" charset="0"/>
              </a:rPr>
              <a:t>Python 3 (IDLE)</a:t>
            </a:r>
          </a:p>
          <a:p>
            <a:pPr lvl="0"/>
            <a:r>
              <a:rPr lang="en-IN" dirty="0">
                <a:latin typeface="Times New Roman" panose="02020603050405020304" pitchFamily="18" charset="0"/>
                <a:cs typeface="Times New Roman" panose="02020603050405020304" pitchFamily="18" charset="0"/>
              </a:rPr>
              <a:t>Open CV</a:t>
            </a:r>
          </a:p>
          <a:p>
            <a:pPr marL="0" indent="0">
              <a:buNone/>
            </a:pP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599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151A-32E9-4032-9982-D516239C3E1D}"/>
              </a:ext>
            </a:extLst>
          </p:cNvPr>
          <p:cNvSpPr>
            <a:spLocks noGrp="1"/>
          </p:cNvSpPr>
          <p:nvPr>
            <p:ph type="title"/>
          </p:nvPr>
        </p:nvSpPr>
        <p:spPr/>
        <p:txBody>
          <a:bodyPr/>
          <a:lstStyle/>
          <a:p>
            <a:r>
              <a:rPr lang="en-IN" b="1" dirty="0">
                <a:solidFill>
                  <a:srgbClr val="FFC000"/>
                </a:solidFill>
              </a:rPr>
              <a:t>DEPENDENCIES:</a:t>
            </a:r>
          </a:p>
        </p:txBody>
      </p:sp>
      <p:sp>
        <p:nvSpPr>
          <p:cNvPr id="3" name="Content Placeholder 2">
            <a:extLst>
              <a:ext uri="{FF2B5EF4-FFF2-40B4-BE49-F238E27FC236}">
                <a16:creationId xmlns:a16="http://schemas.microsoft.com/office/drawing/2014/main" id="{FB102B51-89D3-4E95-8BD5-10ACF7457360}"/>
              </a:ext>
            </a:extLst>
          </p:cNvPr>
          <p:cNvSpPr>
            <a:spLocks noGrp="1"/>
          </p:cNvSpPr>
          <p:nvPr>
            <p:ph idx="1"/>
          </p:nvPr>
        </p:nvSpPr>
        <p:spPr>
          <a:xfrm>
            <a:off x="308919" y="2397211"/>
            <a:ext cx="11565923" cy="4090086"/>
          </a:xfrm>
        </p:spPr>
        <p:txBody>
          <a:bodyPr/>
          <a:lstStyle/>
          <a:p>
            <a:pPr marL="0" indent="0">
              <a:buNone/>
            </a:pPr>
            <a:r>
              <a:rPr lang="en-IN" dirty="0"/>
              <a:t> </a:t>
            </a:r>
          </a:p>
          <a:p>
            <a:pPr lvl="0"/>
            <a:r>
              <a:rPr lang="en-IN" sz="2400" dirty="0">
                <a:latin typeface="Times New Roman" panose="02020603050405020304" pitchFamily="18" charset="0"/>
                <a:cs typeface="Times New Roman" panose="02020603050405020304" pitchFamily="18" charset="0"/>
              </a:rPr>
              <a:t>Deployment of the device is crucial.</a:t>
            </a:r>
          </a:p>
          <a:p>
            <a:pPr lvl="0"/>
            <a:r>
              <a:rPr lang="en-IN" sz="2400" dirty="0">
                <a:latin typeface="Times New Roman" panose="02020603050405020304" pitchFamily="18" charset="0"/>
                <a:cs typeface="Times New Roman" panose="02020603050405020304" pitchFamily="18" charset="0"/>
              </a:rPr>
              <a:t>No interruption of signals should occur.</a:t>
            </a:r>
          </a:p>
          <a:p>
            <a:pPr lvl="0"/>
            <a:r>
              <a:rPr lang="en-IN" sz="2400" dirty="0">
                <a:latin typeface="Times New Roman" panose="02020603050405020304" pitchFamily="18" charset="0"/>
                <a:cs typeface="Times New Roman" panose="02020603050405020304" pitchFamily="18" charset="0"/>
              </a:rPr>
              <a:t>Number of preliminary tests should be conducted at the research centre before deploying the device on the planet.</a:t>
            </a:r>
          </a:p>
          <a:p>
            <a:pPr lvl="0"/>
            <a:r>
              <a:rPr lang="en-US" sz="2400" dirty="0">
                <a:latin typeface="Times New Roman" panose="02020603050405020304" pitchFamily="18" charset="0"/>
                <a:cs typeface="Times New Roman" panose="02020603050405020304" pitchFamily="18" charset="0"/>
              </a:rPr>
              <a:t>Sensors should be properly protected and care is to be taken </a:t>
            </a:r>
            <a:r>
              <a:rPr lang="en-IN" sz="2400" dirty="0">
                <a:latin typeface="Times New Roman" panose="02020603050405020304" pitchFamily="18" charset="0"/>
                <a:cs typeface="Times New Roman" panose="02020603050405020304" pitchFamily="18" charset="0"/>
              </a:rPr>
              <a:t>that they are not in any case damaged before deploying.</a:t>
            </a:r>
          </a:p>
          <a:p>
            <a:pPr marL="0" indent="0">
              <a:buNone/>
            </a:pPr>
            <a:r>
              <a:rPr lang="en-IN" dirty="0"/>
              <a:t>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02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F040BB-26EF-47C0-A1FB-1C5F18881D04}"/>
              </a:ext>
            </a:extLst>
          </p:cNvPr>
          <p:cNvPicPr>
            <a:picLocks noChangeAspect="1"/>
          </p:cNvPicPr>
          <p:nvPr/>
        </p:nvPicPr>
        <p:blipFill>
          <a:blip r:embed="rId2"/>
          <a:stretch>
            <a:fillRect/>
          </a:stretch>
        </p:blipFill>
        <p:spPr>
          <a:xfrm>
            <a:off x="1902941" y="1762125"/>
            <a:ext cx="7834183" cy="3333750"/>
          </a:xfrm>
          <a:prstGeom prst="rect">
            <a:avLst/>
          </a:prstGeom>
          <a:effectLst>
            <a:glow rad="127000">
              <a:schemeClr val="accent1"/>
            </a:glow>
            <a:softEdge rad="12700"/>
          </a:effectLst>
        </p:spPr>
      </p:pic>
    </p:spTree>
    <p:extLst>
      <p:ext uri="{BB962C8B-B14F-4D97-AF65-F5344CB8AC3E}">
        <p14:creationId xmlns:p14="http://schemas.microsoft.com/office/powerpoint/2010/main" val="3937994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182</TotalTime>
  <Words>285</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Ion Boardroom</vt:lpstr>
      <vt:lpstr>PowerPoint Presentation</vt:lpstr>
      <vt:lpstr>CHALLENGE:</vt:lpstr>
      <vt:lpstr>PROBLEMS:</vt:lpstr>
      <vt:lpstr>THE MARTIAN’S EYE:</vt:lpstr>
      <vt:lpstr>CASE STUDY AND UML DIAGRAM:</vt:lpstr>
      <vt:lpstr>TECHNOLOGICAL STACK: </vt:lpstr>
      <vt:lpstr>DEPENDENCIES: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 Udutha</dc:creator>
  <cp:lastModifiedBy>Bhargav Udutha</cp:lastModifiedBy>
  <cp:revision>14</cp:revision>
  <dcterms:created xsi:type="dcterms:W3CDTF">2018-10-09T18:23:55Z</dcterms:created>
  <dcterms:modified xsi:type="dcterms:W3CDTF">2018-10-09T21:26:52Z</dcterms:modified>
</cp:coreProperties>
</file>