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766" y="1487984"/>
            <a:ext cx="761831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200"/>
              </a:lnSpc>
              <a:spcAft>
                <a:spcPts val="180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Quality Screening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744641" y="2249984"/>
            <a:ext cx="5654421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67"/>
              </a:lnSpc>
              <a:spcAft>
                <a:spcPts val="3000"/>
              </a:spcAft>
              <a:buNone/>
            </a:pPr>
            <a:r>
              <a:rPr lang="en-US" sz="2400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Filtering Non-Serious Patent Applications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00351" y="2969568"/>
            <a:ext cx="1143000" cy="38100"/>
          </a:xfrm>
          <a:prstGeom prst="rect">
            <a:avLst/>
          </a:prstGeom>
          <a:solidFill>
            <a:srgbClr val="4A90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62766" y="3388668"/>
            <a:ext cx="761831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>
                    <a:alpha val="9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Multi-Layered Approach to Quality Screening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1333500"/>
            <a:ext cx="2049970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33"/>
              </a:lnSpc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81000" y="1934617"/>
            <a:ext cx="4000500" cy="2524125"/>
          </a:xfrm>
          <a:prstGeom prst="roundRect">
            <a:avLst>
              <a:gd name="adj" fmla="val 3019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09575" y="1934617"/>
            <a:ext cx="0" cy="2524125"/>
          </a:xfrm>
          <a:prstGeom prst="line">
            <a:avLst/>
          </a:prstGeom>
          <a:noFill/>
          <a:ln w="57150">
            <a:solidFill>
              <a:srgbClr val="E74C3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66750" y="2163217"/>
            <a:ext cx="355587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12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Low-Quality Applications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66750" y="2544217"/>
            <a:ext cx="355587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8"/>
              </a:lnSpc>
              <a:spcAft>
                <a:spcPts val="600"/>
              </a:spcAft>
              <a:buNone/>
            </a:pPr>
            <a:r>
              <a:rPr lang="en-US" sz="11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Patent examiners waste time reviewing applications containing:</a:t>
            </a:r>
            <a:endParaRPr lang="en-US" sz="1125" dirty="0"/>
          </a:p>
        </p:txBody>
      </p:sp>
      <p:sp>
        <p:nvSpPr>
          <p:cNvPr id="10" name="Text 8"/>
          <p:cNvSpPr/>
          <p:nvPr/>
        </p:nvSpPr>
        <p:spPr>
          <a:xfrm>
            <a:off x="666750" y="3049042"/>
            <a:ext cx="3486150" cy="1181100"/>
          </a:xfrm>
          <a:prstGeom prst="rect">
            <a:avLst/>
          </a:prstGeom>
          <a:noFill/>
          <a:ln/>
        </p:spPr>
        <p:txBody>
          <a:bodyPr wrap="square" lIns="104775" tIns="0" rIns="0" bIns="0" rtlCol="0" anchor="t"/>
          <a:lstStyle/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generated content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Nonsensical or incoherent text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Mass-produced templates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Meaningless technical claims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762500" y="1104900"/>
            <a:ext cx="2049970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33"/>
              </a:lnSpc>
              <a:spcAft>
                <a:spcPts val="1200"/>
              </a:spcAft>
              <a:buNone/>
            </a:pPr>
            <a:r>
              <a:rPr lang="en-US" sz="21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Impact</a:t>
            </a:r>
            <a:endParaRPr lang="en-US" sz="2100" dirty="0"/>
          </a:p>
        </p:txBody>
      </p:sp>
      <p:pic>
        <p:nvPicPr>
          <p:cNvPr id="12" name="Image 0" descr="/tmp/rasterized-gradient-9087729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1706017"/>
            <a:ext cx="4000500" cy="2171700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4991100" y="1934617"/>
            <a:ext cx="3543300" cy="1714500"/>
          </a:xfrm>
          <a:prstGeom prst="rect">
            <a:avLst/>
          </a:prstGeom>
          <a:noFill/>
          <a:ln/>
        </p:spPr>
        <p:txBody>
          <a:bodyPr wrap="square" lIns="104775" tIns="0" rIns="0" bIns="0" rtlCol="0" anchor="t"/>
          <a:lstStyle/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waste: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Hours on worthless applications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Backlog growth: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Legitimate patents delayed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 costs: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Resources diverted</a:t>
            </a:r>
            <a:endParaRPr lang="en-US" sz="1350" dirty="0"/>
          </a:p>
          <a:p>
            <a:pPr algn="l" marL="104775" indent="-1047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erosion: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Less thorough reviews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762500" y="4182517"/>
            <a:ext cx="4000500" cy="504825"/>
          </a:xfrm>
          <a:prstGeom prst="roundRect">
            <a:avLst>
              <a:gd name="adj" fmla="val 15094"/>
            </a:avLst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4877943" y="4334917"/>
            <a:ext cx="37696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75"/>
              </a:lnSpc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Solution: Automated pre-screening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780154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Proposed 4-Layer Screening Methodology</a:t>
            </a:r>
            <a:endParaRPr lang="en-US" sz="3000" dirty="0"/>
          </a:p>
        </p:txBody>
      </p:sp>
      <p:pic>
        <p:nvPicPr>
          <p:cNvPr id="5" name="Image 0" descr="/tmp/rasterized-gradient-9e36f55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57300"/>
            <a:ext cx="2117824" cy="197733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54162" y="14859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1355080" y="1602284"/>
            <a:ext cx="172906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67"/>
              </a:lnSpc>
              <a:buNone/>
            </a:pPr>
            <a:r>
              <a:rPr lang="en-US" sz="2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2994" y="2362200"/>
            <a:ext cx="169383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Character-Level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592994" y="2819400"/>
            <a:ext cx="169383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gibberish detection</a:t>
            </a:r>
            <a:endParaRPr lang="en-US" sz="1050" dirty="0"/>
          </a:p>
        </p:txBody>
      </p:sp>
      <p:pic>
        <p:nvPicPr>
          <p:cNvPr id="10" name="Image 1" descr="/tmp/rasterized-gradient-3a446cb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4" y="1257300"/>
            <a:ext cx="1905000" cy="197733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3394174" y="14859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8"/>
          <p:cNvSpPr/>
          <p:nvPr/>
        </p:nvSpPr>
        <p:spPr>
          <a:xfrm>
            <a:off x="3595092" y="1602284"/>
            <a:ext cx="172906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67"/>
              </a:lnSpc>
              <a:buNone/>
            </a:pPr>
            <a:r>
              <a:rPr lang="en-US" sz="2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2941546" y="2362200"/>
            <a:ext cx="1476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Word-Level</a:t>
            </a:r>
            <a:endParaRPr lang="en-US" sz="1500" dirty="0"/>
          </a:p>
        </p:txBody>
      </p:sp>
      <p:sp>
        <p:nvSpPr>
          <p:cNvPr id="14" name="Text 10"/>
          <p:cNvSpPr/>
          <p:nvPr/>
        </p:nvSpPr>
        <p:spPr>
          <a:xfrm>
            <a:off x="2941546" y="2819400"/>
            <a:ext cx="1476756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Word salad &amp; nonsense</a:t>
            </a:r>
            <a:endParaRPr lang="en-US" sz="1050" dirty="0"/>
          </a:p>
        </p:txBody>
      </p:sp>
      <p:pic>
        <p:nvPicPr>
          <p:cNvPr id="15" name="Image 2" descr="/tmp/rasterized-gradient-d7a30b3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024" y="1257300"/>
            <a:ext cx="1999059" cy="197733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574804" y="14859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2"/>
          <p:cNvSpPr/>
          <p:nvPr/>
        </p:nvSpPr>
        <p:spPr>
          <a:xfrm>
            <a:off x="5775722" y="1602284"/>
            <a:ext cx="172906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67"/>
              </a:lnSpc>
              <a:buNone/>
            </a:pPr>
            <a:r>
              <a:rPr lang="en-US" sz="2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5074206" y="2362200"/>
            <a:ext cx="15726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Semantic</a:t>
            </a:r>
            <a:endParaRPr lang="en-US" sz="1500" dirty="0"/>
          </a:p>
        </p:txBody>
      </p:sp>
      <p:sp>
        <p:nvSpPr>
          <p:cNvPr id="19" name="Text 14"/>
          <p:cNvSpPr/>
          <p:nvPr/>
        </p:nvSpPr>
        <p:spPr>
          <a:xfrm>
            <a:off x="5074206" y="2819400"/>
            <a:ext cx="157269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Coherence &amp; logic checks</a:t>
            </a:r>
            <a:endParaRPr lang="en-US" sz="1050" dirty="0"/>
          </a:p>
        </p:txBody>
      </p:sp>
      <p:pic>
        <p:nvPicPr>
          <p:cNvPr id="20" name="Image 3" descr="/tmp/rasterized-gradient-c96ba7f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84" y="1257300"/>
            <a:ext cx="1949797" cy="197733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777758" y="1485900"/>
            <a:ext cx="571500" cy="571500"/>
          </a:xfrm>
          <a:prstGeom prst="roundRect">
            <a:avLst>
              <a:gd name="adj" fmla="val 1600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16"/>
          <p:cNvSpPr/>
          <p:nvPr/>
        </p:nvSpPr>
        <p:spPr>
          <a:xfrm>
            <a:off x="7978676" y="1602284"/>
            <a:ext cx="172906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67"/>
              </a:lnSpc>
              <a:buNone/>
            </a:pPr>
            <a:r>
              <a:rPr lang="en-US" sz="240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400" dirty="0"/>
          </a:p>
        </p:txBody>
      </p:sp>
      <p:sp>
        <p:nvSpPr>
          <p:cNvPr id="23" name="Text 17"/>
          <p:cNvSpPr/>
          <p:nvPr/>
        </p:nvSpPr>
        <p:spPr>
          <a:xfrm>
            <a:off x="7302358" y="2362200"/>
            <a:ext cx="152244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Domain-Specific</a:t>
            </a:r>
            <a:endParaRPr lang="en-US" sz="1500" dirty="0"/>
          </a:p>
        </p:txBody>
      </p:sp>
      <p:sp>
        <p:nvSpPr>
          <p:cNvPr id="24" name="Text 18"/>
          <p:cNvSpPr/>
          <p:nvPr/>
        </p:nvSpPr>
        <p:spPr>
          <a:xfrm>
            <a:off x="7302358" y="2819400"/>
            <a:ext cx="1522449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Patent validation rules</a:t>
            </a:r>
            <a:endParaRPr lang="en-US" sz="1050" dirty="0"/>
          </a:p>
        </p:txBody>
      </p:sp>
      <p:sp>
        <p:nvSpPr>
          <p:cNvPr id="25" name="Text 19"/>
          <p:cNvSpPr/>
          <p:nvPr/>
        </p:nvSpPr>
        <p:spPr>
          <a:xfrm>
            <a:off x="381000" y="3463230"/>
            <a:ext cx="8382000" cy="914400"/>
          </a:xfrm>
          <a:prstGeom prst="roundRect">
            <a:avLst>
              <a:gd name="adj" fmla="val 8333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0"/>
          <p:cNvSpPr/>
          <p:nvPr/>
        </p:nvSpPr>
        <p:spPr>
          <a:xfrm>
            <a:off x="409575" y="3463230"/>
            <a:ext cx="0" cy="914400"/>
          </a:xfrm>
          <a:prstGeom prst="line">
            <a:avLst/>
          </a:prstGeom>
          <a:noFill/>
          <a:ln w="57150">
            <a:solidFill>
              <a:srgbClr val="2ECC71"/>
            </a:solidFill>
            <a:prstDash val="solid"/>
          </a:ln>
        </p:spPr>
      </p:sp>
      <p:sp>
        <p:nvSpPr>
          <p:cNvPr id="27" name="Text 21"/>
          <p:cNvSpPr/>
          <p:nvPr/>
        </p:nvSpPr>
        <p:spPr>
          <a:xfrm>
            <a:off x="666750" y="3691830"/>
            <a:ext cx="802500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Progressive filtering: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Each layer eliminates low-quality applications using shared quality indicators—coherence, structure, and semantic validity—before deeper analysis.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613048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Implementation Details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1104900"/>
            <a:ext cx="4076700" cy="1146423"/>
          </a:xfrm>
          <a:prstGeom prst="roundRect">
            <a:avLst>
              <a:gd name="adj" fmla="val 4985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381000" y="1123950"/>
            <a:ext cx="40767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3400" y="1295400"/>
            <a:ext cx="3847338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450"/>
              </a:spcAft>
              <a:buNone/>
            </a:pPr>
            <a:r>
              <a:rPr lang="en-US" sz="12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1: Character Analysis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33400" y="1535311"/>
            <a:ext cx="3847338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450"/>
              </a:spcAft>
              <a:buNone/>
            </a:pPr>
            <a:r>
              <a:rPr lang="en-US" sz="97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Markov chain models detect random keyboard mashing and impossible character sequences.</a:t>
            </a:r>
            <a:endParaRPr lang="en-US" sz="975" dirty="0"/>
          </a:p>
        </p:txBody>
      </p:sp>
      <p:sp>
        <p:nvSpPr>
          <p:cNvPr id="9" name="Text 7"/>
          <p:cNvSpPr/>
          <p:nvPr/>
        </p:nvSpPr>
        <p:spPr>
          <a:xfrm>
            <a:off x="533400" y="1938933"/>
            <a:ext cx="384733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Speed: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Milliseconds | 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99%+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381000" y="2556123"/>
            <a:ext cx="4076700" cy="1146423"/>
          </a:xfrm>
          <a:prstGeom prst="roundRect">
            <a:avLst>
              <a:gd name="adj" fmla="val 4985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381000" y="2575173"/>
            <a:ext cx="40767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33400" y="2746623"/>
            <a:ext cx="3847338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450"/>
              </a:spcAft>
              <a:buNone/>
            </a:pPr>
            <a:r>
              <a:rPr lang="en-US" sz="12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2: Word Analysis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33400" y="2986534"/>
            <a:ext cx="3847338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450"/>
              </a:spcAft>
              <a:buNone/>
            </a:pPr>
            <a:r>
              <a:rPr lang="en-US" sz="97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DistilBERT-based detector classifies text into Clean, Mild Gibberish, Word Salad, or Noise.</a:t>
            </a:r>
            <a:endParaRPr lang="en-US" sz="975" dirty="0"/>
          </a:p>
        </p:txBody>
      </p:sp>
      <p:sp>
        <p:nvSpPr>
          <p:cNvPr id="14" name="Text 12"/>
          <p:cNvSpPr/>
          <p:nvPr/>
        </p:nvSpPr>
        <p:spPr>
          <a:xfrm>
            <a:off x="533400" y="3390156"/>
            <a:ext cx="384733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HuggingFace Model | 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97.4%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4686300" y="1181100"/>
            <a:ext cx="4076700" cy="1146423"/>
          </a:xfrm>
          <a:prstGeom prst="roundRect">
            <a:avLst>
              <a:gd name="adj" fmla="val 4985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4686300" y="1200150"/>
            <a:ext cx="40767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4838700" y="1371600"/>
            <a:ext cx="3847338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450"/>
              </a:spcAft>
              <a:buNone/>
            </a:pPr>
            <a:r>
              <a:rPr lang="en-US" sz="12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3: Semantic Coherence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838700" y="1611511"/>
            <a:ext cx="3847338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450"/>
              </a:spcAft>
              <a:buNone/>
            </a:pPr>
            <a:r>
              <a:rPr lang="en-US" sz="97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Neural networks detect logical inconsistencies, sentence-to-sentence disconnects, and semantic incoherence.</a:t>
            </a:r>
            <a:endParaRPr lang="en-US" sz="975" dirty="0"/>
          </a:p>
        </p:txBody>
      </p:sp>
      <p:sp>
        <p:nvSpPr>
          <p:cNvPr id="19" name="Text 17"/>
          <p:cNvSpPr/>
          <p:nvPr/>
        </p:nvSpPr>
        <p:spPr>
          <a:xfrm>
            <a:off x="4838700" y="2015133"/>
            <a:ext cx="384733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Approach: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CNN/LSA hybrid models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686300" y="2632323"/>
            <a:ext cx="4076700" cy="1146423"/>
          </a:xfrm>
          <a:prstGeom prst="roundRect">
            <a:avLst>
              <a:gd name="adj" fmla="val 4985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686300" y="2651373"/>
            <a:ext cx="40767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838700" y="2822823"/>
            <a:ext cx="3847338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450"/>
              </a:spcAft>
              <a:buNone/>
            </a:pPr>
            <a:r>
              <a:rPr lang="en-US" sz="12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4: Patent Validation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838700" y="3062734"/>
            <a:ext cx="3847338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450"/>
              </a:spcAft>
              <a:buNone/>
            </a:pPr>
            <a:r>
              <a:rPr lang="en-US" sz="97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 rules verify patent structure, claim-description alignment, and technical feasibility.</a:t>
            </a:r>
            <a:endParaRPr lang="en-US" sz="975" dirty="0"/>
          </a:p>
        </p:txBody>
      </p:sp>
      <p:sp>
        <p:nvSpPr>
          <p:cNvPr id="24" name="Text 22"/>
          <p:cNvSpPr/>
          <p:nvPr/>
        </p:nvSpPr>
        <p:spPr>
          <a:xfrm>
            <a:off x="4838700" y="3466356"/>
            <a:ext cx="384733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Features: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Format validation + Physics checks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381000" y="4007346"/>
            <a:ext cx="8382000" cy="491430"/>
          </a:xfrm>
          <a:prstGeom prst="roundRect">
            <a:avLst>
              <a:gd name="adj" fmla="val 11629"/>
            </a:avLst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530352" y="4159746"/>
            <a:ext cx="8083296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Point:</a:t>
            </a:r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Automated pre-screening pipeline before human examiner assignment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57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1238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4828604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Recommended Approach: Multi-Model Pipeline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1371600"/>
            <a:ext cx="2380298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We Use the Data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81000" y="1811834"/>
            <a:ext cx="4651474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00050" y="1811834"/>
            <a:ext cx="0" cy="487561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95300" y="1888034"/>
            <a:ext cx="4550194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1: Statistical Models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95300" y="2076599"/>
            <a:ext cx="4550194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1,000+ patents for character transition probabilities via Markov chains</a:t>
            </a:r>
            <a:endParaRPr lang="en-US" sz="825" dirty="0"/>
          </a:p>
        </p:txBody>
      </p:sp>
      <p:sp>
        <p:nvSpPr>
          <p:cNvPr id="10" name="Text 8"/>
          <p:cNvSpPr/>
          <p:nvPr/>
        </p:nvSpPr>
        <p:spPr>
          <a:xfrm>
            <a:off x="381000" y="2508945"/>
            <a:ext cx="4651474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00050" y="2508945"/>
            <a:ext cx="0" cy="487561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95300" y="2585145"/>
            <a:ext cx="4550194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2: Fine-Tuned DistilBERT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95300" y="2773710"/>
            <a:ext cx="4550194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3,000-5,000 labeled examples to fine-tune small transformer (66M params)</a:t>
            </a:r>
            <a:endParaRPr lang="en-US" sz="825" dirty="0"/>
          </a:p>
        </p:txBody>
      </p:sp>
      <p:sp>
        <p:nvSpPr>
          <p:cNvPr id="14" name="Text 12"/>
          <p:cNvSpPr/>
          <p:nvPr/>
        </p:nvSpPr>
        <p:spPr>
          <a:xfrm>
            <a:off x="381000" y="3206055"/>
            <a:ext cx="4651474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00050" y="3206055"/>
            <a:ext cx="0" cy="487561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95300" y="3282255"/>
            <a:ext cx="4550194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3: Coherence Models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95300" y="3470821"/>
            <a:ext cx="4550194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2,000-4,000 documents to train CNN/LSTM on coherence scores</a:t>
            </a:r>
            <a:endParaRPr lang="en-US" sz="825" dirty="0"/>
          </a:p>
        </p:txBody>
      </p:sp>
      <p:sp>
        <p:nvSpPr>
          <p:cNvPr id="18" name="Text 16"/>
          <p:cNvSpPr/>
          <p:nvPr/>
        </p:nvSpPr>
        <p:spPr>
          <a:xfrm>
            <a:off x="381000" y="3903166"/>
            <a:ext cx="4651474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00050" y="3903166"/>
            <a:ext cx="0" cy="487561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95300" y="3979366"/>
            <a:ext cx="4550194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4: Rules + Classifiers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495300" y="4167932"/>
            <a:ext cx="4550194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500-1,000 examples per check for patent structure validation</a:t>
            </a:r>
            <a:endParaRPr lang="en-US" sz="825" dirty="0"/>
          </a:p>
        </p:txBody>
      </p:sp>
      <p:sp>
        <p:nvSpPr>
          <p:cNvPr id="22" name="Text 20"/>
          <p:cNvSpPr/>
          <p:nvPr/>
        </p:nvSpPr>
        <p:spPr>
          <a:xfrm>
            <a:off x="5184874" y="1556296"/>
            <a:ext cx="1836230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Advantages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5184874" y="1996529"/>
            <a:ext cx="3578126" cy="681782"/>
          </a:xfrm>
          <a:prstGeom prst="roundRect">
            <a:avLst>
              <a:gd name="adj" fmla="val 8382"/>
            </a:avLst>
          </a:prstGeom>
          <a:solidFill>
            <a:srgbClr val="FFFFFF"/>
          </a:solidFill>
          <a:ln w="19050">
            <a:solidFill>
              <a:srgbClr val="2ECC7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5280124" y="2091779"/>
            <a:ext cx="345537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💰 Cost-Effective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5280124" y="2289870"/>
            <a:ext cx="3455378" cy="293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~$100-200 one-time, inference pennies per application, no ongoing API costs</a:t>
            </a:r>
            <a:endParaRPr lang="en-US" sz="825" dirty="0"/>
          </a:p>
        </p:txBody>
      </p:sp>
      <p:sp>
        <p:nvSpPr>
          <p:cNvPr id="26" name="Text 24"/>
          <p:cNvSpPr/>
          <p:nvPr/>
        </p:nvSpPr>
        <p:spPr>
          <a:xfrm>
            <a:off x="5184874" y="2906911"/>
            <a:ext cx="3578126" cy="535186"/>
          </a:xfrm>
          <a:prstGeom prst="roundRect">
            <a:avLst>
              <a:gd name="adj" fmla="val 10679"/>
            </a:avLst>
          </a:prstGeom>
          <a:solidFill>
            <a:srgbClr val="FFFFFF"/>
          </a:solidFill>
          <a:ln w="19050">
            <a:solidFill>
              <a:srgbClr val="4A90E2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5280124" y="3002161"/>
            <a:ext cx="345537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⚡ Fast Performance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5280124" y="3200251"/>
            <a:ext cx="3455378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1: milliseconds, Layer 2: ~1 sec, total pipeline: 2-3 seconds</a:t>
            </a:r>
            <a:endParaRPr lang="en-US" sz="825" dirty="0"/>
          </a:p>
        </p:txBody>
      </p:sp>
      <p:sp>
        <p:nvSpPr>
          <p:cNvPr id="29" name="Text 27"/>
          <p:cNvSpPr/>
          <p:nvPr/>
        </p:nvSpPr>
        <p:spPr>
          <a:xfrm>
            <a:off x="5184874" y="3670697"/>
            <a:ext cx="3578126" cy="535186"/>
          </a:xfrm>
          <a:prstGeom prst="roundRect">
            <a:avLst>
              <a:gd name="adj" fmla="val 10679"/>
            </a:avLst>
          </a:prstGeom>
          <a:solidFill>
            <a:srgbClr val="FFFFFF"/>
          </a:solidFill>
          <a:ln w="19050">
            <a:solidFill>
              <a:srgbClr val="9B59B6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5280124" y="3765947"/>
            <a:ext cx="345537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9B59B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Optimized Accuracy</a:t>
            </a:r>
            <a:endParaRPr lang="en-US" sz="1050" dirty="0"/>
          </a:p>
        </p:txBody>
      </p:sp>
      <p:sp>
        <p:nvSpPr>
          <p:cNvPr id="31" name="Text 29"/>
          <p:cNvSpPr/>
          <p:nvPr/>
        </p:nvSpPr>
        <p:spPr>
          <a:xfrm>
            <a:off x="5280124" y="3964037"/>
            <a:ext cx="3455378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layer specialized, early filtering reduces false positives</a:t>
            </a:r>
            <a:endParaRPr lang="en-US" sz="8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62276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Alternative: LLM-Heavy Approach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990600"/>
            <a:ext cx="2419160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 A: Fine-Tuned LLM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81000" y="1430834"/>
            <a:ext cx="4114800" cy="670471"/>
          </a:xfrm>
          <a:prstGeom prst="roundRect">
            <a:avLst>
              <a:gd name="adj" fmla="val 8524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" y="1507034"/>
            <a:ext cx="404164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Approach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57200" y="1705124"/>
            <a:ext cx="4041648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Fine-tune GPT-3.5 or similar on 5,000-10,000 labeled patents for binary classification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381000" y="2329904"/>
            <a:ext cx="4114800" cy="503783"/>
          </a:xfrm>
          <a:prstGeom prst="roundRect">
            <a:avLst>
              <a:gd name="adj" fmla="val 11344"/>
            </a:avLst>
          </a:prstGeom>
          <a:solidFill>
            <a:srgbClr val="FFFFFF"/>
          </a:solidFill>
          <a:ln w="19050">
            <a:solidFill>
              <a:srgbClr val="2ECC7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76250" y="2425154"/>
            <a:ext cx="4002786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spcAft>
                <a:spcPts val="225"/>
              </a:spcAft>
              <a:buNone/>
            </a:pPr>
            <a:r>
              <a:rPr lang="en-US" sz="975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Advantages</a:t>
            </a:r>
            <a:endParaRPr lang="en-US" sz="975" dirty="0"/>
          </a:p>
        </p:txBody>
      </p:sp>
      <p:sp>
        <p:nvSpPr>
          <p:cNvPr id="11" name="Text 9"/>
          <p:cNvSpPr/>
          <p:nvPr/>
        </p:nvSpPr>
        <p:spPr>
          <a:xfrm>
            <a:off x="476250" y="2602260"/>
            <a:ext cx="4002786" cy="136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model, better context, handles edge cases well</a:t>
            </a:r>
            <a:endParaRPr lang="en-US" sz="825" dirty="0"/>
          </a:p>
        </p:txBody>
      </p:sp>
      <p:sp>
        <p:nvSpPr>
          <p:cNvPr id="12" name="Text 10"/>
          <p:cNvSpPr/>
          <p:nvPr/>
        </p:nvSpPr>
        <p:spPr>
          <a:xfrm>
            <a:off x="381000" y="3043238"/>
            <a:ext cx="4114800" cy="639961"/>
          </a:xfrm>
          <a:prstGeom prst="roundRect">
            <a:avLst>
              <a:gd name="adj" fmla="val 8930"/>
            </a:avLst>
          </a:prstGeom>
          <a:solidFill>
            <a:srgbClr val="FFFFFF"/>
          </a:solidFill>
          <a:ln w="19050">
            <a:solidFill>
              <a:srgbClr val="E74C3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76250" y="3138488"/>
            <a:ext cx="4002786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spcAft>
                <a:spcPts val="225"/>
              </a:spcAft>
              <a:buNone/>
            </a:pPr>
            <a:r>
              <a:rPr lang="en-US" sz="975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Disadvantages</a:t>
            </a:r>
            <a:endParaRPr lang="en-US" sz="975" dirty="0"/>
          </a:p>
        </p:txBody>
      </p:sp>
      <p:sp>
        <p:nvSpPr>
          <p:cNvPr id="14" name="Text 12"/>
          <p:cNvSpPr/>
          <p:nvPr/>
        </p:nvSpPr>
        <p:spPr>
          <a:xfrm>
            <a:off x="476250" y="3315593"/>
            <a:ext cx="4002786" cy="272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$2K-5K training + $0.50-2 per app | </a:t>
            </a:r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Speed: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5-10 sec | </a:t>
            </a:r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Dependency: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External API</a:t>
            </a:r>
            <a:endParaRPr lang="en-US" sz="825" dirty="0"/>
          </a:p>
        </p:txBody>
      </p:sp>
      <p:sp>
        <p:nvSpPr>
          <p:cNvPr id="15" name="Text 13"/>
          <p:cNvSpPr/>
          <p:nvPr/>
        </p:nvSpPr>
        <p:spPr>
          <a:xfrm>
            <a:off x="4648200" y="990600"/>
            <a:ext cx="2798064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 B: Prompt Engineering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648200" y="1430834"/>
            <a:ext cx="4114800" cy="670471"/>
          </a:xfrm>
          <a:prstGeom prst="roundRect">
            <a:avLst>
              <a:gd name="adj" fmla="val 8524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724400" y="1507034"/>
            <a:ext cx="4041648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Approach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724400" y="1705124"/>
            <a:ext cx="4041648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GPT-4/Claude with crafted prompts and few-shot examples to evaluate quality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4648200" y="2329904"/>
            <a:ext cx="4114800" cy="503783"/>
          </a:xfrm>
          <a:prstGeom prst="roundRect">
            <a:avLst>
              <a:gd name="adj" fmla="val 11344"/>
            </a:avLst>
          </a:prstGeom>
          <a:solidFill>
            <a:srgbClr val="FFFFFF"/>
          </a:solidFill>
          <a:ln w="19050">
            <a:solidFill>
              <a:srgbClr val="2ECC7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743450" y="2425154"/>
            <a:ext cx="4002786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spcAft>
                <a:spcPts val="225"/>
              </a:spcAft>
              <a:buNone/>
            </a:pPr>
            <a:r>
              <a:rPr lang="en-US" sz="975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Advantages</a:t>
            </a:r>
            <a:endParaRPr lang="en-US" sz="975" dirty="0"/>
          </a:p>
        </p:txBody>
      </p:sp>
      <p:sp>
        <p:nvSpPr>
          <p:cNvPr id="21" name="Text 19"/>
          <p:cNvSpPr/>
          <p:nvPr/>
        </p:nvSpPr>
        <p:spPr>
          <a:xfrm>
            <a:off x="4743450" y="2602260"/>
            <a:ext cx="4002786" cy="136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training, flexible iteration, excellent reasoning</a:t>
            </a:r>
            <a:endParaRPr lang="en-US" sz="825" dirty="0"/>
          </a:p>
        </p:txBody>
      </p:sp>
      <p:sp>
        <p:nvSpPr>
          <p:cNvPr id="22" name="Text 20"/>
          <p:cNvSpPr/>
          <p:nvPr/>
        </p:nvSpPr>
        <p:spPr>
          <a:xfrm>
            <a:off x="4648200" y="3043238"/>
            <a:ext cx="4114800" cy="639961"/>
          </a:xfrm>
          <a:prstGeom prst="roundRect">
            <a:avLst>
              <a:gd name="adj" fmla="val 8930"/>
            </a:avLst>
          </a:prstGeom>
          <a:solidFill>
            <a:srgbClr val="FFFFFF"/>
          </a:solidFill>
          <a:ln w="19050">
            <a:solidFill>
              <a:srgbClr val="E74C3C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4743450" y="3138488"/>
            <a:ext cx="4002786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spcAft>
                <a:spcPts val="225"/>
              </a:spcAft>
              <a:buNone/>
            </a:pPr>
            <a:r>
              <a:rPr lang="en-US" sz="975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Disadvantages</a:t>
            </a:r>
            <a:endParaRPr lang="en-US" sz="975" dirty="0"/>
          </a:p>
        </p:txBody>
      </p:sp>
      <p:sp>
        <p:nvSpPr>
          <p:cNvPr id="24" name="Text 22"/>
          <p:cNvSpPr/>
          <p:nvPr/>
        </p:nvSpPr>
        <p:spPr>
          <a:xfrm>
            <a:off x="4743450" y="3315593"/>
            <a:ext cx="4002786" cy="272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$1-3 per app (expensive at scale) | </a:t>
            </a:r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Speed: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10-20 sec | </a:t>
            </a:r>
            <a:pPr algn="l" indent="0" marL="0">
              <a:lnSpc>
                <a:spcPts val="1073"/>
              </a:lnSpc>
              <a:buNone/>
            </a:pPr>
            <a:r>
              <a:rPr lang="en-US" sz="825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Issue:</a:t>
            </a:r>
            <a:pPr algn="l" indent="0" marL="0">
              <a:lnSpc>
                <a:spcPts val="1073"/>
              </a:lnSpc>
              <a:buNone/>
            </a:pPr>
            <a:r>
              <a:rPr lang="en-US" sz="8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Output variability</a:t>
            </a:r>
            <a:endParaRPr lang="en-US" sz="825" dirty="0"/>
          </a:p>
        </p:txBody>
      </p:sp>
      <p:sp>
        <p:nvSpPr>
          <p:cNvPr id="25" name="Text 23"/>
          <p:cNvSpPr/>
          <p:nvPr/>
        </p:nvSpPr>
        <p:spPr>
          <a:xfrm>
            <a:off x="381000" y="3740348"/>
            <a:ext cx="8382000" cy="325636"/>
          </a:xfrm>
          <a:prstGeom prst="roundRect">
            <a:avLst>
              <a:gd name="adj" fmla="val 17550"/>
            </a:avLst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530352" y="3816548"/>
            <a:ext cx="808329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9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Recommendation:</a:t>
            </a:r>
            <a:pPr algn="ctr" indent="0" marL="0">
              <a:lnSpc>
                <a:spcPts val="1365"/>
              </a:lnSpc>
              <a:buNone/>
            </a:pPr>
            <a:r>
              <a:rPr lang="en-US" sz="9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Start with multi-model for cost efficiency. Use LLM for complex edge cases flagged by initial screening.</a:t>
            </a:r>
            <a:endParaRPr lang="en-US" sz="9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7150608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Requirements for Implementation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1823293"/>
            <a:ext cx="2292858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75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Data Categories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81000" y="2282577"/>
            <a:ext cx="4488805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00050" y="2282577"/>
            <a:ext cx="0" cy="487561"/>
          </a:xfrm>
          <a:prstGeom prst="line">
            <a:avLst/>
          </a:prstGeom>
          <a:noFill/>
          <a:ln w="38100">
            <a:solidFill>
              <a:srgbClr val="2ECC7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95300" y="2358777"/>
            <a:ext cx="438427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High-Quality Patents (2,000-5,000)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95300" y="2547342"/>
            <a:ext cx="4384271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Verified legitimate, granted patents from 2015-2020</a:t>
            </a:r>
            <a:endParaRPr lang="en-US" sz="825" dirty="0"/>
          </a:p>
        </p:txBody>
      </p:sp>
      <p:sp>
        <p:nvSpPr>
          <p:cNvPr id="10" name="Text 8"/>
          <p:cNvSpPr/>
          <p:nvPr/>
        </p:nvSpPr>
        <p:spPr>
          <a:xfrm>
            <a:off x="381000" y="2979688"/>
            <a:ext cx="4488805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00050" y="2979688"/>
            <a:ext cx="0" cy="487561"/>
          </a:xfrm>
          <a:prstGeom prst="line">
            <a:avLst/>
          </a:prstGeom>
          <a:noFill/>
          <a:ln w="38100">
            <a:solidFill>
              <a:srgbClr val="E74C3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95300" y="3055888"/>
            <a:ext cx="438427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✗ Low-Quality Applications (1,500-3,000)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95300" y="3244453"/>
            <a:ext cx="4384271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rejections, synthetic samples, non-serious submissions</a:t>
            </a:r>
            <a:endParaRPr lang="en-US" sz="825" dirty="0"/>
          </a:p>
        </p:txBody>
      </p:sp>
      <p:sp>
        <p:nvSpPr>
          <p:cNvPr id="14" name="Text 12"/>
          <p:cNvSpPr/>
          <p:nvPr/>
        </p:nvSpPr>
        <p:spPr>
          <a:xfrm>
            <a:off x="381000" y="3676799"/>
            <a:ext cx="4488805" cy="487561"/>
          </a:xfrm>
          <a:prstGeom prst="roundRect">
            <a:avLst>
              <a:gd name="adj" fmla="val 11722"/>
            </a:avLst>
          </a:prstGeom>
          <a:solidFill>
            <a:srgbClr val="F5F7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00050" y="3676799"/>
            <a:ext cx="0" cy="487561"/>
          </a:xfrm>
          <a:prstGeom prst="line">
            <a:avLst/>
          </a:prstGeom>
          <a:noFill/>
          <a:ln w="38100">
            <a:solidFill>
              <a:srgbClr val="9B59B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95300" y="3752999"/>
            <a:ext cx="438427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225"/>
              </a:spcAft>
              <a:buNone/>
            </a:pPr>
            <a:r>
              <a:rPr lang="en-US" sz="10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? Edge Cases (500+)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95300" y="3941564"/>
            <a:ext cx="4384271" cy="14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55"/>
              </a:lnSpc>
              <a:buNone/>
            </a:pPr>
            <a:r>
              <a:rPr lang="en-US" sz="825" dirty="0">
                <a:solidFill>
                  <a:srgbClr val="5A6C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Borderline quality, non-native English, technical jargon</a:t>
            </a:r>
            <a:endParaRPr lang="en-US" sz="825" dirty="0"/>
          </a:p>
        </p:txBody>
      </p:sp>
      <p:sp>
        <p:nvSpPr>
          <p:cNvPr id="18" name="Text 16"/>
          <p:cNvSpPr/>
          <p:nvPr/>
        </p:nvSpPr>
        <p:spPr>
          <a:xfrm>
            <a:off x="5022205" y="1009650"/>
            <a:ext cx="2030540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75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 Annotations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022205" y="1468934"/>
            <a:ext cx="3740795" cy="1714500"/>
          </a:xfrm>
          <a:prstGeom prst="roundRect">
            <a:avLst>
              <a:gd name="adj" fmla="val 3333"/>
            </a:avLst>
          </a:prstGeom>
          <a:solidFill>
            <a:srgbClr val="FFFFFF"/>
          </a:solidFill>
          <a:ln w="19050">
            <a:solidFill>
              <a:srgbClr val="4A90E2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5136505" y="1583234"/>
            <a:ext cx="3512195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Classification label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score (1-5)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field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Outcome status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Examiner notes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5022205" y="3431084"/>
            <a:ext cx="1913954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Testing Set (1,000+)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5022205" y="3871317"/>
            <a:ext cx="3740795" cy="533400"/>
          </a:xfrm>
          <a:prstGeom prst="roundRect">
            <a:avLst>
              <a:gd name="adj" fmla="val 10714"/>
            </a:avLst>
          </a:prstGeom>
          <a:solidFill>
            <a:srgbClr val="FFFFFF"/>
          </a:solidFill>
          <a:ln w="19050">
            <a:solidFill>
              <a:srgbClr val="2ECC7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5117455" y="3966567"/>
            <a:ext cx="362130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Ground truth labels, cross-field distribution, recent submissions (2023-25)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5022205" y="4652367"/>
            <a:ext cx="3740795" cy="325636"/>
          </a:xfrm>
          <a:prstGeom prst="roundRect">
            <a:avLst>
              <a:gd name="adj" fmla="val 17550"/>
            </a:avLst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5062521" y="4728567"/>
            <a:ext cx="3660163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9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Total: 5,000-10,000 labeled applications</a:t>
            </a:r>
            <a:endParaRPr lang="en-US" sz="9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1C3A5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4A90E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228600"/>
            <a:ext cx="5877878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Benefits &amp; Next Steps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381000" y="1104900"/>
            <a:ext cx="2049970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33"/>
              </a:lnSpc>
              <a:spcAft>
                <a:spcPts val="1800"/>
              </a:spcAft>
              <a:buNone/>
            </a:pPr>
            <a:r>
              <a:rPr lang="en-US" sz="21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Benefits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381000" y="1846957"/>
            <a:ext cx="76200" cy="76200"/>
          </a:xfrm>
          <a:prstGeom prst="roundRect">
            <a:avLst>
              <a:gd name="adj" fmla="val 1200000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33400" y="1782217"/>
            <a:ext cx="2309860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Examiner Workload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571500" y="2045047"/>
            <a:ext cx="3886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Filter 70-90% of low-quality applications automatically</a:t>
            </a:r>
            <a:endParaRPr lang="en-US" sz="1125" dirty="0"/>
          </a:p>
        </p:txBody>
      </p:sp>
      <p:sp>
        <p:nvSpPr>
          <p:cNvPr id="9" name="Text 7"/>
          <p:cNvSpPr/>
          <p:nvPr/>
        </p:nvSpPr>
        <p:spPr>
          <a:xfrm>
            <a:off x="381000" y="2614613"/>
            <a:ext cx="76200" cy="76200"/>
          </a:xfrm>
          <a:prstGeom prst="roundRect">
            <a:avLst>
              <a:gd name="adj" fmla="val 1200000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33400" y="2549872"/>
            <a:ext cx="1516377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Processing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571500" y="2812703"/>
            <a:ext cx="3886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Legitimate patents move through pipeline faster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381000" y="3382268"/>
            <a:ext cx="76200" cy="76200"/>
          </a:xfrm>
          <a:prstGeom prst="roundRect">
            <a:avLst>
              <a:gd name="adj" fmla="val 1200000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33400" y="3317528"/>
            <a:ext cx="1263470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Efficiency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71500" y="3580358"/>
            <a:ext cx="3886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Minimal computational cost per application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381000" y="4149923"/>
            <a:ext cx="76200" cy="76200"/>
          </a:xfrm>
          <a:prstGeom prst="roundRect">
            <a:avLst>
              <a:gd name="adj" fmla="val 1200000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533400" y="4085183"/>
            <a:ext cx="115644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Focus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571500" y="4348014"/>
            <a:ext cx="3886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Examiners focus on genuine inventions</a:t>
            </a:r>
            <a:endParaRPr lang="en-US" sz="1125" dirty="0"/>
          </a:p>
        </p:txBody>
      </p:sp>
      <p:sp>
        <p:nvSpPr>
          <p:cNvPr id="18" name="Text 16"/>
          <p:cNvSpPr/>
          <p:nvPr/>
        </p:nvSpPr>
        <p:spPr>
          <a:xfrm>
            <a:off x="4762500" y="1333649"/>
            <a:ext cx="3332416" cy="2963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33"/>
              </a:lnSpc>
              <a:spcAft>
                <a:spcPts val="1800"/>
              </a:spcAft>
              <a:buNone/>
            </a:pPr>
            <a:r>
              <a:rPr lang="en-US" sz="2100" b="1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Roadmap</a:t>
            </a:r>
            <a:endParaRPr lang="en-US" sz="2100" dirty="0"/>
          </a:p>
        </p:txBody>
      </p:sp>
      <p:sp>
        <p:nvSpPr>
          <p:cNvPr id="19" name="Shape 17"/>
          <p:cNvSpPr/>
          <p:nvPr/>
        </p:nvSpPr>
        <p:spPr>
          <a:xfrm>
            <a:off x="4776788" y="2010966"/>
            <a:ext cx="0" cy="2308324"/>
          </a:xfrm>
          <a:prstGeom prst="line">
            <a:avLst/>
          </a:prstGeom>
          <a:noFill/>
          <a:ln w="28575">
            <a:solidFill>
              <a:srgbClr val="4A90E2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019675" y="2010966"/>
            <a:ext cx="381819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Pilot (3 months)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5019675" y="2254746"/>
            <a:ext cx="3818192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dataset of confirmed human vs. AI patent applications; train initial models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5019675" y="2856607"/>
            <a:ext cx="381819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Testing (2 months)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5019675" y="3100388"/>
            <a:ext cx="3818192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Validate accuracy on historical applications; tune thresholds; assess false positives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5019675" y="3702248"/>
            <a:ext cx="3818192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4A90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Deployment (1 month)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5019675" y="3946029"/>
            <a:ext cx="3818192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3A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 into intake pipeline; monitor performance; continuous improvement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Quality Screening for Patent Applications</dc:title>
  <dc:subject>PptxGenJS Presentation</dc:subject>
  <dc:creator>Patent Office</dc:creator>
  <cp:lastModifiedBy>Patent Office</cp:lastModifiedBy>
  <cp:revision>1</cp:revision>
  <dcterms:created xsi:type="dcterms:W3CDTF">2025-10-20T15:41:39Z</dcterms:created>
  <dcterms:modified xsi:type="dcterms:W3CDTF">2025-10-20T15:41:39Z</dcterms:modified>
</cp:coreProperties>
</file>