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F3E4-F702-444E-94A6-1A74F0F50EC6}" type="datetimeFigureOut">
              <a:rPr lang="el-GR" smtClean="0"/>
              <a:t>19/7/2022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D1F2-C701-49D8-95B4-31D759883D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80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F3E4-F702-444E-94A6-1A74F0F50EC6}" type="datetimeFigureOut">
              <a:rPr lang="el-GR" smtClean="0"/>
              <a:t>19/7/2022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D1F2-C701-49D8-95B4-31D759883D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227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F3E4-F702-444E-94A6-1A74F0F50EC6}" type="datetimeFigureOut">
              <a:rPr lang="el-GR" smtClean="0"/>
              <a:t>19/7/2022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D1F2-C701-49D8-95B4-31D759883D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673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F3E4-F702-444E-94A6-1A74F0F50EC6}" type="datetimeFigureOut">
              <a:rPr lang="el-GR" smtClean="0"/>
              <a:t>19/7/2022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D1F2-C701-49D8-95B4-31D759883D7C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822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F3E4-F702-444E-94A6-1A74F0F50EC6}" type="datetimeFigureOut">
              <a:rPr lang="el-GR" smtClean="0"/>
              <a:t>19/7/2022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D1F2-C701-49D8-95B4-31D759883D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2287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F3E4-F702-444E-94A6-1A74F0F50EC6}" type="datetimeFigureOut">
              <a:rPr lang="el-GR" smtClean="0"/>
              <a:t>19/7/2022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D1F2-C701-49D8-95B4-31D759883D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970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F3E4-F702-444E-94A6-1A74F0F50EC6}" type="datetimeFigureOut">
              <a:rPr lang="el-GR" smtClean="0"/>
              <a:t>19/7/2022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D1F2-C701-49D8-95B4-31D759883D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8180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F3E4-F702-444E-94A6-1A74F0F50EC6}" type="datetimeFigureOut">
              <a:rPr lang="el-GR" smtClean="0"/>
              <a:t>19/7/2022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D1F2-C701-49D8-95B4-31D759883D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1920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F3E4-F702-444E-94A6-1A74F0F50EC6}" type="datetimeFigureOut">
              <a:rPr lang="el-GR" smtClean="0"/>
              <a:t>19/7/2022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D1F2-C701-49D8-95B4-31D759883D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552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F3E4-F702-444E-94A6-1A74F0F50EC6}" type="datetimeFigureOut">
              <a:rPr lang="el-GR" smtClean="0"/>
              <a:t>19/7/2022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D1F2-C701-49D8-95B4-31D759883D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383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F3E4-F702-444E-94A6-1A74F0F50EC6}" type="datetimeFigureOut">
              <a:rPr lang="el-GR" smtClean="0"/>
              <a:t>19/7/2022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D1F2-C701-49D8-95B4-31D759883D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091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F3E4-F702-444E-94A6-1A74F0F50EC6}" type="datetimeFigureOut">
              <a:rPr lang="el-GR" smtClean="0"/>
              <a:t>19/7/2022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D1F2-C701-49D8-95B4-31D759883D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510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F3E4-F702-444E-94A6-1A74F0F50EC6}" type="datetimeFigureOut">
              <a:rPr lang="el-GR" smtClean="0"/>
              <a:t>19/7/2022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D1F2-C701-49D8-95B4-31D759883D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522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F3E4-F702-444E-94A6-1A74F0F50EC6}" type="datetimeFigureOut">
              <a:rPr lang="el-GR" smtClean="0"/>
              <a:t>19/7/2022</a:t>
            </a:fld>
            <a:endParaRPr lang="el-G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D1F2-C701-49D8-95B4-31D759883D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83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F3E4-F702-444E-94A6-1A74F0F50EC6}" type="datetimeFigureOut">
              <a:rPr lang="el-GR" smtClean="0"/>
              <a:t>19/7/2022</a:t>
            </a:fld>
            <a:endParaRPr lang="el-G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D1F2-C701-49D8-95B4-31D759883D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1091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F3E4-F702-444E-94A6-1A74F0F50EC6}" type="datetimeFigureOut">
              <a:rPr lang="el-GR" smtClean="0"/>
              <a:t>19/7/2022</a:t>
            </a:fld>
            <a:endParaRPr lang="el-G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D1F2-C701-49D8-95B4-31D759883D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012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F3E4-F702-444E-94A6-1A74F0F50EC6}" type="datetimeFigureOut">
              <a:rPr lang="el-GR" smtClean="0"/>
              <a:t>19/7/2022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D1F2-C701-49D8-95B4-31D759883D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179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1BF3E4-F702-444E-94A6-1A74F0F50EC6}" type="datetimeFigureOut">
              <a:rPr lang="el-GR" smtClean="0"/>
              <a:t>19/7/2022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1D1F2-C701-49D8-95B4-31D759883D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3390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10BA92-6FE9-EE87-B9AA-2615C16BF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7868"/>
            <a:ext cx="8825658" cy="3969513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/>
              <a:t>3Δ Υπολογιστική Γεωμετρία</a:t>
            </a:r>
            <a:br>
              <a:rPr lang="el-GR" dirty="0"/>
            </a:br>
            <a:r>
              <a:rPr lang="el-GR" dirty="0"/>
              <a:t>Απαλλακτική Εργασία</a:t>
            </a:r>
            <a:br>
              <a:rPr lang="en-US" dirty="0"/>
            </a:br>
            <a:r>
              <a:rPr lang="en-US" dirty="0"/>
              <a:t>Level Sets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0076A300-D136-6864-15F4-7076E9203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728195"/>
          </a:xfrm>
        </p:spPr>
        <p:txBody>
          <a:bodyPr>
            <a:noAutofit/>
          </a:bodyPr>
          <a:lstStyle/>
          <a:p>
            <a:r>
              <a:rPr lang="el-GR" dirty="0">
                <a:solidFill>
                  <a:schemeClr val="tx1"/>
                </a:solidFill>
              </a:rPr>
              <a:t>Ονοματεπώνυμο: Λινάρδος Αθανάσιος</a:t>
            </a:r>
          </a:p>
          <a:p>
            <a:r>
              <a:rPr lang="el-GR" dirty="0">
                <a:solidFill>
                  <a:schemeClr val="tx1"/>
                </a:solidFill>
              </a:rPr>
              <a:t>ΑΜ:1059293</a:t>
            </a:r>
          </a:p>
          <a:p>
            <a:r>
              <a:rPr lang="el-GR" dirty="0">
                <a:solidFill>
                  <a:schemeClr val="tx1"/>
                </a:solidFill>
              </a:rPr>
              <a:t>Παράδοση:16/7/2022</a:t>
            </a:r>
          </a:p>
          <a:p>
            <a:r>
              <a:rPr lang="el-GR" dirty="0">
                <a:solidFill>
                  <a:schemeClr val="tx1"/>
                </a:solidFill>
              </a:rPr>
              <a:t>Έτος:5</a:t>
            </a:r>
            <a:r>
              <a:rPr lang="en-US" sz="1400" dirty="0">
                <a:solidFill>
                  <a:schemeClr val="tx1"/>
                </a:solidFill>
              </a:rPr>
              <a:t>o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82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F8F568-0879-218C-33FB-B62F44A8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Β_4)Δύναμη απόκρισης κρούσης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75E6A33-C8A0-BE59-3AF5-F759C421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l-GR" dirty="0"/>
                  <a:t>Ελαστική κρούση: </a:t>
                </a:r>
                <a:r>
                  <a:rPr lang="en-US" dirty="0"/>
                  <a:t>e=1</a:t>
                </a:r>
              </a:p>
              <a:p>
                <a:r>
                  <a:rPr lang="el-GR" dirty="0"/>
                  <a:t>Μάζα  = όγκος*πυκνότητα</a:t>
                </a:r>
              </a:p>
              <a:p>
                <a:r>
                  <a:rPr lang="el-GR" dirty="0"/>
                  <a:t>Σημειακή μάζα = μάζα / αριθμός σημείων</a:t>
                </a:r>
              </a:p>
              <a:p>
                <a:r>
                  <a:rPr lang="el-GR" dirty="0" err="1"/>
                  <a:t>Προσημασμένος</a:t>
                </a:r>
                <a:r>
                  <a:rPr lang="el-GR" dirty="0"/>
                  <a:t> όγκος τετραέδρων</a:t>
                </a:r>
              </a:p>
              <a:p>
                <a:r>
                  <a:rPr lang="el-GR" dirty="0" err="1"/>
                  <a:t>Τανυστής</a:t>
                </a:r>
                <a:r>
                  <a:rPr lang="el-GR" dirty="0"/>
                  <a:t> ροπής αδράνειας</a:t>
                </a:r>
              </a:p>
              <a:p>
                <a:r>
                  <a:rPr lang="el-GR" dirty="0"/>
                  <a:t>Στιγμιαία ορμή αντίδρασης: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r</m:t>
                        </m:r>
                      </m:sub>
                    </m:sSub>
                    <m:f>
                      <m:fPr>
                        <m:ctrlPr>
                          <a:rPr lang="el-GR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1+ⅇ</m:t>
                            </m:r>
                          </m:e>
                        </m:d>
                        <m:acc>
                          <m:accPr>
                            <m:chr m:val="⃗"/>
                            <m:ctrlP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l-GR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</m:e>
                        </m:acc>
                        <m:acc>
                          <m:accPr>
                            <m:chr m:val="̂"/>
                            <m:ctrlP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n</m:t>
                            </m:r>
                          </m:e>
                        </m:acc>
                      </m:num>
                      <m:den>
                        <m:sSubSup>
                          <m:sSubSupPr>
                            <m:ctrlP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l-GR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l-GR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el-GR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n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l-GR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l-GR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sSubSup>
                          <m:sSubSupPr>
                            <m:ctrlP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l-GR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l-GR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el-GR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n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l-GR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l-GR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l-GR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endParaRPr lang="el-GR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r>
                  <a:rPr lang="el-GR" dirty="0"/>
                  <a:t>Δύναμη = παράγωγος της ορμής = ορμή / διάρκεια σύγκρουσης</a:t>
                </a:r>
                <a:endParaRPr lang="en-US" dirty="0"/>
              </a:p>
              <a:p>
                <a:r>
                  <a:rPr lang="el-GR" dirty="0"/>
                  <a:t>Κινηματική για νέες ταχύτητες</a:t>
                </a:r>
                <a:endParaRPr lang="el-GR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75E6A33-C8A0-BE59-3AF5-F759C421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74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4ABC733-99AF-0717-C880-BDF0E2EC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Β_5) Εύρεση </a:t>
            </a:r>
            <a:r>
              <a:rPr lang="en-US" dirty="0" err="1"/>
              <a:t>sdf</a:t>
            </a:r>
            <a:r>
              <a:rPr lang="en-US" dirty="0"/>
              <a:t> </a:t>
            </a:r>
            <a:r>
              <a:rPr lang="el-GR" dirty="0"/>
              <a:t>με </a:t>
            </a:r>
            <a:r>
              <a:rPr lang="en-US" dirty="0"/>
              <a:t>siren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DEC731B-34C8-0073-D260-4FCD5D5F0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Εκπαίδευση </a:t>
            </a:r>
            <a:r>
              <a:rPr lang="el-GR" dirty="0" err="1"/>
              <a:t>νευρωνικού</a:t>
            </a:r>
            <a:endParaRPr lang="el-GR" dirty="0"/>
          </a:p>
          <a:p>
            <a:r>
              <a:rPr lang="el-GR" dirty="0"/>
              <a:t>1500 εποχές</a:t>
            </a:r>
          </a:p>
          <a:p>
            <a:r>
              <a:rPr lang="el-GR" dirty="0"/>
              <a:t>Αποτέλεσμα αργό για μικρό αριθμό σημείων</a:t>
            </a:r>
          </a:p>
          <a:p>
            <a:r>
              <a:rPr lang="el-GR" dirty="0"/>
              <a:t>Επιτάχυνση για χιλιάδες σημεία</a:t>
            </a:r>
          </a:p>
          <a:p>
            <a:r>
              <a:rPr lang="el-GR" dirty="0"/>
              <a:t>Ανακρίβεια αποτελέσματος για εκατοντάδες εποχές</a:t>
            </a:r>
          </a:p>
        </p:txBody>
      </p:sp>
    </p:spTree>
    <p:extLst>
      <p:ext uri="{BB962C8B-B14F-4D97-AF65-F5344CB8AC3E}">
        <p14:creationId xmlns:p14="http://schemas.microsoft.com/office/powerpoint/2010/main" val="326860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DB726B4-50C8-C8C3-E0D8-62B285A4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rgbClr val="EBEBEB"/>
                </a:solidFill>
              </a:rPr>
              <a:t>Α_1)Διαφορικές Συντεταγμένες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Θέση περιεχομένου 5">
                <a:extLst>
                  <a:ext uri="{FF2B5EF4-FFF2-40B4-BE49-F238E27FC236}">
                    <a16:creationId xmlns:a16="http://schemas.microsoft.com/office/drawing/2014/main" id="{09632BB4-84AD-AC8E-12A0-7F5D624A3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6188189" cy="378541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–</m:t>
                    </m:r>
                    <m:f>
                      <m:f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</a:p>
              <a:p>
                <a:endParaRPr lang="en-US" dirty="0">
                  <a:solidFill>
                    <a:srgbClr val="FFFFFF"/>
                  </a:solidFill>
                </a:endParaRPr>
              </a:p>
              <a:p>
                <a:r>
                  <a:rPr lang="el-GR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:r>
                  <a:rPr lang="el-GR" dirty="0">
                    <a:solidFill>
                      <a:srgbClr val="FFFFFF"/>
                    </a:solidFill>
                  </a:rPr>
                  <a:t>οι άμεσοι γείτονες του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endParaRPr lang="el-GR" dirty="0">
                  <a:solidFill>
                    <a:srgbClr val="FFFFFF"/>
                  </a:solidFill>
                </a:endParaRPr>
              </a:p>
              <a:p>
                <a:r>
                  <a:rPr lang="el-GR" dirty="0">
                    <a:solidFill>
                      <a:srgbClr val="FFFFFF"/>
                    </a:solidFill>
                  </a:rPr>
                  <a:t>Πίνακας </a:t>
                </a:r>
                <a:r>
                  <a:rPr lang="en-US" dirty="0">
                    <a:solidFill>
                      <a:srgbClr val="FFFFFF"/>
                    </a:solidFill>
                  </a:rPr>
                  <a:t>Laplace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</a:p>
              <a:p>
                <a:endParaRPr lang="en-US" dirty="0">
                  <a:solidFill>
                    <a:srgbClr val="FFFFFF"/>
                  </a:solidFill>
                </a:endParaRPr>
              </a:p>
              <a:p>
                <a:r>
                  <a:rPr lang="el-GR" dirty="0">
                    <a:solidFill>
                      <a:srgbClr val="FFFFFF"/>
                    </a:solidFill>
                  </a:rPr>
                  <a:t>Πίνακας διαφορικών </a:t>
                </a:r>
                <a:r>
                  <a:rPr lang="en-US" dirty="0">
                    <a:solidFill>
                      <a:srgbClr val="FFFFFF"/>
                    </a:solidFill>
                  </a:rPr>
                  <a:t>Diff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𝐿𝑉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:endParaRPr lang="el-GR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" name="Θέση περιεχομένου 5">
                <a:extLst>
                  <a:ext uri="{FF2B5EF4-FFF2-40B4-BE49-F238E27FC236}">
                    <a16:creationId xmlns:a16="http://schemas.microsoft.com/office/drawing/2014/main" id="{09632BB4-84AD-AC8E-12A0-7F5D624A3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6188189" cy="3785419"/>
              </a:xfrm>
              <a:blipFill>
                <a:blip r:embed="rId3"/>
                <a:stretch>
                  <a:fillRect l="-394" t="-1127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Εικόνα 9" descr="Εικόνα που περιέχει χάρτης&#10;&#10;Περιγραφή που δημιουργήθηκε αυτόματα">
            <a:extLst>
              <a:ext uri="{FF2B5EF4-FFF2-40B4-BE49-F238E27FC236}">
                <a16:creationId xmlns:a16="http://schemas.microsoft.com/office/drawing/2014/main" id="{E3B5192B-7A5D-18E0-3069-D3AE8B87D9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0" r="1795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4295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1AA108-F4D7-680F-507F-EBBEDF46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400" dirty="0"/>
              <a:t>Α_</a:t>
            </a:r>
            <a:r>
              <a:rPr lang="en-US" sz="4400" dirty="0"/>
              <a:t>2</a:t>
            </a:r>
            <a:r>
              <a:rPr lang="el-GR" sz="4400" dirty="0"/>
              <a:t>)</a:t>
            </a:r>
            <a:r>
              <a:rPr lang="en-US" sz="4400" dirty="0" err="1"/>
              <a:t>Taubin</a:t>
            </a:r>
            <a:r>
              <a:rPr lang="en-US" sz="4400" dirty="0"/>
              <a:t> smoothing (shrinking)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52B0211-5955-3E8E-D186-D6E8D6CD5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4195481"/>
          </a:xfrm>
        </p:spPr>
        <p:txBody>
          <a:bodyPr/>
          <a:lstStyle/>
          <a:p>
            <a:r>
              <a:rPr lang="en-US" dirty="0"/>
              <a:t>Pi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Pi + </a:t>
            </a:r>
            <a:r>
              <a:rPr lang="el-GR" dirty="0"/>
              <a:t>λ</a:t>
            </a:r>
            <a:r>
              <a:rPr lang="en-US" dirty="0"/>
              <a:t>L(Pi) , 0&lt;</a:t>
            </a:r>
            <a:r>
              <a:rPr lang="el-GR" dirty="0"/>
              <a:t>λ&lt;1</a:t>
            </a:r>
          </a:p>
          <a:p>
            <a:endParaRPr lang="el-GR" dirty="0"/>
          </a:p>
          <a:p>
            <a:r>
              <a:rPr lang="en-US" dirty="0"/>
              <a:t>V’ = (I - </a:t>
            </a:r>
            <a:r>
              <a:rPr lang="el-GR" dirty="0"/>
              <a:t>λ </a:t>
            </a:r>
            <a:r>
              <a:rPr lang="en-US" dirty="0"/>
              <a:t>L)*V </a:t>
            </a:r>
            <a:endParaRPr lang="el-GR" dirty="0"/>
          </a:p>
          <a:p>
            <a:endParaRPr lang="el-GR" dirty="0"/>
          </a:p>
          <a:p>
            <a:r>
              <a:rPr lang="el-GR" dirty="0"/>
              <a:t>Φιλτράρισμα </a:t>
            </a:r>
            <a:r>
              <a:rPr lang="el-GR" dirty="0" err="1"/>
              <a:t>υψίσυχνου</a:t>
            </a:r>
            <a:r>
              <a:rPr lang="el-GR" dirty="0"/>
              <a:t> θορύβου</a:t>
            </a:r>
          </a:p>
          <a:p>
            <a:endParaRPr lang="el-GR" dirty="0"/>
          </a:p>
          <a:p>
            <a:r>
              <a:rPr lang="el-GR" dirty="0"/>
              <a:t>Μικρό λ (~0.3…0.5)</a:t>
            </a:r>
          </a:p>
          <a:p>
            <a:endParaRPr lang="el-GR" dirty="0"/>
          </a:p>
          <a:p>
            <a:r>
              <a:rPr lang="el-GR" dirty="0"/>
              <a:t>Για </a:t>
            </a:r>
            <a:r>
              <a:rPr lang="en-US" dirty="0"/>
              <a:t>N</a:t>
            </a:r>
            <a:r>
              <a:rPr lang="en-US" dirty="0">
                <a:sym typeface="Wingdings" panose="05000000000000000000" pitchFamily="2" charset="2"/>
              </a:rPr>
              <a:t>       : </a:t>
            </a:r>
            <a:r>
              <a:rPr lang="el-GR" dirty="0" err="1">
                <a:sym typeface="Wingdings" panose="05000000000000000000" pitchFamily="2" charset="2"/>
              </a:rPr>
              <a:t>πλέγμασημείο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0A4617-3063-47DD-A78D-5A4F5F7CB0D9}"/>
                  </a:ext>
                </a:extLst>
              </p:cNvPr>
              <p:cNvSpPr txBox="1"/>
              <p:nvPr/>
            </p:nvSpPr>
            <p:spPr>
              <a:xfrm>
                <a:off x="2306969" y="5338853"/>
                <a:ext cx="720069" cy="661720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70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37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0A4617-3063-47DD-A78D-5A4F5F7CB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969" y="5338853"/>
                <a:ext cx="720069" cy="661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3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25D6C12-D7B3-49BC-7CB5-32CF0079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rgbClr val="EBEBEB"/>
                </a:solidFill>
              </a:rPr>
              <a:t>Α_3)</a:t>
            </a:r>
            <a:r>
              <a:rPr lang="en-US" dirty="0">
                <a:solidFill>
                  <a:srgbClr val="EBEBEB"/>
                </a:solidFill>
              </a:rPr>
              <a:t> Smart </a:t>
            </a:r>
            <a:r>
              <a:rPr lang="en-US" dirty="0" err="1">
                <a:solidFill>
                  <a:srgbClr val="EBEBEB"/>
                </a:solidFill>
              </a:rPr>
              <a:t>Taubin</a:t>
            </a:r>
            <a:r>
              <a:rPr lang="en-US" dirty="0">
                <a:solidFill>
                  <a:srgbClr val="EBEBEB"/>
                </a:solidFill>
              </a:rPr>
              <a:t> smoothing</a:t>
            </a:r>
            <a:endParaRPr lang="el-GR" dirty="0">
              <a:solidFill>
                <a:srgbClr val="EBEBEB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326869E-6AA1-07C0-F2B3-3BAFB50B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1600">
                <a:solidFill>
                  <a:srgbClr val="FFFFFF"/>
                </a:solidFill>
              </a:rPr>
              <a:t>2ο βήμα για </a:t>
            </a:r>
            <a:r>
              <a:rPr lang="en-US" sz="1600">
                <a:solidFill>
                  <a:srgbClr val="FFFFFF"/>
                </a:solidFill>
              </a:rPr>
              <a:t>inflation</a:t>
            </a:r>
            <a:endParaRPr lang="el-GR" sz="16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Pi </a:t>
            </a:r>
            <a:r>
              <a:rPr lang="en-US" sz="1600">
                <a:solidFill>
                  <a:srgbClr val="FFFFFF"/>
                </a:solidFill>
                <a:sym typeface="Wingdings" panose="05000000000000000000" pitchFamily="2" charset="2"/>
              </a:rPr>
              <a:t> </a:t>
            </a:r>
            <a:r>
              <a:rPr lang="en-US" sz="1600">
                <a:solidFill>
                  <a:srgbClr val="FFFFFF"/>
                </a:solidFill>
              </a:rPr>
              <a:t>Pi + </a:t>
            </a:r>
            <a:r>
              <a:rPr lang="el-GR" sz="1600">
                <a:solidFill>
                  <a:srgbClr val="FFFFFF"/>
                </a:solidFill>
              </a:rPr>
              <a:t>μ</a:t>
            </a:r>
            <a:r>
              <a:rPr lang="en-US" sz="1600">
                <a:solidFill>
                  <a:srgbClr val="FFFFFF"/>
                </a:solidFill>
              </a:rPr>
              <a:t>L(Pi) </a:t>
            </a:r>
            <a:endParaRPr lang="el-GR" sz="16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l-GR" sz="16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 </a:t>
            </a:r>
            <a:r>
              <a:rPr lang="el-GR" sz="1600">
                <a:solidFill>
                  <a:srgbClr val="FFFFFF"/>
                </a:solidFill>
              </a:rPr>
              <a:t>-1</a:t>
            </a:r>
            <a:r>
              <a:rPr lang="en-US" sz="1600">
                <a:solidFill>
                  <a:srgbClr val="FFFFFF"/>
                </a:solidFill>
              </a:rPr>
              <a:t>&lt;</a:t>
            </a:r>
            <a:r>
              <a:rPr lang="el-GR" sz="1600">
                <a:solidFill>
                  <a:srgbClr val="FFFFFF"/>
                </a:solidFill>
              </a:rPr>
              <a:t>μ&lt;0 &amp; |μ|&gt;λ</a:t>
            </a:r>
          </a:p>
          <a:p>
            <a:pPr>
              <a:lnSpc>
                <a:spcPct val="90000"/>
              </a:lnSpc>
            </a:pPr>
            <a:endParaRPr lang="el-GR" sz="16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l-GR" sz="1600">
                <a:solidFill>
                  <a:srgbClr val="FFFFFF"/>
                </a:solidFill>
              </a:rPr>
              <a:t>Εναλλάξ </a:t>
            </a:r>
            <a:r>
              <a:rPr lang="en-US" sz="1600">
                <a:solidFill>
                  <a:srgbClr val="FFFFFF"/>
                </a:solidFill>
              </a:rPr>
              <a:t>shrinking &amp; inflation</a:t>
            </a:r>
            <a:endParaRPr lang="el-GR" sz="16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l-GR" sz="1600">
                <a:solidFill>
                  <a:srgbClr val="FFFFFF"/>
                </a:solidFill>
              </a:rPr>
              <a:t>Διατήρηση αρχικών διαστάσεων</a:t>
            </a:r>
          </a:p>
          <a:p>
            <a:pPr>
              <a:lnSpc>
                <a:spcPct val="90000"/>
              </a:lnSpc>
            </a:pPr>
            <a:endParaRPr lang="el-GR" sz="16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l-GR" sz="1600">
                <a:solidFill>
                  <a:srgbClr val="FFFFFF"/>
                </a:solidFill>
              </a:rPr>
              <a:t>Διατήρηση λεπτομέρειας</a:t>
            </a:r>
          </a:p>
          <a:p>
            <a:pPr>
              <a:lnSpc>
                <a:spcPct val="90000"/>
              </a:lnSpc>
            </a:pPr>
            <a:endParaRPr lang="el-GR" sz="1600">
              <a:solidFill>
                <a:srgbClr val="FFFFFF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F495EBA2-3E09-3F67-86C0-2379ECC9D7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5" r="25266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604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F62BA84-9783-B2F0-0A18-D4985137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EBEBEB"/>
                </a:solidFill>
              </a:rPr>
              <a:t>Β_1) </a:t>
            </a:r>
            <a:r>
              <a:rPr lang="en-US">
                <a:solidFill>
                  <a:srgbClr val="EBEBEB"/>
                </a:solidFill>
              </a:rPr>
              <a:t>Signed Distance Field/Function</a:t>
            </a:r>
            <a:endParaRPr lang="el-GR">
              <a:solidFill>
                <a:srgbClr val="EBEBEB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18C7CCD-8B12-5499-8C01-1F2650BF3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1600">
                <a:solidFill>
                  <a:srgbClr val="FFFFFF"/>
                </a:solidFill>
              </a:rPr>
              <a:t>Βέλτιστη απόσταση</a:t>
            </a:r>
          </a:p>
          <a:p>
            <a:pPr>
              <a:lnSpc>
                <a:spcPct val="90000"/>
              </a:lnSpc>
            </a:pPr>
            <a:endParaRPr lang="el-GR" sz="16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l-GR" sz="1600">
                <a:solidFill>
                  <a:srgbClr val="FFFFFF"/>
                </a:solidFill>
              </a:rPr>
              <a:t>Διπλός Βρόχος</a:t>
            </a:r>
            <a:r>
              <a:rPr lang="en-US" sz="1600">
                <a:solidFill>
                  <a:srgbClr val="FFFFFF"/>
                </a:solidFill>
              </a:rPr>
              <a:t> </a:t>
            </a:r>
            <a:r>
              <a:rPr lang="el-GR" sz="1600">
                <a:solidFill>
                  <a:srgbClr val="FFFFFF"/>
                </a:solidFill>
              </a:rPr>
              <a:t>ή</a:t>
            </a:r>
            <a:r>
              <a:rPr lang="en-US" sz="1600">
                <a:solidFill>
                  <a:srgbClr val="FFFFFF"/>
                </a:solidFill>
              </a:rPr>
              <a:t> Kd-tree</a:t>
            </a:r>
            <a:endParaRPr lang="el-GR" sz="16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l-GR" sz="16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l-GR" sz="1600">
                <a:solidFill>
                  <a:srgbClr val="FFFFFF"/>
                </a:solidFill>
              </a:rPr>
              <a:t>Αρνητικό πρόσημο </a:t>
            </a:r>
            <a:r>
              <a:rPr lang="el-GR" sz="1600">
                <a:solidFill>
                  <a:srgbClr val="FFFFFF"/>
                </a:solidFill>
                <a:sym typeface="Wingdings" panose="05000000000000000000" pitchFamily="2" charset="2"/>
              </a:rPr>
              <a:t> μέσα στο πλέγμα</a:t>
            </a:r>
          </a:p>
          <a:p>
            <a:pPr>
              <a:lnSpc>
                <a:spcPct val="90000"/>
              </a:lnSpc>
            </a:pPr>
            <a:endParaRPr lang="el-GR" sz="16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l-GR" sz="1600">
                <a:solidFill>
                  <a:srgbClr val="FFFFFF"/>
                </a:solidFill>
              </a:rPr>
              <a:t>Προσπίπτουσα ακτίνα από εξωτερικό σημείο</a:t>
            </a:r>
          </a:p>
          <a:p>
            <a:pPr>
              <a:lnSpc>
                <a:spcPct val="90000"/>
              </a:lnSpc>
            </a:pPr>
            <a:endParaRPr lang="el-GR" sz="16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l-GR" sz="1600">
                <a:solidFill>
                  <a:srgbClr val="FFFFFF"/>
                </a:solidFill>
              </a:rPr>
              <a:t>Άρτιος/περιττός αριθμός τομών</a:t>
            </a:r>
          </a:p>
          <a:p>
            <a:pPr>
              <a:lnSpc>
                <a:spcPct val="90000"/>
              </a:lnSpc>
            </a:pPr>
            <a:endParaRPr lang="el-GR" sz="16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l-GR" sz="1600">
                <a:solidFill>
                  <a:srgbClr val="FFFFFF"/>
                </a:solidFill>
              </a:rPr>
              <a:t>Τομή ακτίνας με τρίγωνα στις 3 διαστάσεις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C92B2CE2-90CF-6575-C12F-FBF91A8CC8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8" r="29714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561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F2FCA05-7F85-B788-7B1B-BC62D84E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3600" dirty="0">
                <a:solidFill>
                  <a:srgbClr val="EBEBEB"/>
                </a:solidFill>
              </a:rPr>
              <a:t>Β_2) Διανυσματικό πεδίο </a:t>
            </a:r>
            <a:r>
              <a:rPr lang="en-US" sz="3600" dirty="0">
                <a:solidFill>
                  <a:srgbClr val="EBEBEB"/>
                </a:solidFill>
              </a:rPr>
              <a:t>normal</a:t>
            </a:r>
            <a:br>
              <a:rPr lang="en-US" sz="3600" dirty="0">
                <a:solidFill>
                  <a:srgbClr val="EBEBEB"/>
                </a:solidFill>
              </a:rPr>
            </a:br>
            <a:r>
              <a:rPr lang="el-GR" sz="3600" dirty="0">
                <a:solidFill>
                  <a:srgbClr val="EBEBEB"/>
                </a:solidFill>
              </a:rPr>
              <a:t>για αρνητικές </a:t>
            </a:r>
            <a:r>
              <a:rPr lang="en-US" sz="3600" dirty="0" err="1">
                <a:solidFill>
                  <a:srgbClr val="EBEBEB"/>
                </a:solidFill>
              </a:rPr>
              <a:t>sdf</a:t>
            </a:r>
            <a:endParaRPr lang="el-GR" sz="3600" dirty="0">
              <a:solidFill>
                <a:srgbClr val="EBEBE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8DDDD97-9A91-8DF2-B962-444ED10E2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29" y="2443315"/>
                <a:ext cx="6488717" cy="378541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Normal </a:t>
                </a:r>
                <a:r>
                  <a:rPr lang="el-GR" dirty="0">
                    <a:solidFill>
                      <a:srgbClr val="FFFFFF"/>
                    </a:solidFill>
                  </a:rPr>
                  <a:t>τριγώνου: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l-GR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l-GR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l-GR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l-GR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l-GR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l-GR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l-GR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acc>
                    <m:r>
                      <a:rPr lang="el-GR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l-GR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l-GR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l-GR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13</m:t>
                            </m:r>
                          </m:sub>
                        </m:sSub>
                      </m:e>
                    </m:acc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endParaRPr lang="el-GR" dirty="0">
                  <a:solidFill>
                    <a:srgbClr val="FFFFFF"/>
                  </a:solidFill>
                </a:endParaRPr>
              </a:p>
              <a:p>
                <a:r>
                  <a:rPr lang="el-GR" dirty="0">
                    <a:solidFill>
                      <a:srgbClr val="FFFFFF"/>
                    </a:solidFill>
                  </a:rPr>
                  <a:t>Βάρος τριγώνου: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l-GR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l-GR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l-GR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l-GR" i="0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l-GR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num>
                      <m:den>
                        <m:acc>
                          <m:accPr>
                            <m:chr m:val="⃗"/>
                            <m:ctrlPr>
                              <a:rPr lang="el-GR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l-GR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|</m:t>
                                </m:r>
                                <m:r>
                                  <a:rPr lang="el-GR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l-GR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l-GR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|</m:t>
                            </m:r>
                          </m:e>
                        </m:acc>
                        <m:r>
                          <a:rPr lang="el-GR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⃗"/>
                            <m:ctrlPr>
                              <a:rPr lang="el-GR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l-GR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l-GR" i="1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l-GR" i="1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d>
                          </m:e>
                        </m:acc>
                      </m:den>
                    </m:f>
                  </m:oMath>
                </a14:m>
                <a:r>
                  <a:rPr lang="el-GR" dirty="0">
                    <a:solidFill>
                      <a:srgbClr val="FFFFFF"/>
                    </a:solidFill>
                  </a:rPr>
                  <a:t> </a:t>
                </a:r>
                <a:endParaRPr lang="en-US" dirty="0">
                  <a:solidFill>
                    <a:srgbClr val="FFFFFF"/>
                  </a:solidFill>
                </a:endParaRPr>
              </a:p>
              <a:p>
                <a:endParaRPr lang="el-GR" dirty="0">
                  <a:solidFill>
                    <a:srgbClr val="FFFFFF"/>
                  </a:solidFill>
                </a:endParaRPr>
              </a:p>
              <a:p>
                <a:r>
                  <a:rPr lang="el-GR" dirty="0">
                    <a:solidFill>
                      <a:srgbClr val="FFFFFF"/>
                    </a:solidFill>
                  </a:rPr>
                  <a:t>Βάρος βάση γωνίας &amp; εμβαδόν</a:t>
                </a:r>
              </a:p>
              <a:p>
                <a:endParaRPr lang="en-US" dirty="0">
                  <a:solidFill>
                    <a:srgbClr val="FFFFFF"/>
                  </a:solidFill>
                </a:endParaRP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Normal </a:t>
                </a:r>
                <a:r>
                  <a:rPr lang="el-GR" dirty="0">
                    <a:solidFill>
                      <a:srgbClr val="FFFFFF"/>
                    </a:solidFill>
                  </a:rPr>
                  <a:t>σημείου από τον σταθμισμένο μέσο όρο </a:t>
                </a:r>
              </a:p>
              <a:p>
                <a:endParaRPr lang="el-GR" dirty="0">
                  <a:solidFill>
                    <a:srgbClr val="FFFFFF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l-GR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l-GR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𝑛</m:t>
                            </m:r>
                          </m:e>
                          <m:sub/>
                        </m:sSub>
                      </m:e>
                    </m:acc>
                    <m:r>
                      <a:rPr lang="el-GR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+= </m:t>
                    </m:r>
                    <m:sSub>
                      <m:sSubPr>
                        <m:ctrlPr>
                          <a:rPr lang="el-GR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l-GR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l-GR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∗</m:t>
                    </m:r>
                    <m:acc>
                      <m:accPr>
                        <m:chr m:val="⃗"/>
                        <m:ctrlPr>
                          <a:rPr lang="el-GR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l-GR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l-GR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l-GR" dirty="0">
                    <a:solidFill>
                      <a:srgbClr val="FFFFFF"/>
                    </a:solidFill>
                  </a:rPr>
                  <a:t> </a:t>
                </a:r>
                <a:r>
                  <a:rPr lang="en-US" dirty="0">
                    <a:solidFill>
                      <a:srgbClr val="FFFFFF"/>
                    </a:solidFill>
                  </a:rPr>
                  <a:t>/ w</a:t>
                </a:r>
              </a:p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8DDDD97-9A91-8DF2-B962-444ED10E2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29" y="2443315"/>
                <a:ext cx="6488717" cy="3785419"/>
              </a:xfrm>
              <a:blipFill>
                <a:blip r:embed="rId3"/>
                <a:stretch>
                  <a:fillRect l="-376" t="-805" b="-1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Εικόνα 4" descr="Εικόνα που περιέχει χάρτης&#10;&#10;Περιγραφή που δημιουργήθηκε αυτόματα">
            <a:extLst>
              <a:ext uri="{FF2B5EF4-FFF2-40B4-BE49-F238E27FC236}">
                <a16:creationId xmlns:a16="http://schemas.microsoft.com/office/drawing/2014/main" id="{6BB1A607-EFD2-B6E8-F4D3-B762D82E71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1" r="4174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792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1F64119-6038-ED41-B047-CC5EF116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911"/>
          </a:xfrm>
        </p:spPr>
        <p:txBody>
          <a:bodyPr/>
          <a:lstStyle/>
          <a:p>
            <a:r>
              <a:rPr lang="el-GR" dirty="0"/>
              <a:t>Β_3) Ανίχνευση Σύγκρουσης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85FC5E9-FE37-9F8D-0B9E-BB8025FE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69824"/>
          </a:xfrm>
        </p:spPr>
        <p:txBody>
          <a:bodyPr>
            <a:normAutofit fontScale="85000" lnSpcReduction="20000"/>
          </a:bodyPr>
          <a:lstStyle/>
          <a:p>
            <a:r>
              <a:rPr lang="el-GR" dirty="0"/>
              <a:t>Ταχύτητα </a:t>
            </a:r>
            <a:r>
              <a:rPr lang="en-US" dirty="0"/>
              <a:t>U </a:t>
            </a:r>
            <a:r>
              <a:rPr lang="el-GR" dirty="0"/>
              <a:t>στους 3 άξονες</a:t>
            </a:r>
          </a:p>
          <a:p>
            <a:endParaRPr lang="el-GR" dirty="0"/>
          </a:p>
          <a:p>
            <a:r>
              <a:rPr lang="el-GR" dirty="0"/>
              <a:t>Γωνιακή ταχύτητα ίδιο-περιστροφής Ω</a:t>
            </a:r>
          </a:p>
          <a:p>
            <a:endParaRPr lang="en-US" dirty="0"/>
          </a:p>
          <a:p>
            <a:r>
              <a:rPr lang="en-US" dirty="0"/>
              <a:t>t </a:t>
            </a:r>
            <a:r>
              <a:rPr lang="el-GR" dirty="0"/>
              <a:t> χρόνος </a:t>
            </a:r>
            <a:r>
              <a:rPr lang="el-GR" dirty="0" err="1"/>
              <a:t>προσομείωσης</a:t>
            </a:r>
            <a:endParaRPr lang="el-GR" dirty="0"/>
          </a:p>
          <a:p>
            <a:endParaRPr lang="el-GR" dirty="0"/>
          </a:p>
          <a:p>
            <a:r>
              <a:rPr lang="el-GR" dirty="0"/>
              <a:t>Δ</a:t>
            </a:r>
            <a:r>
              <a:rPr lang="en-US" dirty="0"/>
              <a:t>l = U*t &amp; </a:t>
            </a:r>
            <a:r>
              <a:rPr lang="el-GR" dirty="0" err="1"/>
              <a:t>Δθ</a:t>
            </a:r>
            <a:r>
              <a:rPr lang="el-GR" dirty="0"/>
              <a:t> = Ω*</a:t>
            </a:r>
            <a:r>
              <a:rPr lang="en-US" dirty="0"/>
              <a:t>t </a:t>
            </a:r>
            <a:endParaRPr lang="el-GR" dirty="0"/>
          </a:p>
          <a:p>
            <a:endParaRPr lang="en-US" dirty="0"/>
          </a:p>
          <a:p>
            <a:r>
              <a:rPr lang="el-GR" dirty="0"/>
              <a:t>Πίνακας περιστροφής </a:t>
            </a:r>
            <a:r>
              <a:rPr lang="en-US" dirty="0"/>
              <a:t>R</a:t>
            </a:r>
            <a:endParaRPr lang="el-GR" dirty="0"/>
          </a:p>
          <a:p>
            <a:endParaRPr lang="el-GR" dirty="0"/>
          </a:p>
          <a:p>
            <a:r>
              <a:rPr lang="el-GR" dirty="0"/>
              <a:t>Πίνακας μετασχηματισμού Μ</a:t>
            </a:r>
            <a:r>
              <a:rPr lang="en-US" dirty="0"/>
              <a:t>’=M*R</a:t>
            </a:r>
            <a:endParaRPr lang="el-GR" dirty="0"/>
          </a:p>
          <a:p>
            <a:endParaRPr lang="el-GR" dirty="0"/>
          </a:p>
          <a:p>
            <a:r>
              <a:rPr lang="en-US" dirty="0"/>
              <a:t>Local </a:t>
            </a:r>
            <a:r>
              <a:rPr lang="el-GR" dirty="0">
                <a:sym typeface="Wingdings" panose="05000000000000000000" pitchFamily="2" charset="2"/>
              </a:rPr>
              <a:t></a:t>
            </a:r>
            <a:r>
              <a:rPr lang="en-US" dirty="0"/>
              <a:t> global axis </a:t>
            </a:r>
            <a:r>
              <a:rPr lang="el-GR" dirty="0"/>
              <a:t>συντεταγμένες</a:t>
            </a:r>
          </a:p>
          <a:p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680B-94A6-AFDB-0AA7-147E989C9761}"/>
              </a:ext>
            </a:extLst>
          </p:cNvPr>
          <p:cNvSpPr txBox="1"/>
          <p:nvPr/>
        </p:nvSpPr>
        <p:spPr>
          <a:xfrm>
            <a:off x="646111" y="1378776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Ορισμός κίνησης στους 3 άξονες: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Μοντέλο 3D 4">
                <a:extLst>
                  <a:ext uri="{FF2B5EF4-FFF2-40B4-BE49-F238E27FC236}">
                    <a16:creationId xmlns:a16="http://schemas.microsoft.com/office/drawing/2014/main" id="{E551A293-4C43-BE30-2A48-6454499BBB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0561813"/>
                  </p:ext>
                </p:extLst>
              </p:nvPr>
            </p:nvGraphicFramePr>
            <p:xfrm>
              <a:off x="6910447" y="1715564"/>
              <a:ext cx="4245407" cy="480298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245407" cy="4802986"/>
                    </a:xfrm>
                    <a:prstGeom prst="rect">
                      <a:avLst/>
                    </a:prstGeom>
                  </am3d:spPr>
                  <am3d:camera>
                    <am3d:pos x="0" y="0" z="8138029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923" d="1000000"/>
                    <am3d:preTrans dx="-4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8700000" ay="-1800000" az="-96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8534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Μοντέλο 3D 4">
                <a:extLst>
                  <a:ext uri="{FF2B5EF4-FFF2-40B4-BE49-F238E27FC236}">
                    <a16:creationId xmlns:a16="http://schemas.microsoft.com/office/drawing/2014/main" id="{E551A293-4C43-BE30-2A48-6454499BBB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0447" y="1715564"/>
                <a:ext cx="4245407" cy="48029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2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accel="1000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D0DDAB4-FBC0-CF4F-73FF-55F1EE58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el-GR" dirty="0"/>
              <a:t>Β_3) Ανίχνευση Σύγκρουσης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8764A9E8-D220-EC83-1B8C-7E2C49151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7"/>
                <a:ext cx="9274684" cy="457870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Apriori </a:t>
                </a:r>
                <a:r>
                  <a:rPr lang="el-GR" dirty="0"/>
                  <a:t>πρόβλεψη σύγκρουσης</a:t>
                </a:r>
              </a:p>
              <a:p>
                <a:endParaRPr lang="el-GR" dirty="0"/>
              </a:p>
              <a:p>
                <a:r>
                  <a:rPr lang="el-GR" dirty="0"/>
                  <a:t>Χωρίς </a:t>
                </a:r>
                <a:r>
                  <a:rPr lang="en-US" dirty="0" err="1"/>
                  <a:t>sdf</a:t>
                </a:r>
                <a:r>
                  <a:rPr lang="en-US" dirty="0"/>
                  <a:t> : </a:t>
                </a:r>
                <a:r>
                  <a:rPr lang="el-GR" dirty="0"/>
                  <a:t>έλεγχος για σημεία εντός πλέγματος, σταθερό χρονικό βήμα</a:t>
                </a:r>
              </a:p>
              <a:p>
                <a:endParaRPr lang="en-US" dirty="0"/>
              </a:p>
              <a:p>
                <a:r>
                  <a:rPr lang="el-GR" dirty="0"/>
                  <a:t>Με </a:t>
                </a:r>
                <a:r>
                  <a:rPr lang="en-US" dirty="0" err="1"/>
                  <a:t>sdf</a:t>
                </a:r>
                <a:r>
                  <a:rPr lang="en-US" dirty="0"/>
                  <a:t>:</a:t>
                </a:r>
                <a:r>
                  <a:rPr lang="el-GR" dirty="0"/>
                  <a:t> μηδενισμός της ελάχιστης τιμής της</a:t>
                </a:r>
              </a:p>
              <a:p>
                <a:endParaRPr lang="el-GR" dirty="0"/>
              </a:p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l-GR" dirty="0"/>
                  <a:t>Μεταβλητό χρονικό βήμα</a:t>
                </a:r>
                <a:r>
                  <a:rPr lang="en-US" dirty="0"/>
                  <a:t> =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min</m:t>
                        </m:r>
                        <m:r>
                          <a:rPr lang="el-GR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⁡_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sdf</m:t>
                        </m:r>
                        <m:r>
                          <a:rPr lang="el-GR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8∗|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𝑈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1 –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𝑈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2|</m:t>
                        </m:r>
                      </m:den>
                    </m:f>
                  </m:oMath>
                </a14:m>
                <a:endParaRPr lang="el-GR" sz="2400" dirty="0">
                  <a:solidFill>
                    <a:schemeClr val="tx1"/>
                  </a:solidFill>
                  <a:effectLst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l-GR" dirty="0"/>
                  <a:t>Σύγκλιση στη στιγμή σύγκρουσης όταν την περάσω</a:t>
                </a:r>
              </a:p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l-GR" dirty="0"/>
                  <a:t>βήμα</a:t>
                </a:r>
                <a:r>
                  <a:rPr lang="en-US" dirty="0"/>
                  <a:t> =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l-GR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𝑏𝑜𝑢𝑛𝑑</m:t>
                            </m:r>
                          </m:sub>
                        </m:sSub>
                        <m:r>
                          <a:rPr lang="el-GR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l-GR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𝑏𝑜𝑢𝑛𝑑</m:t>
                            </m:r>
                          </m:sub>
                        </m:sSub>
                        <m:r>
                          <a:rPr lang="el-GR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l-GR" sz="2000" i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l-GR" dirty="0"/>
                  <a:t> ,αν βήμα εκτός των ορίων </a:t>
                </a:r>
                <a:r>
                  <a:rPr lang="el-GR" dirty="0">
                    <a:sym typeface="Wingdings" panose="05000000000000000000" pitchFamily="2" charset="2"/>
                  </a:rPr>
                  <a:t>βήμα / 2</a:t>
                </a:r>
                <a:endParaRPr lang="el-GR" sz="20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l-GR" dirty="0"/>
                  <a:t>Ορισμός  μέγιστης επιθυμητής ακρίβειας για μηδενισμό της </a:t>
                </a:r>
                <a:r>
                  <a:rPr lang="en-US" dirty="0" err="1"/>
                  <a:t>sdf</a:t>
                </a:r>
                <a:r>
                  <a:rPr lang="en-US" dirty="0"/>
                  <a:t> </a:t>
                </a:r>
                <a:r>
                  <a:rPr lang="el-GR" dirty="0"/>
                  <a:t>και τιμής βήματος</a:t>
                </a:r>
                <a:endParaRPr lang="el-GR" sz="20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endParaRPr lang="el-GR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8764A9E8-D220-EC83-1B8C-7E2C49151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7"/>
                <a:ext cx="9274684" cy="4578701"/>
              </a:xfrm>
              <a:blipFill>
                <a:blip r:embed="rId2"/>
                <a:stretch>
                  <a:fillRect l="-131" t="-159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11C947B-2303-0E77-F854-6B71DBA1C75C}"/>
              </a:ext>
            </a:extLst>
          </p:cNvPr>
          <p:cNvSpPr txBox="1"/>
          <p:nvPr/>
        </p:nvSpPr>
        <p:spPr>
          <a:xfrm>
            <a:off x="1103312" y="1417357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/>
              <a:t>Αλγόριθμος ανίχνευσης:</a:t>
            </a:r>
          </a:p>
        </p:txBody>
      </p:sp>
    </p:spTree>
    <p:extLst>
      <p:ext uri="{BB962C8B-B14F-4D97-AF65-F5344CB8AC3E}">
        <p14:creationId xmlns:p14="http://schemas.microsoft.com/office/powerpoint/2010/main" val="187638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D79C480-BC27-E241-1247-00709535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Σύγκρουση με </a:t>
            </a:r>
            <a:r>
              <a:rPr lang="en-US" dirty="0"/>
              <a:t>AABB</a:t>
            </a:r>
            <a:r>
              <a:rPr lang="el-GR" dirty="0"/>
              <a:t> </a:t>
            </a:r>
            <a:r>
              <a:rPr lang="el-GR" dirty="0">
                <a:sym typeface="Wingdings" panose="05000000000000000000" pitchFamily="2" charset="2"/>
              </a:rPr>
              <a:t> αναγωγή προβλήματος σε κύβο</a:t>
            </a:r>
          </a:p>
          <a:p>
            <a:r>
              <a:rPr lang="el-GR" dirty="0">
                <a:sym typeface="Wingdings" panose="05000000000000000000" pitchFamily="2" charset="2"/>
              </a:rPr>
              <a:t>Απλή προσέγγιση</a:t>
            </a:r>
          </a:p>
          <a:p>
            <a:r>
              <a:rPr lang="el-GR" dirty="0">
                <a:sym typeface="Wingdings" panose="05000000000000000000" pitchFamily="2" charset="2"/>
              </a:rPr>
              <a:t>Κακά αποτελέσματα για περιστροφή αντικειμένων</a:t>
            </a:r>
          </a:p>
          <a:p>
            <a:r>
              <a:rPr lang="el-GR" dirty="0">
                <a:sym typeface="Wingdings" panose="05000000000000000000" pitchFamily="2" charset="2"/>
              </a:rPr>
              <a:t>Έλεγχος σημείου εντός κύβου , απόσταση από κύβο</a:t>
            </a:r>
          </a:p>
          <a:p>
            <a:r>
              <a:rPr lang="el-GR" dirty="0">
                <a:sym typeface="Wingdings" panose="05000000000000000000" pitchFamily="2" charset="2"/>
              </a:rPr>
              <a:t>Χώρος σε 26 περιοχές από τις πλευρές του κύβου</a:t>
            </a:r>
          </a:p>
          <a:p>
            <a:r>
              <a:rPr lang="el-GR" dirty="0">
                <a:sym typeface="Wingdings" panose="05000000000000000000" pitchFamily="2" charset="2"/>
              </a:rPr>
              <a:t>Σύγκρουση με σφαίρα</a:t>
            </a:r>
          </a:p>
          <a:p>
            <a:r>
              <a:rPr lang="el-GR" dirty="0">
                <a:sym typeface="Wingdings" panose="05000000000000000000" pitchFamily="2" charset="2"/>
              </a:rPr>
              <a:t>Απλή προσέγγιση</a:t>
            </a:r>
          </a:p>
          <a:p>
            <a:r>
              <a:rPr lang="el-GR" dirty="0">
                <a:sym typeface="Wingdings" panose="05000000000000000000" pitchFamily="2" charset="2"/>
              </a:rPr>
              <a:t>Αποτέλεσμα καλό για περιστροφή</a:t>
            </a:r>
          </a:p>
          <a:p>
            <a:r>
              <a:rPr lang="el-GR" dirty="0">
                <a:sym typeface="Wingdings" panose="05000000000000000000" pitchFamily="2" charset="2"/>
              </a:rPr>
              <a:t>Μεγάλο κενό μεταξύ σφαίρας και αντικειμένου  ανακρίβεια</a:t>
            </a:r>
          </a:p>
          <a:p>
            <a:r>
              <a:rPr lang="el-GR" dirty="0"/>
              <a:t>Σύγκρουση 2 Αντικειμένων </a:t>
            </a:r>
            <a:r>
              <a:rPr lang="el-GR" dirty="0">
                <a:sym typeface="Wingdings" panose="05000000000000000000" pitchFamily="2" charset="2"/>
              </a:rPr>
              <a:t> μεγάλη ακρίβεια , χρονοβόρα</a:t>
            </a:r>
            <a:endParaRPr lang="el-GR" dirty="0"/>
          </a:p>
        </p:txBody>
      </p:sp>
      <p:sp>
        <p:nvSpPr>
          <p:cNvPr id="5" name="Τίτλος 4">
            <a:extLst>
              <a:ext uri="{FF2B5EF4-FFF2-40B4-BE49-F238E27FC236}">
                <a16:creationId xmlns:a16="http://schemas.microsoft.com/office/drawing/2014/main" id="{BB7F4CFF-DC69-0736-AE88-61577C09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Β_3) Ανίχνευση Σύγκρουσης</a:t>
            </a:r>
          </a:p>
        </p:txBody>
      </p:sp>
    </p:spTree>
    <p:extLst>
      <p:ext uri="{BB962C8B-B14F-4D97-AF65-F5344CB8AC3E}">
        <p14:creationId xmlns:p14="http://schemas.microsoft.com/office/powerpoint/2010/main" val="4066180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270</TotalTime>
  <Words>488</Words>
  <Application>Microsoft Office PowerPoint</Application>
  <PresentationFormat>Ευρεία οθόνη</PresentationFormat>
  <Paragraphs>111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3</vt:lpstr>
      <vt:lpstr>Ιόν</vt:lpstr>
      <vt:lpstr>3Δ Υπολογιστική Γεωμετρία Απαλλακτική Εργασία Level Sets</vt:lpstr>
      <vt:lpstr>Α_1)Διαφορικές Συντεταγμένες</vt:lpstr>
      <vt:lpstr>Α_2)Taubin smoothing (shrinking)</vt:lpstr>
      <vt:lpstr>Α_3) Smart Taubin smoothing</vt:lpstr>
      <vt:lpstr>Β_1) Signed Distance Field/Function</vt:lpstr>
      <vt:lpstr>Β_2) Διανυσματικό πεδίο normal για αρνητικές sdf</vt:lpstr>
      <vt:lpstr>Β_3) Ανίχνευση Σύγκρουσης</vt:lpstr>
      <vt:lpstr>Β_3) Ανίχνευση Σύγκρουσης</vt:lpstr>
      <vt:lpstr>Β_3) Ανίχνευση Σύγκρουσης</vt:lpstr>
      <vt:lpstr>Β_4)Δύναμη απόκρισης κρούσης</vt:lpstr>
      <vt:lpstr>Β_5) Εύρεση sdf με siren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3Δ Υπολογιστική Γεωμετρία Απαλλακτική Εργασία Level Sets</dc:title>
  <dc:creator>Θανάσης Λινάρδος</dc:creator>
  <cp:lastModifiedBy>Θανάσης Λινάρδος</cp:lastModifiedBy>
  <cp:revision>16</cp:revision>
  <dcterms:created xsi:type="dcterms:W3CDTF">2022-07-17T12:13:33Z</dcterms:created>
  <dcterms:modified xsi:type="dcterms:W3CDTF">2022-07-19T08:32:09Z</dcterms:modified>
</cp:coreProperties>
</file>