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291" r:id="rId3"/>
    <p:sldId id="290" r:id="rId4"/>
    <p:sldId id="280" r:id="rId5"/>
    <p:sldId id="281" r:id="rId6"/>
    <p:sldId id="282" r:id="rId7"/>
    <p:sldId id="283" r:id="rId8"/>
    <p:sldId id="284" r:id="rId9"/>
    <p:sldId id="286" r:id="rId10"/>
    <p:sldId id="287" r:id="rId11"/>
    <p:sldId id="288" r:id="rId12"/>
    <p:sldId id="289" r:id="rId13"/>
    <p:sldId id="261" r:id="rId14"/>
    <p:sldId id="293" r:id="rId15"/>
    <p:sldId id="295" r:id="rId16"/>
    <p:sldId id="300" r:id="rId17"/>
    <p:sldId id="301" r:id="rId18"/>
    <p:sldId id="302" r:id="rId19"/>
    <p:sldId id="303" r:id="rId20"/>
    <p:sldId id="299" r:id="rId21"/>
    <p:sldId id="298" r:id="rId22"/>
    <p:sldId id="292" r:id="rId23"/>
    <p:sldId id="2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04" autoAdjust="0"/>
    <p:restoredTop sz="84956" autoAdjust="0"/>
  </p:normalViewPr>
  <p:slideViewPr>
    <p:cSldViewPr snapToGrid="0">
      <p:cViewPr varScale="1">
        <p:scale>
          <a:sx n="72" d="100"/>
          <a:sy n="72"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3.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50.png"/><Relationship Id="rId7" Type="http://schemas.openxmlformats.org/officeDocument/2006/relationships/image" Target="../media/image53.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2.svg"/><Relationship Id="rId5" Type="http://schemas.openxmlformats.org/officeDocument/2006/relationships/image" Target="../media/image2.png"/><Relationship Id="rId4" Type="http://schemas.openxmlformats.org/officeDocument/2006/relationships/image" Target="../media/image5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50.png"/><Relationship Id="rId7" Type="http://schemas.openxmlformats.org/officeDocument/2006/relationships/image" Target="../media/image53.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2.svg"/><Relationship Id="rId5" Type="http://schemas.openxmlformats.org/officeDocument/2006/relationships/image" Target="../media/image2.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5E88F1-347B-442A-BC1C-4FF9BE13A88B}" type="doc">
      <dgm:prSet loTypeId="urn:microsoft.com/office/officeart/2018/2/layout/IconCircleList" loCatId="icon" qsTypeId="urn:microsoft.com/office/officeart/2005/8/quickstyle/simple1" qsCatId="simple" csTypeId="urn:microsoft.com/office/officeart/2005/8/colors/accent0_1" csCatId="mainScheme" phldr="1"/>
      <dgm:spPr/>
      <dgm:t>
        <a:bodyPr/>
        <a:lstStyle/>
        <a:p>
          <a:endParaRPr lang="en-US"/>
        </a:p>
      </dgm:t>
    </dgm:pt>
    <dgm:pt modelId="{EE8B162D-CA81-4087-8C01-425E0858DEAA}">
      <dgm:prSet custT="1"/>
      <dgm:spPr/>
      <dgm:t>
        <a:bodyPr/>
        <a:lstStyle/>
        <a:p>
          <a:pPr>
            <a:lnSpc>
              <a:spcPct val="100000"/>
            </a:lnSpc>
          </a:pPr>
          <a:r>
            <a:rPr lang="en-US" sz="2000" i="0" dirty="0">
              <a:latin typeface="Calibri" panose="020F0502020204030204" pitchFamily="34" charset="0"/>
              <a:cs typeface="Calibri" panose="020F0502020204030204" pitchFamily="34" charset="0"/>
            </a:rPr>
            <a:t>Consists of user-contributed content on the Stack Exchange network.</a:t>
          </a:r>
          <a:endParaRPr lang="en-US" sz="2000" dirty="0">
            <a:latin typeface="Calibri" panose="020F0502020204030204" pitchFamily="34" charset="0"/>
            <a:cs typeface="Calibri" panose="020F0502020204030204" pitchFamily="34" charset="0"/>
          </a:endParaRPr>
        </a:p>
      </dgm:t>
    </dgm:pt>
    <dgm:pt modelId="{D6A96794-61BD-40DE-A67B-A66B7F98C16D}" type="parTrans" cxnId="{06F6D5A5-B768-4549-BBB8-E741CBB10247}">
      <dgm:prSet/>
      <dgm:spPr/>
      <dgm:t>
        <a:bodyPr/>
        <a:lstStyle/>
        <a:p>
          <a:endParaRPr lang="en-US"/>
        </a:p>
      </dgm:t>
    </dgm:pt>
    <dgm:pt modelId="{02801F40-F37A-4BFD-9B4A-F97BC031F07A}" type="sibTrans" cxnId="{06F6D5A5-B768-4549-BBB8-E741CBB10247}">
      <dgm:prSet/>
      <dgm:spPr/>
      <dgm:t>
        <a:bodyPr/>
        <a:lstStyle/>
        <a:p>
          <a:pPr>
            <a:lnSpc>
              <a:spcPct val="100000"/>
            </a:lnSpc>
          </a:pPr>
          <a:endParaRPr lang="en-US"/>
        </a:p>
      </dgm:t>
    </dgm:pt>
    <dgm:pt modelId="{4E77503F-CAEB-447C-B9DC-30C12924FED5}">
      <dgm:prSet custT="1"/>
      <dgm:spPr/>
      <dgm:t>
        <a:bodyPr/>
        <a:lstStyle/>
        <a:p>
          <a:pPr>
            <a:lnSpc>
              <a:spcPct val="100000"/>
            </a:lnSpc>
          </a:pPr>
          <a:r>
            <a:rPr lang="en-US" sz="2000" i="0" dirty="0">
              <a:latin typeface="Calibri" panose="020F0502020204030204" pitchFamily="34" charset="0"/>
              <a:cs typeface="Calibri" panose="020F0502020204030204" pitchFamily="34" charset="0"/>
            </a:rPr>
            <a:t>AI, Gaming, History, Movies, Music, and Software engineering are the six chosen sites for our analysis.</a:t>
          </a:r>
          <a:endParaRPr lang="en-US" sz="2000" dirty="0">
            <a:latin typeface="Calibri" panose="020F0502020204030204" pitchFamily="34" charset="0"/>
            <a:cs typeface="Calibri" panose="020F0502020204030204" pitchFamily="34" charset="0"/>
          </a:endParaRPr>
        </a:p>
      </dgm:t>
    </dgm:pt>
    <dgm:pt modelId="{954852D5-A4EC-4E1C-A23D-D41961764E58}" type="parTrans" cxnId="{73331299-8689-4AB8-AD59-9906D1BD805D}">
      <dgm:prSet/>
      <dgm:spPr/>
      <dgm:t>
        <a:bodyPr/>
        <a:lstStyle/>
        <a:p>
          <a:endParaRPr lang="en-US"/>
        </a:p>
      </dgm:t>
    </dgm:pt>
    <dgm:pt modelId="{C0C49F5B-CECE-4D6C-8F72-9210E68C42A2}" type="sibTrans" cxnId="{73331299-8689-4AB8-AD59-9906D1BD805D}">
      <dgm:prSet/>
      <dgm:spPr/>
      <dgm:t>
        <a:bodyPr/>
        <a:lstStyle/>
        <a:p>
          <a:pPr>
            <a:lnSpc>
              <a:spcPct val="100000"/>
            </a:lnSpc>
          </a:pPr>
          <a:endParaRPr lang="en-US"/>
        </a:p>
      </dgm:t>
    </dgm:pt>
    <dgm:pt modelId="{4B3EE8EE-5364-40EB-BF56-56CEFCC5D753}">
      <dgm:prSet custT="1"/>
      <dgm:spPr/>
      <dgm:t>
        <a:bodyPr/>
        <a:lstStyle/>
        <a:p>
          <a:pPr>
            <a:lnSpc>
              <a:spcPct val="100000"/>
            </a:lnSpc>
          </a:pPr>
          <a:r>
            <a:rPr lang="en-US" sz="2000" i="0" dirty="0">
              <a:latin typeface="Calibri" panose="020F0502020204030204" pitchFamily="34" charset="0"/>
              <a:cs typeface="Calibri" panose="020F0502020204030204" pitchFamily="34" charset="0"/>
            </a:rPr>
            <a:t>Each site archive includes Posts, Users, Votes, Badges, Comments, </a:t>
          </a:r>
          <a:r>
            <a:rPr lang="en-US" sz="2000" i="0" dirty="0" err="1">
              <a:latin typeface="Calibri" panose="020F0502020204030204" pitchFamily="34" charset="0"/>
              <a:cs typeface="Calibri" panose="020F0502020204030204" pitchFamily="34" charset="0"/>
            </a:rPr>
            <a:t>PostHistory</a:t>
          </a:r>
          <a:r>
            <a:rPr lang="en-US" sz="2000" i="0" dirty="0">
              <a:latin typeface="Calibri" panose="020F0502020204030204" pitchFamily="34" charset="0"/>
              <a:cs typeface="Calibri" panose="020F0502020204030204" pitchFamily="34" charset="0"/>
            </a:rPr>
            <a:t>, and </a:t>
          </a:r>
          <a:r>
            <a:rPr lang="en-US" sz="2000" i="0" dirty="0" err="1">
              <a:latin typeface="Calibri" panose="020F0502020204030204" pitchFamily="34" charset="0"/>
              <a:cs typeface="Calibri" panose="020F0502020204030204" pitchFamily="34" charset="0"/>
            </a:rPr>
            <a:t>PostLinks</a:t>
          </a:r>
          <a:r>
            <a:rPr lang="en-US" sz="2000" i="0"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dgm:t>
    </dgm:pt>
    <dgm:pt modelId="{3D8987B4-94A3-466B-B3AB-F3D3F6A615A8}" type="parTrans" cxnId="{D641A34F-0F3F-4158-927F-B88F4726C2FC}">
      <dgm:prSet/>
      <dgm:spPr/>
      <dgm:t>
        <a:bodyPr/>
        <a:lstStyle/>
        <a:p>
          <a:endParaRPr lang="en-US"/>
        </a:p>
      </dgm:t>
    </dgm:pt>
    <dgm:pt modelId="{59725E36-6AC0-4F13-A2A3-788FFCA551F7}" type="sibTrans" cxnId="{D641A34F-0F3F-4158-927F-B88F4726C2FC}">
      <dgm:prSet/>
      <dgm:spPr/>
      <dgm:t>
        <a:bodyPr/>
        <a:lstStyle/>
        <a:p>
          <a:pPr>
            <a:lnSpc>
              <a:spcPct val="100000"/>
            </a:lnSpc>
          </a:pPr>
          <a:endParaRPr lang="en-US"/>
        </a:p>
      </dgm:t>
    </dgm:pt>
    <dgm:pt modelId="{D18606F5-8359-4A2B-9B43-7F55ED466AC8}">
      <dgm:prSet custT="1"/>
      <dgm:spPr/>
      <dgm:t>
        <a:bodyPr/>
        <a:lstStyle/>
        <a:p>
          <a:pPr>
            <a:lnSpc>
              <a:spcPct val="100000"/>
            </a:lnSpc>
          </a:pPr>
          <a:r>
            <a:rPr lang="en-US" sz="2000" i="0" dirty="0">
              <a:latin typeface="Calibri" panose="020F0502020204030204" pitchFamily="34" charset="0"/>
              <a:cs typeface="Calibri" panose="020F0502020204030204" pitchFamily="34" charset="0"/>
            </a:rPr>
            <a:t>Dataset Size: 3.05GB</a:t>
          </a:r>
          <a:endParaRPr lang="en-US" sz="2000" dirty="0">
            <a:latin typeface="Calibri" panose="020F0502020204030204" pitchFamily="34" charset="0"/>
            <a:cs typeface="Calibri" panose="020F0502020204030204" pitchFamily="34" charset="0"/>
          </a:endParaRPr>
        </a:p>
      </dgm:t>
    </dgm:pt>
    <dgm:pt modelId="{7D14B68C-6CBE-4682-BC4E-D6769DA20283}" type="parTrans" cxnId="{BBACF910-4FDE-4AB8-903E-2DAC79AA5569}">
      <dgm:prSet/>
      <dgm:spPr/>
      <dgm:t>
        <a:bodyPr/>
        <a:lstStyle/>
        <a:p>
          <a:endParaRPr lang="en-US"/>
        </a:p>
      </dgm:t>
    </dgm:pt>
    <dgm:pt modelId="{693370F4-A091-4457-9B02-062F442A9AD3}" type="sibTrans" cxnId="{BBACF910-4FDE-4AB8-903E-2DAC79AA5569}">
      <dgm:prSet/>
      <dgm:spPr/>
      <dgm:t>
        <a:bodyPr/>
        <a:lstStyle/>
        <a:p>
          <a:endParaRPr lang="en-US"/>
        </a:p>
      </dgm:t>
    </dgm:pt>
    <dgm:pt modelId="{72094063-E0A8-4BA0-8417-4C28166DCB76}" type="pres">
      <dgm:prSet presAssocID="{765E88F1-347B-442A-BC1C-4FF9BE13A88B}" presName="root" presStyleCnt="0">
        <dgm:presLayoutVars>
          <dgm:dir/>
          <dgm:resizeHandles val="exact"/>
        </dgm:presLayoutVars>
      </dgm:prSet>
      <dgm:spPr/>
    </dgm:pt>
    <dgm:pt modelId="{FD51BD74-0DE6-448D-8E2D-C10A540EEF61}" type="pres">
      <dgm:prSet presAssocID="{765E88F1-347B-442A-BC1C-4FF9BE13A88B}" presName="container" presStyleCnt="0">
        <dgm:presLayoutVars>
          <dgm:dir/>
          <dgm:resizeHandles val="exact"/>
        </dgm:presLayoutVars>
      </dgm:prSet>
      <dgm:spPr/>
    </dgm:pt>
    <dgm:pt modelId="{FADA5758-E9A9-439E-81B2-EB29A1A1167D}" type="pres">
      <dgm:prSet presAssocID="{EE8B162D-CA81-4087-8C01-425E0858DEAA}" presName="compNode" presStyleCnt="0"/>
      <dgm:spPr/>
    </dgm:pt>
    <dgm:pt modelId="{5D6A2195-F2B0-4754-857D-64806B30109A}" type="pres">
      <dgm:prSet presAssocID="{EE8B162D-CA81-4087-8C01-425E0858DEAA}" presName="iconBgRect" presStyleLbl="bgShp" presStyleIdx="0" presStyleCnt="4"/>
      <dgm:spPr/>
    </dgm:pt>
    <dgm:pt modelId="{ECF3F631-FEE0-4D96-82D9-0747C796C187}" type="pres">
      <dgm:prSet presAssocID="{EE8B162D-CA81-4087-8C01-425E0858DE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13892034-0EC8-445B-A8E9-C69EC3013EBD}" type="pres">
      <dgm:prSet presAssocID="{EE8B162D-CA81-4087-8C01-425E0858DEAA}" presName="spaceRect" presStyleCnt="0"/>
      <dgm:spPr/>
    </dgm:pt>
    <dgm:pt modelId="{C38FC7E5-F80B-4F1A-B709-69CC02AFA505}" type="pres">
      <dgm:prSet presAssocID="{EE8B162D-CA81-4087-8C01-425E0858DEAA}" presName="textRect" presStyleLbl="revTx" presStyleIdx="0" presStyleCnt="4">
        <dgm:presLayoutVars>
          <dgm:chMax val="1"/>
          <dgm:chPref val="1"/>
        </dgm:presLayoutVars>
      </dgm:prSet>
      <dgm:spPr/>
    </dgm:pt>
    <dgm:pt modelId="{F73DF721-0880-4EEA-8882-A83ABC402B11}" type="pres">
      <dgm:prSet presAssocID="{02801F40-F37A-4BFD-9B4A-F97BC031F07A}" presName="sibTrans" presStyleLbl="sibTrans2D1" presStyleIdx="0" presStyleCnt="0"/>
      <dgm:spPr/>
    </dgm:pt>
    <dgm:pt modelId="{44C84799-B94B-45DF-AFB3-80B347A503DA}" type="pres">
      <dgm:prSet presAssocID="{4E77503F-CAEB-447C-B9DC-30C12924FED5}" presName="compNode" presStyleCnt="0"/>
      <dgm:spPr/>
    </dgm:pt>
    <dgm:pt modelId="{80971A38-80C9-4FA8-89E9-CF44DF7510F1}" type="pres">
      <dgm:prSet presAssocID="{4E77503F-CAEB-447C-B9DC-30C12924FED5}" presName="iconBgRect" presStyleLbl="bgShp" presStyleIdx="1" presStyleCnt="4"/>
      <dgm:spPr/>
    </dgm:pt>
    <dgm:pt modelId="{9990150C-9125-4384-8AD3-14FF8493C01D}" type="pres">
      <dgm:prSet presAssocID="{4E77503F-CAEB-447C-B9DC-30C12924FED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5A67BDD5-381E-4D76-9122-167830664951}" type="pres">
      <dgm:prSet presAssocID="{4E77503F-CAEB-447C-B9DC-30C12924FED5}" presName="spaceRect" presStyleCnt="0"/>
      <dgm:spPr/>
    </dgm:pt>
    <dgm:pt modelId="{99117E49-8D57-49DD-B1AA-BF5467A04B08}" type="pres">
      <dgm:prSet presAssocID="{4E77503F-CAEB-447C-B9DC-30C12924FED5}" presName="textRect" presStyleLbl="revTx" presStyleIdx="1" presStyleCnt="4">
        <dgm:presLayoutVars>
          <dgm:chMax val="1"/>
          <dgm:chPref val="1"/>
        </dgm:presLayoutVars>
      </dgm:prSet>
      <dgm:spPr/>
    </dgm:pt>
    <dgm:pt modelId="{0DF6552C-53AC-42EC-99B6-7FACA5EA362C}" type="pres">
      <dgm:prSet presAssocID="{C0C49F5B-CECE-4D6C-8F72-9210E68C42A2}" presName="sibTrans" presStyleLbl="sibTrans2D1" presStyleIdx="0" presStyleCnt="0"/>
      <dgm:spPr/>
    </dgm:pt>
    <dgm:pt modelId="{025F365D-03D9-4E0E-B23B-2D4A75B1EFF0}" type="pres">
      <dgm:prSet presAssocID="{4B3EE8EE-5364-40EB-BF56-56CEFCC5D753}" presName="compNode" presStyleCnt="0"/>
      <dgm:spPr/>
    </dgm:pt>
    <dgm:pt modelId="{070FE067-A0BF-48F3-B433-BBAD80F5819C}" type="pres">
      <dgm:prSet presAssocID="{4B3EE8EE-5364-40EB-BF56-56CEFCC5D753}" presName="iconBgRect" presStyleLbl="bgShp" presStyleIdx="2" presStyleCnt="4"/>
      <dgm:spPr/>
    </dgm:pt>
    <dgm:pt modelId="{CC186C81-1F4A-4D78-9100-888BCCC9328B}" type="pres">
      <dgm:prSet presAssocID="{4B3EE8EE-5364-40EB-BF56-56CEFCC5D75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bbon"/>
        </a:ext>
      </dgm:extLst>
    </dgm:pt>
    <dgm:pt modelId="{8877B20D-7D81-4775-8519-0246905D525C}" type="pres">
      <dgm:prSet presAssocID="{4B3EE8EE-5364-40EB-BF56-56CEFCC5D753}" presName="spaceRect" presStyleCnt="0"/>
      <dgm:spPr/>
    </dgm:pt>
    <dgm:pt modelId="{0613637D-3E37-4258-B7EF-FABD2D938ABD}" type="pres">
      <dgm:prSet presAssocID="{4B3EE8EE-5364-40EB-BF56-56CEFCC5D753}" presName="textRect" presStyleLbl="revTx" presStyleIdx="2" presStyleCnt="4">
        <dgm:presLayoutVars>
          <dgm:chMax val="1"/>
          <dgm:chPref val="1"/>
        </dgm:presLayoutVars>
      </dgm:prSet>
      <dgm:spPr/>
    </dgm:pt>
    <dgm:pt modelId="{A8A5E440-BD29-4643-ADB9-170555A68A43}" type="pres">
      <dgm:prSet presAssocID="{59725E36-6AC0-4F13-A2A3-788FFCA551F7}" presName="sibTrans" presStyleLbl="sibTrans2D1" presStyleIdx="0" presStyleCnt="0"/>
      <dgm:spPr/>
    </dgm:pt>
    <dgm:pt modelId="{A1176312-A9E8-43ED-A184-A1C9EEA0217F}" type="pres">
      <dgm:prSet presAssocID="{D18606F5-8359-4A2B-9B43-7F55ED466AC8}" presName="compNode" presStyleCnt="0"/>
      <dgm:spPr/>
    </dgm:pt>
    <dgm:pt modelId="{D09B621A-7A42-4A7B-8AC8-59F8874ED88F}" type="pres">
      <dgm:prSet presAssocID="{D18606F5-8359-4A2B-9B43-7F55ED466AC8}" presName="iconBgRect" presStyleLbl="bgShp" presStyleIdx="3" presStyleCnt="4"/>
      <dgm:spPr/>
    </dgm:pt>
    <dgm:pt modelId="{0FCA04D4-0004-4FE3-B5CA-28A6FDDE1FEB}" type="pres">
      <dgm:prSet presAssocID="{D18606F5-8359-4A2B-9B43-7F55ED466A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0B4DE89A-AFF8-41B0-9BE4-AF2D8D90CA43}" type="pres">
      <dgm:prSet presAssocID="{D18606F5-8359-4A2B-9B43-7F55ED466AC8}" presName="spaceRect" presStyleCnt="0"/>
      <dgm:spPr/>
    </dgm:pt>
    <dgm:pt modelId="{FED91A84-7183-4619-A9BC-1DF5E7061F34}" type="pres">
      <dgm:prSet presAssocID="{D18606F5-8359-4A2B-9B43-7F55ED466AC8}" presName="textRect" presStyleLbl="revTx" presStyleIdx="3" presStyleCnt="4">
        <dgm:presLayoutVars>
          <dgm:chMax val="1"/>
          <dgm:chPref val="1"/>
        </dgm:presLayoutVars>
      </dgm:prSet>
      <dgm:spPr/>
    </dgm:pt>
  </dgm:ptLst>
  <dgm:cxnLst>
    <dgm:cxn modelId="{BBACF910-4FDE-4AB8-903E-2DAC79AA5569}" srcId="{765E88F1-347B-442A-BC1C-4FF9BE13A88B}" destId="{D18606F5-8359-4A2B-9B43-7F55ED466AC8}" srcOrd="3" destOrd="0" parTransId="{7D14B68C-6CBE-4682-BC4E-D6769DA20283}" sibTransId="{693370F4-A091-4457-9B02-062F442A9AD3}"/>
    <dgm:cxn modelId="{CE538928-EF51-421C-AB9A-8F961B28FFFD}" type="presOf" srcId="{59725E36-6AC0-4F13-A2A3-788FFCA551F7}" destId="{A8A5E440-BD29-4643-ADB9-170555A68A43}" srcOrd="0" destOrd="0" presId="urn:microsoft.com/office/officeart/2018/2/layout/IconCircleList"/>
    <dgm:cxn modelId="{F31F422C-3FEE-4A4B-8F9A-A941AE7017F3}" type="presOf" srcId="{EE8B162D-CA81-4087-8C01-425E0858DEAA}" destId="{C38FC7E5-F80B-4F1A-B709-69CC02AFA505}" srcOrd="0" destOrd="0" presId="urn:microsoft.com/office/officeart/2018/2/layout/IconCircleList"/>
    <dgm:cxn modelId="{D641A34F-0F3F-4158-927F-B88F4726C2FC}" srcId="{765E88F1-347B-442A-BC1C-4FF9BE13A88B}" destId="{4B3EE8EE-5364-40EB-BF56-56CEFCC5D753}" srcOrd="2" destOrd="0" parTransId="{3D8987B4-94A3-466B-B3AB-F3D3F6A615A8}" sibTransId="{59725E36-6AC0-4F13-A2A3-788FFCA551F7}"/>
    <dgm:cxn modelId="{46C8E580-7A10-48DF-9FA3-605F5692D550}" type="presOf" srcId="{C0C49F5B-CECE-4D6C-8F72-9210E68C42A2}" destId="{0DF6552C-53AC-42EC-99B6-7FACA5EA362C}" srcOrd="0" destOrd="0" presId="urn:microsoft.com/office/officeart/2018/2/layout/IconCircleList"/>
    <dgm:cxn modelId="{BEC84D84-51FD-49F7-8F57-592E6D68BC7B}" type="presOf" srcId="{765E88F1-347B-442A-BC1C-4FF9BE13A88B}" destId="{72094063-E0A8-4BA0-8417-4C28166DCB76}" srcOrd="0" destOrd="0" presId="urn:microsoft.com/office/officeart/2018/2/layout/IconCircleList"/>
    <dgm:cxn modelId="{73331299-8689-4AB8-AD59-9906D1BD805D}" srcId="{765E88F1-347B-442A-BC1C-4FF9BE13A88B}" destId="{4E77503F-CAEB-447C-B9DC-30C12924FED5}" srcOrd="1" destOrd="0" parTransId="{954852D5-A4EC-4E1C-A23D-D41961764E58}" sibTransId="{C0C49F5B-CECE-4D6C-8F72-9210E68C42A2}"/>
    <dgm:cxn modelId="{06F6D5A5-B768-4549-BBB8-E741CBB10247}" srcId="{765E88F1-347B-442A-BC1C-4FF9BE13A88B}" destId="{EE8B162D-CA81-4087-8C01-425E0858DEAA}" srcOrd="0" destOrd="0" parTransId="{D6A96794-61BD-40DE-A67B-A66B7F98C16D}" sibTransId="{02801F40-F37A-4BFD-9B4A-F97BC031F07A}"/>
    <dgm:cxn modelId="{831341AE-9DA7-4E0F-A0D3-5176BF7BD30B}" type="presOf" srcId="{4B3EE8EE-5364-40EB-BF56-56CEFCC5D753}" destId="{0613637D-3E37-4258-B7EF-FABD2D938ABD}" srcOrd="0" destOrd="0" presId="urn:microsoft.com/office/officeart/2018/2/layout/IconCircleList"/>
    <dgm:cxn modelId="{B31789C1-24DD-4519-9E6B-A4CFC0A19458}" type="presOf" srcId="{D18606F5-8359-4A2B-9B43-7F55ED466AC8}" destId="{FED91A84-7183-4619-A9BC-1DF5E7061F34}" srcOrd="0" destOrd="0" presId="urn:microsoft.com/office/officeart/2018/2/layout/IconCircleList"/>
    <dgm:cxn modelId="{6161A4D7-A292-415F-AFD7-248699F355ED}" type="presOf" srcId="{4E77503F-CAEB-447C-B9DC-30C12924FED5}" destId="{99117E49-8D57-49DD-B1AA-BF5467A04B08}" srcOrd="0" destOrd="0" presId="urn:microsoft.com/office/officeart/2018/2/layout/IconCircleList"/>
    <dgm:cxn modelId="{145A7DF1-08C8-45BE-9258-BD5B1CD1FF6D}" type="presOf" srcId="{02801F40-F37A-4BFD-9B4A-F97BC031F07A}" destId="{F73DF721-0880-4EEA-8882-A83ABC402B11}" srcOrd="0" destOrd="0" presId="urn:microsoft.com/office/officeart/2018/2/layout/IconCircleList"/>
    <dgm:cxn modelId="{772C2BEB-E66B-45DD-A9E0-485AC8863273}" type="presParOf" srcId="{72094063-E0A8-4BA0-8417-4C28166DCB76}" destId="{FD51BD74-0DE6-448D-8E2D-C10A540EEF61}" srcOrd="0" destOrd="0" presId="urn:microsoft.com/office/officeart/2018/2/layout/IconCircleList"/>
    <dgm:cxn modelId="{CA212283-6AFD-4C16-9BE5-55098E2DE921}" type="presParOf" srcId="{FD51BD74-0DE6-448D-8E2D-C10A540EEF61}" destId="{FADA5758-E9A9-439E-81B2-EB29A1A1167D}" srcOrd="0" destOrd="0" presId="urn:microsoft.com/office/officeart/2018/2/layout/IconCircleList"/>
    <dgm:cxn modelId="{A5385E06-78F9-416D-BE32-1B151A6529DA}" type="presParOf" srcId="{FADA5758-E9A9-439E-81B2-EB29A1A1167D}" destId="{5D6A2195-F2B0-4754-857D-64806B30109A}" srcOrd="0" destOrd="0" presId="urn:microsoft.com/office/officeart/2018/2/layout/IconCircleList"/>
    <dgm:cxn modelId="{F04C5923-DD72-4C96-AFC6-1C5E3E0C73FC}" type="presParOf" srcId="{FADA5758-E9A9-439E-81B2-EB29A1A1167D}" destId="{ECF3F631-FEE0-4D96-82D9-0747C796C187}" srcOrd="1" destOrd="0" presId="urn:microsoft.com/office/officeart/2018/2/layout/IconCircleList"/>
    <dgm:cxn modelId="{661E1BCF-B83B-4E04-835E-C87910C00E75}" type="presParOf" srcId="{FADA5758-E9A9-439E-81B2-EB29A1A1167D}" destId="{13892034-0EC8-445B-A8E9-C69EC3013EBD}" srcOrd="2" destOrd="0" presId="urn:microsoft.com/office/officeart/2018/2/layout/IconCircleList"/>
    <dgm:cxn modelId="{2F570845-506C-4D74-9543-B834B24052D3}" type="presParOf" srcId="{FADA5758-E9A9-439E-81B2-EB29A1A1167D}" destId="{C38FC7E5-F80B-4F1A-B709-69CC02AFA505}" srcOrd="3" destOrd="0" presId="urn:microsoft.com/office/officeart/2018/2/layout/IconCircleList"/>
    <dgm:cxn modelId="{5C75195C-DD76-4DC9-94D7-8C35279C7BA6}" type="presParOf" srcId="{FD51BD74-0DE6-448D-8E2D-C10A540EEF61}" destId="{F73DF721-0880-4EEA-8882-A83ABC402B11}" srcOrd="1" destOrd="0" presId="urn:microsoft.com/office/officeart/2018/2/layout/IconCircleList"/>
    <dgm:cxn modelId="{AEF55DDF-93FA-488B-AAA0-9F99BD529BE9}" type="presParOf" srcId="{FD51BD74-0DE6-448D-8E2D-C10A540EEF61}" destId="{44C84799-B94B-45DF-AFB3-80B347A503DA}" srcOrd="2" destOrd="0" presId="urn:microsoft.com/office/officeart/2018/2/layout/IconCircleList"/>
    <dgm:cxn modelId="{4EA32C46-C70D-4E0A-9DDD-769A51A87EB2}" type="presParOf" srcId="{44C84799-B94B-45DF-AFB3-80B347A503DA}" destId="{80971A38-80C9-4FA8-89E9-CF44DF7510F1}" srcOrd="0" destOrd="0" presId="urn:microsoft.com/office/officeart/2018/2/layout/IconCircleList"/>
    <dgm:cxn modelId="{A284CEAC-3844-4025-935E-6183C8E81952}" type="presParOf" srcId="{44C84799-B94B-45DF-AFB3-80B347A503DA}" destId="{9990150C-9125-4384-8AD3-14FF8493C01D}" srcOrd="1" destOrd="0" presId="urn:microsoft.com/office/officeart/2018/2/layout/IconCircleList"/>
    <dgm:cxn modelId="{40F545C1-B26D-43D5-BBC6-772E3C508DB1}" type="presParOf" srcId="{44C84799-B94B-45DF-AFB3-80B347A503DA}" destId="{5A67BDD5-381E-4D76-9122-167830664951}" srcOrd="2" destOrd="0" presId="urn:microsoft.com/office/officeart/2018/2/layout/IconCircleList"/>
    <dgm:cxn modelId="{AB2C193E-0D8D-456A-A359-507254C19101}" type="presParOf" srcId="{44C84799-B94B-45DF-AFB3-80B347A503DA}" destId="{99117E49-8D57-49DD-B1AA-BF5467A04B08}" srcOrd="3" destOrd="0" presId="urn:microsoft.com/office/officeart/2018/2/layout/IconCircleList"/>
    <dgm:cxn modelId="{0B843803-3FB9-4D8B-95BA-EEA05ABA69D8}" type="presParOf" srcId="{FD51BD74-0DE6-448D-8E2D-C10A540EEF61}" destId="{0DF6552C-53AC-42EC-99B6-7FACA5EA362C}" srcOrd="3" destOrd="0" presId="urn:microsoft.com/office/officeart/2018/2/layout/IconCircleList"/>
    <dgm:cxn modelId="{D8338923-AB95-4CE4-B0B8-C6D68BFA5811}" type="presParOf" srcId="{FD51BD74-0DE6-448D-8E2D-C10A540EEF61}" destId="{025F365D-03D9-4E0E-B23B-2D4A75B1EFF0}" srcOrd="4" destOrd="0" presId="urn:microsoft.com/office/officeart/2018/2/layout/IconCircleList"/>
    <dgm:cxn modelId="{335B4C93-B005-4609-BCB9-DBBE0E9DEE02}" type="presParOf" srcId="{025F365D-03D9-4E0E-B23B-2D4A75B1EFF0}" destId="{070FE067-A0BF-48F3-B433-BBAD80F5819C}" srcOrd="0" destOrd="0" presId="urn:microsoft.com/office/officeart/2018/2/layout/IconCircleList"/>
    <dgm:cxn modelId="{2EAC1F75-8F6F-47E9-ABBC-6AC1B5A6ED7A}" type="presParOf" srcId="{025F365D-03D9-4E0E-B23B-2D4A75B1EFF0}" destId="{CC186C81-1F4A-4D78-9100-888BCCC9328B}" srcOrd="1" destOrd="0" presId="urn:microsoft.com/office/officeart/2018/2/layout/IconCircleList"/>
    <dgm:cxn modelId="{2E341128-8E6F-46BA-A4BD-6173CBCE4DB4}" type="presParOf" srcId="{025F365D-03D9-4E0E-B23B-2D4A75B1EFF0}" destId="{8877B20D-7D81-4775-8519-0246905D525C}" srcOrd="2" destOrd="0" presId="urn:microsoft.com/office/officeart/2018/2/layout/IconCircleList"/>
    <dgm:cxn modelId="{FBA48AB6-12EF-44FE-BC14-36E7B8AE05D4}" type="presParOf" srcId="{025F365D-03D9-4E0E-B23B-2D4A75B1EFF0}" destId="{0613637D-3E37-4258-B7EF-FABD2D938ABD}" srcOrd="3" destOrd="0" presId="urn:microsoft.com/office/officeart/2018/2/layout/IconCircleList"/>
    <dgm:cxn modelId="{2A2E8CB1-EE16-4C94-870C-7783CD384822}" type="presParOf" srcId="{FD51BD74-0DE6-448D-8E2D-C10A540EEF61}" destId="{A8A5E440-BD29-4643-ADB9-170555A68A43}" srcOrd="5" destOrd="0" presId="urn:microsoft.com/office/officeart/2018/2/layout/IconCircleList"/>
    <dgm:cxn modelId="{4A358F2F-3605-4C26-AC76-0BCEDA80E974}" type="presParOf" srcId="{FD51BD74-0DE6-448D-8E2D-C10A540EEF61}" destId="{A1176312-A9E8-43ED-A184-A1C9EEA0217F}" srcOrd="6" destOrd="0" presId="urn:microsoft.com/office/officeart/2018/2/layout/IconCircleList"/>
    <dgm:cxn modelId="{0E0FDB38-7500-4F3C-987F-A2A9AD8F3C41}" type="presParOf" srcId="{A1176312-A9E8-43ED-A184-A1C9EEA0217F}" destId="{D09B621A-7A42-4A7B-8AC8-59F8874ED88F}" srcOrd="0" destOrd="0" presId="urn:microsoft.com/office/officeart/2018/2/layout/IconCircleList"/>
    <dgm:cxn modelId="{1F01A97B-0696-46D8-8D0C-1EC55D48C2DC}" type="presParOf" srcId="{A1176312-A9E8-43ED-A184-A1C9EEA0217F}" destId="{0FCA04D4-0004-4FE3-B5CA-28A6FDDE1FEB}" srcOrd="1" destOrd="0" presId="urn:microsoft.com/office/officeart/2018/2/layout/IconCircleList"/>
    <dgm:cxn modelId="{EB8782F3-858D-4428-B858-D364B63E95A1}" type="presParOf" srcId="{A1176312-A9E8-43ED-A184-A1C9EEA0217F}" destId="{0B4DE89A-AFF8-41B0-9BE4-AF2D8D90CA43}" srcOrd="2" destOrd="0" presId="urn:microsoft.com/office/officeart/2018/2/layout/IconCircleList"/>
    <dgm:cxn modelId="{DB68756E-1726-4F63-B13B-D1BDC3C0ED5E}" type="presParOf" srcId="{A1176312-A9E8-43ED-A184-A1C9EEA0217F}" destId="{FED91A84-7183-4619-A9BC-1DF5E7061F3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D36FE7-6FAC-4315-9F7C-DA8A1990A0AC}" type="doc">
      <dgm:prSet loTypeId="urn:microsoft.com/office/officeart/2018/2/layout/IconVerticalSolidList" loCatId="icon" qsTypeId="urn:microsoft.com/office/officeart/2005/8/quickstyle/simple1" qsCatId="simple" csTypeId="urn:microsoft.com/office/officeart/2005/8/colors/accent0_1" csCatId="mainScheme" phldr="1"/>
      <dgm:spPr/>
      <dgm:t>
        <a:bodyPr/>
        <a:lstStyle/>
        <a:p>
          <a:endParaRPr lang="en-US"/>
        </a:p>
      </dgm:t>
    </dgm:pt>
    <dgm:pt modelId="{F2D3BC2F-2D7E-4E0D-AC86-69E439B0699B}">
      <dgm:prSet custT="1"/>
      <dgm:spPr/>
      <dgm:t>
        <a:bodyPr/>
        <a:lstStyle/>
        <a:p>
          <a:pPr>
            <a:lnSpc>
              <a:spcPct val="100000"/>
            </a:lnSpc>
          </a:pPr>
          <a:r>
            <a:rPr lang="en-US" sz="2000" b="1" i="0" dirty="0">
              <a:latin typeface="Calibri" panose="020F0502020204030204" pitchFamily="34" charset="0"/>
              <a:cs typeface="Calibri" panose="020F0502020204030204" pitchFamily="34" charset="0"/>
            </a:rPr>
            <a:t>Platform Growth</a:t>
          </a:r>
          <a:r>
            <a:rPr lang="en-US" sz="2000" b="0" i="0" dirty="0">
              <a:latin typeface="Calibri" panose="020F0502020204030204" pitchFamily="34" charset="0"/>
              <a:cs typeface="Calibri" panose="020F0502020204030204" pitchFamily="34" charset="0"/>
            </a:rPr>
            <a:t>: How does badge distribution bolster Stack Exchange's user participation and expertise recognition?</a:t>
          </a:r>
          <a:endParaRPr lang="en-US" sz="2000" dirty="0">
            <a:latin typeface="Calibri" panose="020F0502020204030204" pitchFamily="34" charset="0"/>
            <a:cs typeface="Calibri" panose="020F0502020204030204" pitchFamily="34" charset="0"/>
          </a:endParaRPr>
        </a:p>
      </dgm:t>
    </dgm:pt>
    <dgm:pt modelId="{D22ED6B5-3C6C-45DF-A6AD-180EA9D93E62}" type="parTrans" cxnId="{50E03B96-F1A4-46F9-AAC7-5A9F56CD5B45}">
      <dgm:prSet/>
      <dgm:spPr/>
      <dgm:t>
        <a:bodyPr/>
        <a:lstStyle/>
        <a:p>
          <a:endParaRPr lang="en-US"/>
        </a:p>
      </dgm:t>
    </dgm:pt>
    <dgm:pt modelId="{F094785F-B597-4A6F-B97F-C11EA764B78E}" type="sibTrans" cxnId="{50E03B96-F1A4-46F9-AAC7-5A9F56CD5B45}">
      <dgm:prSet/>
      <dgm:spPr/>
      <dgm:t>
        <a:bodyPr/>
        <a:lstStyle/>
        <a:p>
          <a:endParaRPr lang="en-US"/>
        </a:p>
      </dgm:t>
    </dgm:pt>
    <dgm:pt modelId="{5BA7D42C-63DB-41CC-BDFE-AFFFC318FC52}">
      <dgm:prSet custT="1"/>
      <dgm:spPr/>
      <dgm:t>
        <a:bodyPr/>
        <a:lstStyle/>
        <a:p>
          <a:pPr>
            <a:lnSpc>
              <a:spcPct val="100000"/>
            </a:lnSpc>
          </a:pPr>
          <a:r>
            <a:rPr lang="en-US" sz="2000" b="1" i="0" dirty="0">
              <a:latin typeface="Calibri" panose="020F0502020204030204" pitchFamily="34" charset="0"/>
              <a:cs typeface="Calibri" panose="020F0502020204030204" pitchFamily="34" charset="0"/>
            </a:rPr>
            <a:t>Cross-Community Engagement: </a:t>
          </a:r>
          <a:r>
            <a:rPr lang="en-US" sz="2000" b="0" i="0" dirty="0">
              <a:latin typeface="Calibri" panose="020F0502020204030204" pitchFamily="34" charset="0"/>
              <a:cs typeface="Calibri" panose="020F0502020204030204" pitchFamily="34" charset="0"/>
            </a:rPr>
            <a:t>How can cross-topic engagement data improve community-building across Stack Exchange?</a:t>
          </a:r>
          <a:endParaRPr lang="en-US" sz="2000" dirty="0">
            <a:latin typeface="Calibri" panose="020F0502020204030204" pitchFamily="34" charset="0"/>
            <a:cs typeface="Calibri" panose="020F0502020204030204" pitchFamily="34" charset="0"/>
          </a:endParaRPr>
        </a:p>
      </dgm:t>
    </dgm:pt>
    <dgm:pt modelId="{3D9C7FFB-073A-4BCE-8495-66DA81715D36}" type="parTrans" cxnId="{9DB7439C-BBEF-44DF-BDD6-D013C2D6C540}">
      <dgm:prSet/>
      <dgm:spPr/>
      <dgm:t>
        <a:bodyPr/>
        <a:lstStyle/>
        <a:p>
          <a:endParaRPr lang="en-US"/>
        </a:p>
      </dgm:t>
    </dgm:pt>
    <dgm:pt modelId="{D58C1363-2908-4E2F-B0B3-C98919818A30}" type="sibTrans" cxnId="{9DB7439C-BBEF-44DF-BDD6-D013C2D6C540}">
      <dgm:prSet/>
      <dgm:spPr/>
      <dgm:t>
        <a:bodyPr/>
        <a:lstStyle/>
        <a:p>
          <a:endParaRPr lang="en-US"/>
        </a:p>
      </dgm:t>
    </dgm:pt>
    <dgm:pt modelId="{5E51B2B2-28A0-440B-B5F9-4679E437AB2D}">
      <dgm:prSet custT="1"/>
      <dgm:spPr/>
      <dgm:t>
        <a:bodyPr/>
        <a:lstStyle/>
        <a:p>
          <a:pPr>
            <a:lnSpc>
              <a:spcPct val="100000"/>
            </a:lnSpc>
          </a:pPr>
          <a:r>
            <a:rPr lang="en-US" sz="2000" b="1" i="0" dirty="0">
              <a:latin typeface="Calibri" panose="020F0502020204030204" pitchFamily="34" charset="0"/>
              <a:cs typeface="Calibri" panose="020F0502020204030204" pitchFamily="34" charset="0"/>
            </a:rPr>
            <a:t>Content &amp; Support Strategy: </a:t>
          </a:r>
          <a:r>
            <a:rPr lang="en-US" sz="2000" b="0" i="0" dirty="0">
              <a:latin typeface="Calibri" panose="020F0502020204030204" pitchFamily="34" charset="0"/>
              <a:cs typeface="Calibri" panose="020F0502020204030204" pitchFamily="34" charset="0"/>
            </a:rPr>
            <a:t>How does understanding user post volume on Stack Exchange topics enhance the platform's content and support?</a:t>
          </a:r>
          <a:endParaRPr lang="en-US" sz="2000" dirty="0">
            <a:latin typeface="Calibri" panose="020F0502020204030204" pitchFamily="34" charset="0"/>
            <a:cs typeface="Calibri" panose="020F0502020204030204" pitchFamily="34" charset="0"/>
          </a:endParaRPr>
        </a:p>
      </dgm:t>
    </dgm:pt>
    <dgm:pt modelId="{A5F63451-6C5E-484D-9E00-A96174988DA3}" type="parTrans" cxnId="{7F774D97-0F1B-4861-AACC-34BC2498F0ED}">
      <dgm:prSet/>
      <dgm:spPr/>
      <dgm:t>
        <a:bodyPr/>
        <a:lstStyle/>
        <a:p>
          <a:endParaRPr lang="en-US"/>
        </a:p>
      </dgm:t>
    </dgm:pt>
    <dgm:pt modelId="{B02F4B3F-0A83-4816-B8CA-BB3CFB18AC03}" type="sibTrans" cxnId="{7F774D97-0F1B-4861-AACC-34BC2498F0ED}">
      <dgm:prSet/>
      <dgm:spPr/>
      <dgm:t>
        <a:bodyPr/>
        <a:lstStyle/>
        <a:p>
          <a:endParaRPr lang="en-US"/>
        </a:p>
      </dgm:t>
    </dgm:pt>
    <dgm:pt modelId="{8772146A-DF81-4F19-AAC6-0B9122987310}">
      <dgm:prSet custT="1"/>
      <dgm:spPr/>
      <dgm:t>
        <a:bodyPr/>
        <a:lstStyle/>
        <a:p>
          <a:pPr>
            <a:lnSpc>
              <a:spcPct val="100000"/>
            </a:lnSpc>
          </a:pPr>
          <a:r>
            <a:rPr lang="en-US" sz="2000" b="1" i="0" dirty="0">
              <a:latin typeface="Calibri" panose="020F0502020204030204" pitchFamily="34" charset="0"/>
              <a:cs typeface="Calibri" panose="020F0502020204030204" pitchFamily="34" charset="0"/>
            </a:rPr>
            <a:t>Tag Analysis for UX: </a:t>
          </a:r>
          <a:r>
            <a:rPr lang="en-US" sz="2000" b="0" i="0" dirty="0">
              <a:latin typeface="Calibri" panose="020F0502020204030204" pitchFamily="34" charset="0"/>
              <a:cs typeface="Calibri" panose="020F0502020204030204" pitchFamily="34" charset="0"/>
            </a:rPr>
            <a:t>How can tag frequency analysis refine user experience on Stack Exchange?</a:t>
          </a:r>
          <a:endParaRPr lang="en-US" sz="2000" dirty="0">
            <a:latin typeface="Calibri" panose="020F0502020204030204" pitchFamily="34" charset="0"/>
            <a:cs typeface="Calibri" panose="020F0502020204030204" pitchFamily="34" charset="0"/>
          </a:endParaRPr>
        </a:p>
      </dgm:t>
    </dgm:pt>
    <dgm:pt modelId="{FE6385A0-AEC5-479F-B6EF-82BF704397A4}" type="parTrans" cxnId="{1B119B5F-2A1A-44AF-A311-DA72D6A48459}">
      <dgm:prSet/>
      <dgm:spPr/>
      <dgm:t>
        <a:bodyPr/>
        <a:lstStyle/>
        <a:p>
          <a:endParaRPr lang="en-US"/>
        </a:p>
      </dgm:t>
    </dgm:pt>
    <dgm:pt modelId="{AFB34E6F-B6BA-46CF-8D87-9C6DCFB5DE51}" type="sibTrans" cxnId="{1B119B5F-2A1A-44AF-A311-DA72D6A48459}">
      <dgm:prSet/>
      <dgm:spPr/>
      <dgm:t>
        <a:bodyPr/>
        <a:lstStyle/>
        <a:p>
          <a:endParaRPr lang="en-US"/>
        </a:p>
      </dgm:t>
    </dgm:pt>
    <dgm:pt modelId="{E925171A-F18D-446A-AA40-EE6D342E16F2}" type="pres">
      <dgm:prSet presAssocID="{2DD36FE7-6FAC-4315-9F7C-DA8A1990A0AC}" presName="root" presStyleCnt="0">
        <dgm:presLayoutVars>
          <dgm:dir/>
          <dgm:resizeHandles val="exact"/>
        </dgm:presLayoutVars>
      </dgm:prSet>
      <dgm:spPr/>
    </dgm:pt>
    <dgm:pt modelId="{BC7DD4C6-AC3D-4F3B-9D8C-6193B946DF6E}" type="pres">
      <dgm:prSet presAssocID="{F2D3BC2F-2D7E-4E0D-AC86-69E439B0699B}" presName="compNode" presStyleCnt="0"/>
      <dgm:spPr/>
    </dgm:pt>
    <dgm:pt modelId="{FA5FAA12-555F-4732-9006-0B0AB9D31C53}" type="pres">
      <dgm:prSet presAssocID="{F2D3BC2F-2D7E-4E0D-AC86-69E439B0699B}" presName="bgRect" presStyleLbl="bgShp" presStyleIdx="0" presStyleCnt="4"/>
      <dgm:spPr/>
    </dgm:pt>
    <dgm:pt modelId="{19862D81-0784-4EC3-A655-FFD83E0D1686}" type="pres">
      <dgm:prSet presAssocID="{F2D3BC2F-2D7E-4E0D-AC86-69E439B0699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ibbon"/>
        </a:ext>
      </dgm:extLst>
    </dgm:pt>
    <dgm:pt modelId="{4786DBC5-E494-4D4C-99AE-B66B0E3241B5}" type="pres">
      <dgm:prSet presAssocID="{F2D3BC2F-2D7E-4E0D-AC86-69E439B0699B}" presName="spaceRect" presStyleCnt="0"/>
      <dgm:spPr/>
    </dgm:pt>
    <dgm:pt modelId="{C3354C38-7140-43A2-81C3-11736691C80D}" type="pres">
      <dgm:prSet presAssocID="{F2D3BC2F-2D7E-4E0D-AC86-69E439B0699B}" presName="parTx" presStyleLbl="revTx" presStyleIdx="0" presStyleCnt="4" custLinFactNeighborX="0" custLinFactNeighborY="-197">
        <dgm:presLayoutVars>
          <dgm:chMax val="0"/>
          <dgm:chPref val="0"/>
        </dgm:presLayoutVars>
      </dgm:prSet>
      <dgm:spPr/>
    </dgm:pt>
    <dgm:pt modelId="{6AF10607-A0D1-4BC0-8631-C044AA492BDB}" type="pres">
      <dgm:prSet presAssocID="{F094785F-B597-4A6F-B97F-C11EA764B78E}" presName="sibTrans" presStyleCnt="0"/>
      <dgm:spPr/>
    </dgm:pt>
    <dgm:pt modelId="{BE0D7999-47F4-448F-9272-CB3A052F4B70}" type="pres">
      <dgm:prSet presAssocID="{5BA7D42C-63DB-41CC-BDFE-AFFFC318FC52}" presName="compNode" presStyleCnt="0"/>
      <dgm:spPr/>
    </dgm:pt>
    <dgm:pt modelId="{34EE8AB6-DACE-43C3-840F-7E565AF4F406}" type="pres">
      <dgm:prSet presAssocID="{5BA7D42C-63DB-41CC-BDFE-AFFFC318FC52}" presName="bgRect" presStyleLbl="bgShp" presStyleIdx="1" presStyleCnt="4"/>
      <dgm:spPr/>
    </dgm:pt>
    <dgm:pt modelId="{14976FD1-3BB3-475F-8DF2-86572438B60F}" type="pres">
      <dgm:prSet presAssocID="{5BA7D42C-63DB-41CC-BDFE-AFFFC318FC5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ers"/>
        </a:ext>
      </dgm:extLst>
    </dgm:pt>
    <dgm:pt modelId="{BF9BA73D-FA96-4B99-8958-5624C452B4DE}" type="pres">
      <dgm:prSet presAssocID="{5BA7D42C-63DB-41CC-BDFE-AFFFC318FC52}" presName="spaceRect" presStyleCnt="0"/>
      <dgm:spPr/>
    </dgm:pt>
    <dgm:pt modelId="{C3A2E690-5135-42F0-BA0C-8F6C87EE3FDC}" type="pres">
      <dgm:prSet presAssocID="{5BA7D42C-63DB-41CC-BDFE-AFFFC318FC52}" presName="parTx" presStyleLbl="revTx" presStyleIdx="1" presStyleCnt="4">
        <dgm:presLayoutVars>
          <dgm:chMax val="0"/>
          <dgm:chPref val="0"/>
        </dgm:presLayoutVars>
      </dgm:prSet>
      <dgm:spPr/>
    </dgm:pt>
    <dgm:pt modelId="{FA2E3D3C-64D9-416D-B33D-1BE823E5A80F}" type="pres">
      <dgm:prSet presAssocID="{D58C1363-2908-4E2F-B0B3-C98919818A30}" presName="sibTrans" presStyleCnt="0"/>
      <dgm:spPr/>
    </dgm:pt>
    <dgm:pt modelId="{8C03B1A5-C1DE-4A6F-9BF8-7E805E4DB9D7}" type="pres">
      <dgm:prSet presAssocID="{5E51B2B2-28A0-440B-B5F9-4679E437AB2D}" presName="compNode" presStyleCnt="0"/>
      <dgm:spPr/>
    </dgm:pt>
    <dgm:pt modelId="{252B0F7B-38ED-45D5-9B44-9BD765F5BDD6}" type="pres">
      <dgm:prSet presAssocID="{5E51B2B2-28A0-440B-B5F9-4679E437AB2D}" presName="bgRect" presStyleLbl="bgShp" presStyleIdx="2" presStyleCnt="4"/>
      <dgm:spPr/>
    </dgm:pt>
    <dgm:pt modelId="{22058753-E53F-443B-B68E-1CD84790AE44}" type="pres">
      <dgm:prSet presAssocID="{5E51B2B2-28A0-440B-B5F9-4679E437AB2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625B66E2-8949-4ED8-8566-E0887381E844}" type="pres">
      <dgm:prSet presAssocID="{5E51B2B2-28A0-440B-B5F9-4679E437AB2D}" presName="spaceRect" presStyleCnt="0"/>
      <dgm:spPr/>
    </dgm:pt>
    <dgm:pt modelId="{4165F95A-13DF-413E-B31D-3F24F4A27215}" type="pres">
      <dgm:prSet presAssocID="{5E51B2B2-28A0-440B-B5F9-4679E437AB2D}" presName="parTx" presStyleLbl="revTx" presStyleIdx="2" presStyleCnt="4">
        <dgm:presLayoutVars>
          <dgm:chMax val="0"/>
          <dgm:chPref val="0"/>
        </dgm:presLayoutVars>
      </dgm:prSet>
      <dgm:spPr/>
    </dgm:pt>
    <dgm:pt modelId="{AFD254B8-0E94-4B7F-BFB3-857E38AB99BB}" type="pres">
      <dgm:prSet presAssocID="{B02F4B3F-0A83-4816-B8CA-BB3CFB18AC03}" presName="sibTrans" presStyleCnt="0"/>
      <dgm:spPr/>
    </dgm:pt>
    <dgm:pt modelId="{EF0B9FC0-B20A-4C3D-B59B-1249CDAE08D2}" type="pres">
      <dgm:prSet presAssocID="{8772146A-DF81-4F19-AAC6-0B9122987310}" presName="compNode" presStyleCnt="0"/>
      <dgm:spPr/>
    </dgm:pt>
    <dgm:pt modelId="{CFED0081-A30E-4329-9F4E-89E6F62176CC}" type="pres">
      <dgm:prSet presAssocID="{8772146A-DF81-4F19-AAC6-0B9122987310}" presName="bgRect" presStyleLbl="bgShp" presStyleIdx="3" presStyleCnt="4"/>
      <dgm:spPr/>
    </dgm:pt>
    <dgm:pt modelId="{9A4A4547-A4FB-4F3F-AD25-4D4B90FB2409}" type="pres">
      <dgm:prSet presAssocID="{8772146A-DF81-4F19-AAC6-0B912298731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abel"/>
        </a:ext>
      </dgm:extLst>
    </dgm:pt>
    <dgm:pt modelId="{D5DF9690-3421-4911-B2DF-3380E595E096}" type="pres">
      <dgm:prSet presAssocID="{8772146A-DF81-4F19-AAC6-0B9122987310}" presName="spaceRect" presStyleCnt="0"/>
      <dgm:spPr/>
    </dgm:pt>
    <dgm:pt modelId="{A7B0F568-10C3-496E-A484-237232EE7DF1}" type="pres">
      <dgm:prSet presAssocID="{8772146A-DF81-4F19-AAC6-0B9122987310}" presName="parTx" presStyleLbl="revTx" presStyleIdx="3" presStyleCnt="4">
        <dgm:presLayoutVars>
          <dgm:chMax val="0"/>
          <dgm:chPref val="0"/>
        </dgm:presLayoutVars>
      </dgm:prSet>
      <dgm:spPr/>
    </dgm:pt>
  </dgm:ptLst>
  <dgm:cxnLst>
    <dgm:cxn modelId="{75563A00-4C81-483F-A9F2-168BCF2B8A05}" type="presOf" srcId="{8772146A-DF81-4F19-AAC6-0B9122987310}" destId="{A7B0F568-10C3-496E-A484-237232EE7DF1}" srcOrd="0" destOrd="0" presId="urn:microsoft.com/office/officeart/2018/2/layout/IconVerticalSolidList"/>
    <dgm:cxn modelId="{22802606-FFCA-4C0A-806F-720C2A55919B}" type="presOf" srcId="{F2D3BC2F-2D7E-4E0D-AC86-69E439B0699B}" destId="{C3354C38-7140-43A2-81C3-11736691C80D}" srcOrd="0" destOrd="0" presId="urn:microsoft.com/office/officeart/2018/2/layout/IconVerticalSolidList"/>
    <dgm:cxn modelId="{8F723D1B-9114-476A-A0E6-14E1DA2B8383}" type="presOf" srcId="{5BA7D42C-63DB-41CC-BDFE-AFFFC318FC52}" destId="{C3A2E690-5135-42F0-BA0C-8F6C87EE3FDC}" srcOrd="0" destOrd="0" presId="urn:microsoft.com/office/officeart/2018/2/layout/IconVerticalSolidList"/>
    <dgm:cxn modelId="{1B119B5F-2A1A-44AF-A311-DA72D6A48459}" srcId="{2DD36FE7-6FAC-4315-9F7C-DA8A1990A0AC}" destId="{8772146A-DF81-4F19-AAC6-0B9122987310}" srcOrd="3" destOrd="0" parTransId="{FE6385A0-AEC5-479F-B6EF-82BF704397A4}" sibTransId="{AFB34E6F-B6BA-46CF-8D87-9C6DCFB5DE51}"/>
    <dgm:cxn modelId="{50E03B96-F1A4-46F9-AAC7-5A9F56CD5B45}" srcId="{2DD36FE7-6FAC-4315-9F7C-DA8A1990A0AC}" destId="{F2D3BC2F-2D7E-4E0D-AC86-69E439B0699B}" srcOrd="0" destOrd="0" parTransId="{D22ED6B5-3C6C-45DF-A6AD-180EA9D93E62}" sibTransId="{F094785F-B597-4A6F-B97F-C11EA764B78E}"/>
    <dgm:cxn modelId="{7F774D97-0F1B-4861-AACC-34BC2498F0ED}" srcId="{2DD36FE7-6FAC-4315-9F7C-DA8A1990A0AC}" destId="{5E51B2B2-28A0-440B-B5F9-4679E437AB2D}" srcOrd="2" destOrd="0" parTransId="{A5F63451-6C5E-484D-9E00-A96174988DA3}" sibTransId="{B02F4B3F-0A83-4816-B8CA-BB3CFB18AC03}"/>
    <dgm:cxn modelId="{9DB7439C-BBEF-44DF-BDD6-D013C2D6C540}" srcId="{2DD36FE7-6FAC-4315-9F7C-DA8A1990A0AC}" destId="{5BA7D42C-63DB-41CC-BDFE-AFFFC318FC52}" srcOrd="1" destOrd="0" parTransId="{3D9C7FFB-073A-4BCE-8495-66DA81715D36}" sibTransId="{D58C1363-2908-4E2F-B0B3-C98919818A30}"/>
    <dgm:cxn modelId="{0868E8A5-2752-4FAB-9946-2F4E5D7215D0}" type="presOf" srcId="{2DD36FE7-6FAC-4315-9F7C-DA8A1990A0AC}" destId="{E925171A-F18D-446A-AA40-EE6D342E16F2}" srcOrd="0" destOrd="0" presId="urn:microsoft.com/office/officeart/2018/2/layout/IconVerticalSolidList"/>
    <dgm:cxn modelId="{65E367C4-CD8C-4822-8ACF-A1D7FA7058E8}" type="presOf" srcId="{5E51B2B2-28A0-440B-B5F9-4679E437AB2D}" destId="{4165F95A-13DF-413E-B31D-3F24F4A27215}" srcOrd="0" destOrd="0" presId="urn:microsoft.com/office/officeart/2018/2/layout/IconVerticalSolidList"/>
    <dgm:cxn modelId="{C314843E-81F2-4911-95BE-47D185397A78}" type="presParOf" srcId="{E925171A-F18D-446A-AA40-EE6D342E16F2}" destId="{BC7DD4C6-AC3D-4F3B-9D8C-6193B946DF6E}" srcOrd="0" destOrd="0" presId="urn:microsoft.com/office/officeart/2018/2/layout/IconVerticalSolidList"/>
    <dgm:cxn modelId="{30EACC2D-BC9E-4274-88FA-48630A96F506}" type="presParOf" srcId="{BC7DD4C6-AC3D-4F3B-9D8C-6193B946DF6E}" destId="{FA5FAA12-555F-4732-9006-0B0AB9D31C53}" srcOrd="0" destOrd="0" presId="urn:microsoft.com/office/officeart/2018/2/layout/IconVerticalSolidList"/>
    <dgm:cxn modelId="{AB128C15-9F7B-447F-BCFC-510F5F631E0A}" type="presParOf" srcId="{BC7DD4C6-AC3D-4F3B-9D8C-6193B946DF6E}" destId="{19862D81-0784-4EC3-A655-FFD83E0D1686}" srcOrd="1" destOrd="0" presId="urn:microsoft.com/office/officeart/2018/2/layout/IconVerticalSolidList"/>
    <dgm:cxn modelId="{35D42B61-56BE-4067-B31A-1AF17EAF6514}" type="presParOf" srcId="{BC7DD4C6-AC3D-4F3B-9D8C-6193B946DF6E}" destId="{4786DBC5-E494-4D4C-99AE-B66B0E3241B5}" srcOrd="2" destOrd="0" presId="urn:microsoft.com/office/officeart/2018/2/layout/IconVerticalSolidList"/>
    <dgm:cxn modelId="{48733867-4276-4D0C-A9D3-0378ED771BBD}" type="presParOf" srcId="{BC7DD4C6-AC3D-4F3B-9D8C-6193B946DF6E}" destId="{C3354C38-7140-43A2-81C3-11736691C80D}" srcOrd="3" destOrd="0" presId="urn:microsoft.com/office/officeart/2018/2/layout/IconVerticalSolidList"/>
    <dgm:cxn modelId="{4A739936-DAD2-41EE-9AE3-F363F481F55C}" type="presParOf" srcId="{E925171A-F18D-446A-AA40-EE6D342E16F2}" destId="{6AF10607-A0D1-4BC0-8631-C044AA492BDB}" srcOrd="1" destOrd="0" presId="urn:microsoft.com/office/officeart/2018/2/layout/IconVerticalSolidList"/>
    <dgm:cxn modelId="{C75E19E6-47DB-4D7D-83DE-86A6488A2F75}" type="presParOf" srcId="{E925171A-F18D-446A-AA40-EE6D342E16F2}" destId="{BE0D7999-47F4-448F-9272-CB3A052F4B70}" srcOrd="2" destOrd="0" presId="urn:microsoft.com/office/officeart/2018/2/layout/IconVerticalSolidList"/>
    <dgm:cxn modelId="{C30D9728-79FB-4BDC-8950-1D24FD6A7F6E}" type="presParOf" srcId="{BE0D7999-47F4-448F-9272-CB3A052F4B70}" destId="{34EE8AB6-DACE-43C3-840F-7E565AF4F406}" srcOrd="0" destOrd="0" presId="urn:microsoft.com/office/officeart/2018/2/layout/IconVerticalSolidList"/>
    <dgm:cxn modelId="{229C67FE-5948-4F79-9CEB-FB61738D34E2}" type="presParOf" srcId="{BE0D7999-47F4-448F-9272-CB3A052F4B70}" destId="{14976FD1-3BB3-475F-8DF2-86572438B60F}" srcOrd="1" destOrd="0" presId="urn:microsoft.com/office/officeart/2018/2/layout/IconVerticalSolidList"/>
    <dgm:cxn modelId="{2B1C6D0B-4D87-48FC-A355-815F2E0135F2}" type="presParOf" srcId="{BE0D7999-47F4-448F-9272-CB3A052F4B70}" destId="{BF9BA73D-FA96-4B99-8958-5624C452B4DE}" srcOrd="2" destOrd="0" presId="urn:microsoft.com/office/officeart/2018/2/layout/IconVerticalSolidList"/>
    <dgm:cxn modelId="{9B3F4947-9049-4F1F-9D29-A17304D0DB7E}" type="presParOf" srcId="{BE0D7999-47F4-448F-9272-CB3A052F4B70}" destId="{C3A2E690-5135-42F0-BA0C-8F6C87EE3FDC}" srcOrd="3" destOrd="0" presId="urn:microsoft.com/office/officeart/2018/2/layout/IconVerticalSolidList"/>
    <dgm:cxn modelId="{16018D1B-0615-4B0F-971A-1DA746673A62}" type="presParOf" srcId="{E925171A-F18D-446A-AA40-EE6D342E16F2}" destId="{FA2E3D3C-64D9-416D-B33D-1BE823E5A80F}" srcOrd="3" destOrd="0" presId="urn:microsoft.com/office/officeart/2018/2/layout/IconVerticalSolidList"/>
    <dgm:cxn modelId="{0D7AC85F-A31F-4581-8981-188C67DFE24E}" type="presParOf" srcId="{E925171A-F18D-446A-AA40-EE6D342E16F2}" destId="{8C03B1A5-C1DE-4A6F-9BF8-7E805E4DB9D7}" srcOrd="4" destOrd="0" presId="urn:microsoft.com/office/officeart/2018/2/layout/IconVerticalSolidList"/>
    <dgm:cxn modelId="{B47C2161-BCAB-41F3-BEF2-3C2ECEEF26CC}" type="presParOf" srcId="{8C03B1A5-C1DE-4A6F-9BF8-7E805E4DB9D7}" destId="{252B0F7B-38ED-45D5-9B44-9BD765F5BDD6}" srcOrd="0" destOrd="0" presId="urn:microsoft.com/office/officeart/2018/2/layout/IconVerticalSolidList"/>
    <dgm:cxn modelId="{EC24B812-5968-4EBF-A10F-A0873BC0AC4D}" type="presParOf" srcId="{8C03B1A5-C1DE-4A6F-9BF8-7E805E4DB9D7}" destId="{22058753-E53F-443B-B68E-1CD84790AE44}" srcOrd="1" destOrd="0" presId="urn:microsoft.com/office/officeart/2018/2/layout/IconVerticalSolidList"/>
    <dgm:cxn modelId="{F6E1ACC0-9E8F-4C04-A979-A54C90AAE7D3}" type="presParOf" srcId="{8C03B1A5-C1DE-4A6F-9BF8-7E805E4DB9D7}" destId="{625B66E2-8949-4ED8-8566-E0887381E844}" srcOrd="2" destOrd="0" presId="urn:microsoft.com/office/officeart/2018/2/layout/IconVerticalSolidList"/>
    <dgm:cxn modelId="{B74F9442-28AE-4C3E-8821-D5242C541EE0}" type="presParOf" srcId="{8C03B1A5-C1DE-4A6F-9BF8-7E805E4DB9D7}" destId="{4165F95A-13DF-413E-B31D-3F24F4A27215}" srcOrd="3" destOrd="0" presId="urn:microsoft.com/office/officeart/2018/2/layout/IconVerticalSolidList"/>
    <dgm:cxn modelId="{E4E9FF50-4B7C-472A-BD60-B59481CF437A}" type="presParOf" srcId="{E925171A-F18D-446A-AA40-EE6D342E16F2}" destId="{AFD254B8-0E94-4B7F-BFB3-857E38AB99BB}" srcOrd="5" destOrd="0" presId="urn:microsoft.com/office/officeart/2018/2/layout/IconVerticalSolidList"/>
    <dgm:cxn modelId="{4AB9769D-9A1D-4DA9-9E8E-DDD9E4112305}" type="presParOf" srcId="{E925171A-F18D-446A-AA40-EE6D342E16F2}" destId="{EF0B9FC0-B20A-4C3D-B59B-1249CDAE08D2}" srcOrd="6" destOrd="0" presId="urn:microsoft.com/office/officeart/2018/2/layout/IconVerticalSolidList"/>
    <dgm:cxn modelId="{C9606BFA-51AF-4DB4-9C7A-15BEB3F4A2F5}" type="presParOf" srcId="{EF0B9FC0-B20A-4C3D-B59B-1249CDAE08D2}" destId="{CFED0081-A30E-4329-9F4E-89E6F62176CC}" srcOrd="0" destOrd="0" presId="urn:microsoft.com/office/officeart/2018/2/layout/IconVerticalSolidList"/>
    <dgm:cxn modelId="{A7BACAF3-7948-4E74-9DE3-4414CB24F095}" type="presParOf" srcId="{EF0B9FC0-B20A-4C3D-B59B-1249CDAE08D2}" destId="{9A4A4547-A4FB-4F3F-AD25-4D4B90FB2409}" srcOrd="1" destOrd="0" presId="urn:microsoft.com/office/officeart/2018/2/layout/IconVerticalSolidList"/>
    <dgm:cxn modelId="{D77B1CF4-ECF6-4342-BC6A-5A1F64D74F02}" type="presParOf" srcId="{EF0B9FC0-B20A-4C3D-B59B-1249CDAE08D2}" destId="{D5DF9690-3421-4911-B2DF-3380E595E096}" srcOrd="2" destOrd="0" presId="urn:microsoft.com/office/officeart/2018/2/layout/IconVerticalSolidList"/>
    <dgm:cxn modelId="{850FDB71-0B1B-4A0D-82B2-8A8B82A05FF3}" type="presParOf" srcId="{EF0B9FC0-B20A-4C3D-B59B-1249CDAE08D2}" destId="{A7B0F568-10C3-496E-A484-237232EE7D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D36FE7-6FAC-4315-9F7C-DA8A1990A0AC}" type="doc">
      <dgm:prSet loTypeId="urn:microsoft.com/office/officeart/2018/2/layout/IconVerticalSolidList" loCatId="icon" qsTypeId="urn:microsoft.com/office/officeart/2005/8/quickstyle/simple1" qsCatId="simple" csTypeId="urn:microsoft.com/office/officeart/2005/8/colors/accent0_1" csCatId="mainScheme" phldr="1"/>
      <dgm:spPr/>
      <dgm:t>
        <a:bodyPr/>
        <a:lstStyle/>
        <a:p>
          <a:endParaRPr lang="en-US"/>
        </a:p>
      </dgm:t>
    </dgm:pt>
    <dgm:pt modelId="{F2D3BC2F-2D7E-4E0D-AC86-69E439B0699B}">
      <dgm:prSet custT="1"/>
      <dgm:spPr/>
      <dgm:t>
        <a:bodyPr/>
        <a:lstStyle/>
        <a:p>
          <a:pPr>
            <a:lnSpc>
              <a:spcPct val="100000"/>
            </a:lnSpc>
          </a:pPr>
          <a:r>
            <a:rPr lang="en-US" sz="2000" b="0" i="0" dirty="0">
              <a:latin typeface="Calibri" panose="020F0502020204030204" pitchFamily="34" charset="0"/>
              <a:cs typeface="Calibri" panose="020F0502020204030204" pitchFamily="34" charset="0"/>
            </a:rPr>
            <a:t>Successfully fine tuned a large language model that classifies Stack Exchange posts, improving the contents quality and reducing human labor cost.</a:t>
          </a:r>
          <a:endParaRPr lang="en-US" sz="2000" dirty="0">
            <a:latin typeface="Calibri" panose="020F0502020204030204" pitchFamily="34" charset="0"/>
            <a:cs typeface="Calibri" panose="020F0502020204030204" pitchFamily="34" charset="0"/>
          </a:endParaRPr>
        </a:p>
      </dgm:t>
    </dgm:pt>
    <dgm:pt modelId="{D22ED6B5-3C6C-45DF-A6AD-180EA9D93E62}" type="parTrans" cxnId="{50E03B96-F1A4-46F9-AAC7-5A9F56CD5B45}">
      <dgm:prSet/>
      <dgm:spPr/>
      <dgm:t>
        <a:bodyPr/>
        <a:lstStyle/>
        <a:p>
          <a:endParaRPr lang="en-US"/>
        </a:p>
      </dgm:t>
    </dgm:pt>
    <dgm:pt modelId="{F094785F-B597-4A6F-B97F-C11EA764B78E}" type="sibTrans" cxnId="{50E03B96-F1A4-46F9-AAC7-5A9F56CD5B45}">
      <dgm:prSet/>
      <dgm:spPr/>
      <dgm:t>
        <a:bodyPr/>
        <a:lstStyle/>
        <a:p>
          <a:endParaRPr lang="en-US"/>
        </a:p>
      </dgm:t>
    </dgm:pt>
    <dgm:pt modelId="{5BA7D42C-63DB-41CC-BDFE-AFFFC318FC52}">
      <dgm:prSet custT="1"/>
      <dgm:spPr/>
      <dgm:t>
        <a:bodyPr/>
        <a:lstStyle/>
        <a:p>
          <a:pPr>
            <a:lnSpc>
              <a:spcPct val="100000"/>
            </a:lnSpc>
          </a:pPr>
          <a:r>
            <a:rPr lang="en-US" sz="2000" b="0" i="0" dirty="0">
              <a:latin typeface="Calibri" panose="020F0502020204030204" pitchFamily="34" charset="0"/>
              <a:cs typeface="Calibri" panose="020F0502020204030204" pitchFamily="34" charset="0"/>
            </a:rPr>
            <a:t>Conducted a comprehensive user behavior analysis to strategically allocate resources.</a:t>
          </a:r>
        </a:p>
      </dgm:t>
    </dgm:pt>
    <dgm:pt modelId="{3D9C7FFB-073A-4BCE-8495-66DA81715D36}" type="parTrans" cxnId="{9DB7439C-BBEF-44DF-BDD6-D013C2D6C540}">
      <dgm:prSet/>
      <dgm:spPr/>
      <dgm:t>
        <a:bodyPr/>
        <a:lstStyle/>
        <a:p>
          <a:endParaRPr lang="en-US"/>
        </a:p>
      </dgm:t>
    </dgm:pt>
    <dgm:pt modelId="{D58C1363-2908-4E2F-B0B3-C98919818A30}" type="sibTrans" cxnId="{9DB7439C-BBEF-44DF-BDD6-D013C2D6C540}">
      <dgm:prSet/>
      <dgm:spPr/>
      <dgm:t>
        <a:bodyPr/>
        <a:lstStyle/>
        <a:p>
          <a:endParaRPr lang="en-US"/>
        </a:p>
      </dgm:t>
    </dgm:pt>
    <dgm:pt modelId="{5E51B2B2-28A0-440B-B5F9-4679E437AB2D}">
      <dgm:prSet custT="1"/>
      <dgm:spPr/>
      <dgm:t>
        <a:bodyPr/>
        <a:lstStyle/>
        <a:p>
          <a:pPr>
            <a:lnSpc>
              <a:spcPct val="100000"/>
            </a:lnSpc>
          </a:pPr>
          <a:r>
            <a:rPr lang="en-US" sz="2000" b="0" i="0" dirty="0">
              <a:latin typeface="Calibri" panose="020F0502020204030204" pitchFamily="34" charset="0"/>
              <a:cs typeface="Calibri" panose="020F0502020204030204" pitchFamily="34" charset="0"/>
            </a:rPr>
            <a:t>Revealed correlations between user activity and topic preferences, providing a basis for focused cross community engagement.</a:t>
          </a:r>
        </a:p>
      </dgm:t>
    </dgm:pt>
    <dgm:pt modelId="{A5F63451-6C5E-484D-9E00-A96174988DA3}" type="parTrans" cxnId="{7F774D97-0F1B-4861-AACC-34BC2498F0ED}">
      <dgm:prSet/>
      <dgm:spPr/>
      <dgm:t>
        <a:bodyPr/>
        <a:lstStyle/>
        <a:p>
          <a:endParaRPr lang="en-US"/>
        </a:p>
      </dgm:t>
    </dgm:pt>
    <dgm:pt modelId="{B02F4B3F-0A83-4816-B8CA-BB3CFB18AC03}" type="sibTrans" cxnId="{7F774D97-0F1B-4861-AACC-34BC2498F0ED}">
      <dgm:prSet/>
      <dgm:spPr/>
      <dgm:t>
        <a:bodyPr/>
        <a:lstStyle/>
        <a:p>
          <a:endParaRPr lang="en-US"/>
        </a:p>
      </dgm:t>
    </dgm:pt>
    <dgm:pt modelId="{8772146A-DF81-4F19-AAC6-0B9122987310}">
      <dgm:prSet custT="1"/>
      <dgm:spPr/>
      <dgm:t>
        <a:bodyPr/>
        <a:lstStyle/>
        <a:p>
          <a:pPr>
            <a:lnSpc>
              <a:spcPct val="100000"/>
            </a:lnSpc>
          </a:pPr>
          <a:r>
            <a:rPr lang="en-US" sz="2000" b="0" i="0">
              <a:latin typeface="Calibri" panose="020F0502020204030204" pitchFamily="34" charset="0"/>
              <a:cs typeface="Calibri" panose="020F0502020204030204" pitchFamily="34" charset="0"/>
            </a:rPr>
            <a:t>These insights offer Stack Exchange data-driven strategies to optimize user experience and drive platform growth.</a:t>
          </a:r>
          <a:endParaRPr lang="en-US" sz="2000">
            <a:latin typeface="Calibri" panose="020F0502020204030204" pitchFamily="34" charset="0"/>
            <a:cs typeface="Calibri" panose="020F0502020204030204" pitchFamily="34" charset="0"/>
          </a:endParaRPr>
        </a:p>
      </dgm:t>
    </dgm:pt>
    <dgm:pt modelId="{FE6385A0-AEC5-479F-B6EF-82BF704397A4}" type="parTrans" cxnId="{1B119B5F-2A1A-44AF-A311-DA72D6A48459}">
      <dgm:prSet/>
      <dgm:spPr/>
      <dgm:t>
        <a:bodyPr/>
        <a:lstStyle/>
        <a:p>
          <a:endParaRPr lang="en-US"/>
        </a:p>
      </dgm:t>
    </dgm:pt>
    <dgm:pt modelId="{AFB34E6F-B6BA-46CF-8D87-9C6DCFB5DE51}" type="sibTrans" cxnId="{1B119B5F-2A1A-44AF-A311-DA72D6A48459}">
      <dgm:prSet/>
      <dgm:spPr/>
      <dgm:t>
        <a:bodyPr/>
        <a:lstStyle/>
        <a:p>
          <a:endParaRPr lang="en-US"/>
        </a:p>
      </dgm:t>
    </dgm:pt>
    <dgm:pt modelId="{E925171A-F18D-446A-AA40-EE6D342E16F2}" type="pres">
      <dgm:prSet presAssocID="{2DD36FE7-6FAC-4315-9F7C-DA8A1990A0AC}" presName="root" presStyleCnt="0">
        <dgm:presLayoutVars>
          <dgm:dir/>
          <dgm:resizeHandles val="exact"/>
        </dgm:presLayoutVars>
      </dgm:prSet>
      <dgm:spPr/>
    </dgm:pt>
    <dgm:pt modelId="{BC7DD4C6-AC3D-4F3B-9D8C-6193B946DF6E}" type="pres">
      <dgm:prSet presAssocID="{F2D3BC2F-2D7E-4E0D-AC86-69E439B0699B}" presName="compNode" presStyleCnt="0"/>
      <dgm:spPr/>
    </dgm:pt>
    <dgm:pt modelId="{FA5FAA12-555F-4732-9006-0B0AB9D31C53}" type="pres">
      <dgm:prSet presAssocID="{F2D3BC2F-2D7E-4E0D-AC86-69E439B0699B}" presName="bgRect" presStyleLbl="bgShp" presStyleIdx="0" presStyleCnt="4"/>
      <dgm:spPr/>
    </dgm:pt>
    <dgm:pt modelId="{19862D81-0784-4EC3-A655-FFD83E0D1686}" type="pres">
      <dgm:prSet presAssocID="{F2D3BC2F-2D7E-4E0D-AC86-69E439B0699B}"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rain outline"/>
        </a:ext>
      </dgm:extLst>
    </dgm:pt>
    <dgm:pt modelId="{4786DBC5-E494-4D4C-99AE-B66B0E3241B5}" type="pres">
      <dgm:prSet presAssocID="{F2D3BC2F-2D7E-4E0D-AC86-69E439B0699B}" presName="spaceRect" presStyleCnt="0"/>
      <dgm:spPr/>
    </dgm:pt>
    <dgm:pt modelId="{C3354C38-7140-43A2-81C3-11736691C80D}" type="pres">
      <dgm:prSet presAssocID="{F2D3BC2F-2D7E-4E0D-AC86-69E439B0699B}" presName="parTx" presStyleLbl="revTx" presStyleIdx="0" presStyleCnt="4" custLinFactNeighborX="0" custLinFactNeighborY="-197">
        <dgm:presLayoutVars>
          <dgm:chMax val="0"/>
          <dgm:chPref val="0"/>
        </dgm:presLayoutVars>
      </dgm:prSet>
      <dgm:spPr/>
    </dgm:pt>
    <dgm:pt modelId="{6AF10607-A0D1-4BC0-8631-C044AA492BDB}" type="pres">
      <dgm:prSet presAssocID="{F094785F-B597-4A6F-B97F-C11EA764B78E}" presName="sibTrans" presStyleCnt="0"/>
      <dgm:spPr/>
    </dgm:pt>
    <dgm:pt modelId="{BE0D7999-47F4-448F-9272-CB3A052F4B70}" type="pres">
      <dgm:prSet presAssocID="{5BA7D42C-63DB-41CC-BDFE-AFFFC318FC52}" presName="compNode" presStyleCnt="0"/>
      <dgm:spPr/>
    </dgm:pt>
    <dgm:pt modelId="{34EE8AB6-DACE-43C3-840F-7E565AF4F406}" type="pres">
      <dgm:prSet presAssocID="{5BA7D42C-63DB-41CC-BDFE-AFFFC318FC52}" presName="bgRect" presStyleLbl="bgShp" presStyleIdx="1" presStyleCnt="4"/>
      <dgm:spPr/>
    </dgm:pt>
    <dgm:pt modelId="{14976FD1-3BB3-475F-8DF2-86572438B60F}" type="pres">
      <dgm:prSet presAssocID="{5BA7D42C-63DB-41CC-BDFE-AFFFC318FC5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BF9BA73D-FA96-4B99-8958-5624C452B4DE}" type="pres">
      <dgm:prSet presAssocID="{5BA7D42C-63DB-41CC-BDFE-AFFFC318FC52}" presName="spaceRect" presStyleCnt="0"/>
      <dgm:spPr/>
    </dgm:pt>
    <dgm:pt modelId="{C3A2E690-5135-42F0-BA0C-8F6C87EE3FDC}" type="pres">
      <dgm:prSet presAssocID="{5BA7D42C-63DB-41CC-BDFE-AFFFC318FC52}" presName="parTx" presStyleLbl="revTx" presStyleIdx="1" presStyleCnt="4">
        <dgm:presLayoutVars>
          <dgm:chMax val="0"/>
          <dgm:chPref val="0"/>
        </dgm:presLayoutVars>
      </dgm:prSet>
      <dgm:spPr/>
    </dgm:pt>
    <dgm:pt modelId="{FA2E3D3C-64D9-416D-B33D-1BE823E5A80F}" type="pres">
      <dgm:prSet presAssocID="{D58C1363-2908-4E2F-B0B3-C98919818A30}" presName="sibTrans" presStyleCnt="0"/>
      <dgm:spPr/>
    </dgm:pt>
    <dgm:pt modelId="{8C03B1A5-C1DE-4A6F-9BF8-7E805E4DB9D7}" type="pres">
      <dgm:prSet presAssocID="{5E51B2B2-28A0-440B-B5F9-4679E437AB2D}" presName="compNode" presStyleCnt="0"/>
      <dgm:spPr/>
    </dgm:pt>
    <dgm:pt modelId="{252B0F7B-38ED-45D5-9B44-9BD765F5BDD6}" type="pres">
      <dgm:prSet presAssocID="{5E51B2B2-28A0-440B-B5F9-4679E437AB2D}" presName="bgRect" presStyleLbl="bgShp" presStyleIdx="2" presStyleCnt="4"/>
      <dgm:spPr/>
    </dgm:pt>
    <dgm:pt modelId="{22058753-E53F-443B-B68E-1CD84790AE44}" type="pres">
      <dgm:prSet presAssocID="{5E51B2B2-28A0-440B-B5F9-4679E437AB2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Network"/>
        </a:ext>
      </dgm:extLst>
    </dgm:pt>
    <dgm:pt modelId="{625B66E2-8949-4ED8-8566-E0887381E844}" type="pres">
      <dgm:prSet presAssocID="{5E51B2B2-28A0-440B-B5F9-4679E437AB2D}" presName="spaceRect" presStyleCnt="0"/>
      <dgm:spPr/>
    </dgm:pt>
    <dgm:pt modelId="{4165F95A-13DF-413E-B31D-3F24F4A27215}" type="pres">
      <dgm:prSet presAssocID="{5E51B2B2-28A0-440B-B5F9-4679E437AB2D}" presName="parTx" presStyleLbl="revTx" presStyleIdx="2" presStyleCnt="4">
        <dgm:presLayoutVars>
          <dgm:chMax val="0"/>
          <dgm:chPref val="0"/>
        </dgm:presLayoutVars>
      </dgm:prSet>
      <dgm:spPr/>
    </dgm:pt>
    <dgm:pt modelId="{AFD254B8-0E94-4B7F-BFB3-857E38AB99BB}" type="pres">
      <dgm:prSet presAssocID="{B02F4B3F-0A83-4816-B8CA-BB3CFB18AC03}" presName="sibTrans" presStyleCnt="0"/>
      <dgm:spPr/>
    </dgm:pt>
    <dgm:pt modelId="{EF0B9FC0-B20A-4C3D-B59B-1249CDAE08D2}" type="pres">
      <dgm:prSet presAssocID="{8772146A-DF81-4F19-AAC6-0B9122987310}" presName="compNode" presStyleCnt="0"/>
      <dgm:spPr/>
    </dgm:pt>
    <dgm:pt modelId="{CFED0081-A30E-4329-9F4E-89E6F62176CC}" type="pres">
      <dgm:prSet presAssocID="{8772146A-DF81-4F19-AAC6-0B9122987310}" presName="bgRect" presStyleLbl="bgShp" presStyleIdx="3" presStyleCnt="4"/>
      <dgm:spPr/>
    </dgm:pt>
    <dgm:pt modelId="{9A4A4547-A4FB-4F3F-AD25-4D4B90FB2409}" type="pres">
      <dgm:prSet presAssocID="{8772146A-DF81-4F19-AAC6-0B9122987310}"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usiness Growth outline"/>
        </a:ext>
      </dgm:extLst>
    </dgm:pt>
    <dgm:pt modelId="{D5DF9690-3421-4911-B2DF-3380E595E096}" type="pres">
      <dgm:prSet presAssocID="{8772146A-DF81-4F19-AAC6-0B9122987310}" presName="spaceRect" presStyleCnt="0"/>
      <dgm:spPr/>
    </dgm:pt>
    <dgm:pt modelId="{A7B0F568-10C3-496E-A484-237232EE7DF1}" type="pres">
      <dgm:prSet presAssocID="{8772146A-DF81-4F19-AAC6-0B9122987310}" presName="parTx" presStyleLbl="revTx" presStyleIdx="3" presStyleCnt="4">
        <dgm:presLayoutVars>
          <dgm:chMax val="0"/>
          <dgm:chPref val="0"/>
        </dgm:presLayoutVars>
      </dgm:prSet>
      <dgm:spPr/>
    </dgm:pt>
  </dgm:ptLst>
  <dgm:cxnLst>
    <dgm:cxn modelId="{75563A00-4C81-483F-A9F2-168BCF2B8A05}" type="presOf" srcId="{8772146A-DF81-4F19-AAC6-0B9122987310}" destId="{A7B0F568-10C3-496E-A484-237232EE7DF1}" srcOrd="0" destOrd="0" presId="urn:microsoft.com/office/officeart/2018/2/layout/IconVerticalSolidList"/>
    <dgm:cxn modelId="{22802606-FFCA-4C0A-806F-720C2A55919B}" type="presOf" srcId="{F2D3BC2F-2D7E-4E0D-AC86-69E439B0699B}" destId="{C3354C38-7140-43A2-81C3-11736691C80D}" srcOrd="0" destOrd="0" presId="urn:microsoft.com/office/officeart/2018/2/layout/IconVerticalSolidList"/>
    <dgm:cxn modelId="{8F723D1B-9114-476A-A0E6-14E1DA2B8383}" type="presOf" srcId="{5BA7D42C-63DB-41CC-BDFE-AFFFC318FC52}" destId="{C3A2E690-5135-42F0-BA0C-8F6C87EE3FDC}" srcOrd="0" destOrd="0" presId="urn:microsoft.com/office/officeart/2018/2/layout/IconVerticalSolidList"/>
    <dgm:cxn modelId="{1B119B5F-2A1A-44AF-A311-DA72D6A48459}" srcId="{2DD36FE7-6FAC-4315-9F7C-DA8A1990A0AC}" destId="{8772146A-DF81-4F19-AAC6-0B9122987310}" srcOrd="3" destOrd="0" parTransId="{FE6385A0-AEC5-479F-B6EF-82BF704397A4}" sibTransId="{AFB34E6F-B6BA-46CF-8D87-9C6DCFB5DE51}"/>
    <dgm:cxn modelId="{50E03B96-F1A4-46F9-AAC7-5A9F56CD5B45}" srcId="{2DD36FE7-6FAC-4315-9F7C-DA8A1990A0AC}" destId="{F2D3BC2F-2D7E-4E0D-AC86-69E439B0699B}" srcOrd="0" destOrd="0" parTransId="{D22ED6B5-3C6C-45DF-A6AD-180EA9D93E62}" sibTransId="{F094785F-B597-4A6F-B97F-C11EA764B78E}"/>
    <dgm:cxn modelId="{7F774D97-0F1B-4861-AACC-34BC2498F0ED}" srcId="{2DD36FE7-6FAC-4315-9F7C-DA8A1990A0AC}" destId="{5E51B2B2-28A0-440B-B5F9-4679E437AB2D}" srcOrd="2" destOrd="0" parTransId="{A5F63451-6C5E-484D-9E00-A96174988DA3}" sibTransId="{B02F4B3F-0A83-4816-B8CA-BB3CFB18AC03}"/>
    <dgm:cxn modelId="{9DB7439C-BBEF-44DF-BDD6-D013C2D6C540}" srcId="{2DD36FE7-6FAC-4315-9F7C-DA8A1990A0AC}" destId="{5BA7D42C-63DB-41CC-BDFE-AFFFC318FC52}" srcOrd="1" destOrd="0" parTransId="{3D9C7FFB-073A-4BCE-8495-66DA81715D36}" sibTransId="{D58C1363-2908-4E2F-B0B3-C98919818A30}"/>
    <dgm:cxn modelId="{0868E8A5-2752-4FAB-9946-2F4E5D7215D0}" type="presOf" srcId="{2DD36FE7-6FAC-4315-9F7C-DA8A1990A0AC}" destId="{E925171A-F18D-446A-AA40-EE6D342E16F2}" srcOrd="0" destOrd="0" presId="urn:microsoft.com/office/officeart/2018/2/layout/IconVerticalSolidList"/>
    <dgm:cxn modelId="{65E367C4-CD8C-4822-8ACF-A1D7FA7058E8}" type="presOf" srcId="{5E51B2B2-28A0-440B-B5F9-4679E437AB2D}" destId="{4165F95A-13DF-413E-B31D-3F24F4A27215}" srcOrd="0" destOrd="0" presId="urn:microsoft.com/office/officeart/2018/2/layout/IconVerticalSolidList"/>
    <dgm:cxn modelId="{C314843E-81F2-4911-95BE-47D185397A78}" type="presParOf" srcId="{E925171A-F18D-446A-AA40-EE6D342E16F2}" destId="{BC7DD4C6-AC3D-4F3B-9D8C-6193B946DF6E}" srcOrd="0" destOrd="0" presId="urn:microsoft.com/office/officeart/2018/2/layout/IconVerticalSolidList"/>
    <dgm:cxn modelId="{30EACC2D-BC9E-4274-88FA-48630A96F506}" type="presParOf" srcId="{BC7DD4C6-AC3D-4F3B-9D8C-6193B946DF6E}" destId="{FA5FAA12-555F-4732-9006-0B0AB9D31C53}" srcOrd="0" destOrd="0" presId="urn:microsoft.com/office/officeart/2018/2/layout/IconVerticalSolidList"/>
    <dgm:cxn modelId="{AB128C15-9F7B-447F-BCFC-510F5F631E0A}" type="presParOf" srcId="{BC7DD4C6-AC3D-4F3B-9D8C-6193B946DF6E}" destId="{19862D81-0784-4EC3-A655-FFD83E0D1686}" srcOrd="1" destOrd="0" presId="urn:microsoft.com/office/officeart/2018/2/layout/IconVerticalSolidList"/>
    <dgm:cxn modelId="{35D42B61-56BE-4067-B31A-1AF17EAF6514}" type="presParOf" srcId="{BC7DD4C6-AC3D-4F3B-9D8C-6193B946DF6E}" destId="{4786DBC5-E494-4D4C-99AE-B66B0E3241B5}" srcOrd="2" destOrd="0" presId="urn:microsoft.com/office/officeart/2018/2/layout/IconVerticalSolidList"/>
    <dgm:cxn modelId="{48733867-4276-4D0C-A9D3-0378ED771BBD}" type="presParOf" srcId="{BC7DD4C6-AC3D-4F3B-9D8C-6193B946DF6E}" destId="{C3354C38-7140-43A2-81C3-11736691C80D}" srcOrd="3" destOrd="0" presId="urn:microsoft.com/office/officeart/2018/2/layout/IconVerticalSolidList"/>
    <dgm:cxn modelId="{4A739936-DAD2-41EE-9AE3-F363F481F55C}" type="presParOf" srcId="{E925171A-F18D-446A-AA40-EE6D342E16F2}" destId="{6AF10607-A0D1-4BC0-8631-C044AA492BDB}" srcOrd="1" destOrd="0" presId="urn:microsoft.com/office/officeart/2018/2/layout/IconVerticalSolidList"/>
    <dgm:cxn modelId="{C75E19E6-47DB-4D7D-83DE-86A6488A2F75}" type="presParOf" srcId="{E925171A-F18D-446A-AA40-EE6D342E16F2}" destId="{BE0D7999-47F4-448F-9272-CB3A052F4B70}" srcOrd="2" destOrd="0" presId="urn:microsoft.com/office/officeart/2018/2/layout/IconVerticalSolidList"/>
    <dgm:cxn modelId="{C30D9728-79FB-4BDC-8950-1D24FD6A7F6E}" type="presParOf" srcId="{BE0D7999-47F4-448F-9272-CB3A052F4B70}" destId="{34EE8AB6-DACE-43C3-840F-7E565AF4F406}" srcOrd="0" destOrd="0" presId="urn:microsoft.com/office/officeart/2018/2/layout/IconVerticalSolidList"/>
    <dgm:cxn modelId="{229C67FE-5948-4F79-9CEB-FB61738D34E2}" type="presParOf" srcId="{BE0D7999-47F4-448F-9272-CB3A052F4B70}" destId="{14976FD1-3BB3-475F-8DF2-86572438B60F}" srcOrd="1" destOrd="0" presId="urn:microsoft.com/office/officeart/2018/2/layout/IconVerticalSolidList"/>
    <dgm:cxn modelId="{2B1C6D0B-4D87-48FC-A355-815F2E0135F2}" type="presParOf" srcId="{BE0D7999-47F4-448F-9272-CB3A052F4B70}" destId="{BF9BA73D-FA96-4B99-8958-5624C452B4DE}" srcOrd="2" destOrd="0" presId="urn:microsoft.com/office/officeart/2018/2/layout/IconVerticalSolidList"/>
    <dgm:cxn modelId="{9B3F4947-9049-4F1F-9D29-A17304D0DB7E}" type="presParOf" srcId="{BE0D7999-47F4-448F-9272-CB3A052F4B70}" destId="{C3A2E690-5135-42F0-BA0C-8F6C87EE3FDC}" srcOrd="3" destOrd="0" presId="urn:microsoft.com/office/officeart/2018/2/layout/IconVerticalSolidList"/>
    <dgm:cxn modelId="{16018D1B-0615-4B0F-971A-1DA746673A62}" type="presParOf" srcId="{E925171A-F18D-446A-AA40-EE6D342E16F2}" destId="{FA2E3D3C-64D9-416D-B33D-1BE823E5A80F}" srcOrd="3" destOrd="0" presId="urn:microsoft.com/office/officeart/2018/2/layout/IconVerticalSolidList"/>
    <dgm:cxn modelId="{0D7AC85F-A31F-4581-8981-188C67DFE24E}" type="presParOf" srcId="{E925171A-F18D-446A-AA40-EE6D342E16F2}" destId="{8C03B1A5-C1DE-4A6F-9BF8-7E805E4DB9D7}" srcOrd="4" destOrd="0" presId="urn:microsoft.com/office/officeart/2018/2/layout/IconVerticalSolidList"/>
    <dgm:cxn modelId="{B47C2161-BCAB-41F3-BEF2-3C2ECEEF26CC}" type="presParOf" srcId="{8C03B1A5-C1DE-4A6F-9BF8-7E805E4DB9D7}" destId="{252B0F7B-38ED-45D5-9B44-9BD765F5BDD6}" srcOrd="0" destOrd="0" presId="urn:microsoft.com/office/officeart/2018/2/layout/IconVerticalSolidList"/>
    <dgm:cxn modelId="{EC24B812-5968-4EBF-A10F-A0873BC0AC4D}" type="presParOf" srcId="{8C03B1A5-C1DE-4A6F-9BF8-7E805E4DB9D7}" destId="{22058753-E53F-443B-B68E-1CD84790AE44}" srcOrd="1" destOrd="0" presId="urn:microsoft.com/office/officeart/2018/2/layout/IconVerticalSolidList"/>
    <dgm:cxn modelId="{F6E1ACC0-9E8F-4C04-A979-A54C90AAE7D3}" type="presParOf" srcId="{8C03B1A5-C1DE-4A6F-9BF8-7E805E4DB9D7}" destId="{625B66E2-8949-4ED8-8566-E0887381E844}" srcOrd="2" destOrd="0" presId="urn:microsoft.com/office/officeart/2018/2/layout/IconVerticalSolidList"/>
    <dgm:cxn modelId="{B74F9442-28AE-4C3E-8821-D5242C541EE0}" type="presParOf" srcId="{8C03B1A5-C1DE-4A6F-9BF8-7E805E4DB9D7}" destId="{4165F95A-13DF-413E-B31D-3F24F4A27215}" srcOrd="3" destOrd="0" presId="urn:microsoft.com/office/officeart/2018/2/layout/IconVerticalSolidList"/>
    <dgm:cxn modelId="{E4E9FF50-4B7C-472A-BD60-B59481CF437A}" type="presParOf" srcId="{E925171A-F18D-446A-AA40-EE6D342E16F2}" destId="{AFD254B8-0E94-4B7F-BFB3-857E38AB99BB}" srcOrd="5" destOrd="0" presId="urn:microsoft.com/office/officeart/2018/2/layout/IconVerticalSolidList"/>
    <dgm:cxn modelId="{4AB9769D-9A1D-4DA9-9E8E-DDD9E4112305}" type="presParOf" srcId="{E925171A-F18D-446A-AA40-EE6D342E16F2}" destId="{EF0B9FC0-B20A-4C3D-B59B-1249CDAE08D2}" srcOrd="6" destOrd="0" presId="urn:microsoft.com/office/officeart/2018/2/layout/IconVerticalSolidList"/>
    <dgm:cxn modelId="{C9606BFA-51AF-4DB4-9C7A-15BEB3F4A2F5}" type="presParOf" srcId="{EF0B9FC0-B20A-4C3D-B59B-1249CDAE08D2}" destId="{CFED0081-A30E-4329-9F4E-89E6F62176CC}" srcOrd="0" destOrd="0" presId="urn:microsoft.com/office/officeart/2018/2/layout/IconVerticalSolidList"/>
    <dgm:cxn modelId="{A7BACAF3-7948-4E74-9DE3-4414CB24F095}" type="presParOf" srcId="{EF0B9FC0-B20A-4C3D-B59B-1249CDAE08D2}" destId="{9A4A4547-A4FB-4F3F-AD25-4D4B90FB2409}" srcOrd="1" destOrd="0" presId="urn:microsoft.com/office/officeart/2018/2/layout/IconVerticalSolidList"/>
    <dgm:cxn modelId="{D77B1CF4-ECF6-4342-BC6A-5A1F64D74F02}" type="presParOf" srcId="{EF0B9FC0-B20A-4C3D-B59B-1249CDAE08D2}" destId="{D5DF9690-3421-4911-B2DF-3380E595E096}" srcOrd="2" destOrd="0" presId="urn:microsoft.com/office/officeart/2018/2/layout/IconVerticalSolidList"/>
    <dgm:cxn modelId="{850FDB71-0B1B-4A0D-82B2-8A8B82A05FF3}" type="presParOf" srcId="{EF0B9FC0-B20A-4C3D-B59B-1249CDAE08D2}" destId="{A7B0F568-10C3-496E-A484-237232EE7D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A2195-F2B0-4754-857D-64806B30109A}">
      <dsp:nvSpPr>
        <dsp:cNvPr id="0" name=""/>
        <dsp:cNvSpPr/>
      </dsp:nvSpPr>
      <dsp:spPr>
        <a:xfrm>
          <a:off x="237993" y="367518"/>
          <a:ext cx="1349158" cy="1349158"/>
        </a:xfrm>
        <a:prstGeom prst="ellipse">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F3F631-FEE0-4D96-82D9-0747C796C187}">
      <dsp:nvSpPr>
        <dsp:cNvPr id="0" name=""/>
        <dsp:cNvSpPr/>
      </dsp:nvSpPr>
      <dsp:spPr>
        <a:xfrm>
          <a:off x="521316" y="650842"/>
          <a:ext cx="782511" cy="7825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8FC7E5-F80B-4F1A-B709-69CC02AFA505}">
      <dsp:nvSpPr>
        <dsp:cNvPr id="0" name=""/>
        <dsp:cNvSpPr/>
      </dsp:nvSpPr>
      <dsp:spPr>
        <a:xfrm>
          <a:off x="1876257" y="367518"/>
          <a:ext cx="3180158" cy="134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i="0" kern="1200" dirty="0">
              <a:latin typeface="Calibri" panose="020F0502020204030204" pitchFamily="34" charset="0"/>
              <a:cs typeface="Calibri" panose="020F0502020204030204" pitchFamily="34" charset="0"/>
            </a:rPr>
            <a:t>Consists of user-contributed content on the Stack Exchange network.</a:t>
          </a:r>
          <a:endParaRPr lang="en-US" sz="2000" kern="1200" dirty="0">
            <a:latin typeface="Calibri" panose="020F0502020204030204" pitchFamily="34" charset="0"/>
            <a:cs typeface="Calibri" panose="020F0502020204030204" pitchFamily="34" charset="0"/>
          </a:endParaRPr>
        </a:p>
      </dsp:txBody>
      <dsp:txXfrm>
        <a:off x="1876257" y="367518"/>
        <a:ext cx="3180158" cy="1349158"/>
      </dsp:txXfrm>
    </dsp:sp>
    <dsp:sp modelId="{80971A38-80C9-4FA8-89E9-CF44DF7510F1}">
      <dsp:nvSpPr>
        <dsp:cNvPr id="0" name=""/>
        <dsp:cNvSpPr/>
      </dsp:nvSpPr>
      <dsp:spPr>
        <a:xfrm>
          <a:off x="5610533" y="367518"/>
          <a:ext cx="1349158" cy="1349158"/>
        </a:xfrm>
        <a:prstGeom prst="ellipse">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0150C-9125-4384-8AD3-14FF8493C01D}">
      <dsp:nvSpPr>
        <dsp:cNvPr id="0" name=""/>
        <dsp:cNvSpPr/>
      </dsp:nvSpPr>
      <dsp:spPr>
        <a:xfrm>
          <a:off x="5893856" y="650842"/>
          <a:ext cx="782511" cy="7825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117E49-8D57-49DD-B1AA-BF5467A04B08}">
      <dsp:nvSpPr>
        <dsp:cNvPr id="0" name=""/>
        <dsp:cNvSpPr/>
      </dsp:nvSpPr>
      <dsp:spPr>
        <a:xfrm>
          <a:off x="7248797" y="367518"/>
          <a:ext cx="3180158" cy="134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i="0" kern="1200" dirty="0">
              <a:latin typeface="Calibri" panose="020F0502020204030204" pitchFamily="34" charset="0"/>
              <a:cs typeface="Calibri" panose="020F0502020204030204" pitchFamily="34" charset="0"/>
            </a:rPr>
            <a:t>AI, Gaming, History, Movies, Music, and Software engineering are the six chosen sites for our analysis.</a:t>
          </a:r>
          <a:endParaRPr lang="en-US" sz="2000" kern="1200" dirty="0">
            <a:latin typeface="Calibri" panose="020F0502020204030204" pitchFamily="34" charset="0"/>
            <a:cs typeface="Calibri" panose="020F0502020204030204" pitchFamily="34" charset="0"/>
          </a:endParaRPr>
        </a:p>
      </dsp:txBody>
      <dsp:txXfrm>
        <a:off x="7248797" y="367518"/>
        <a:ext cx="3180158" cy="1349158"/>
      </dsp:txXfrm>
    </dsp:sp>
    <dsp:sp modelId="{070FE067-A0BF-48F3-B433-BBAD80F5819C}">
      <dsp:nvSpPr>
        <dsp:cNvPr id="0" name=""/>
        <dsp:cNvSpPr/>
      </dsp:nvSpPr>
      <dsp:spPr>
        <a:xfrm>
          <a:off x="237993" y="2419894"/>
          <a:ext cx="1349158" cy="1349158"/>
        </a:xfrm>
        <a:prstGeom prst="ellipse">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186C81-1F4A-4D78-9100-888BCCC9328B}">
      <dsp:nvSpPr>
        <dsp:cNvPr id="0" name=""/>
        <dsp:cNvSpPr/>
      </dsp:nvSpPr>
      <dsp:spPr>
        <a:xfrm>
          <a:off x="521316" y="2703217"/>
          <a:ext cx="782511" cy="7825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3637D-3E37-4258-B7EF-FABD2D938ABD}">
      <dsp:nvSpPr>
        <dsp:cNvPr id="0" name=""/>
        <dsp:cNvSpPr/>
      </dsp:nvSpPr>
      <dsp:spPr>
        <a:xfrm>
          <a:off x="1876257" y="2419894"/>
          <a:ext cx="3180158" cy="134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i="0" kern="1200" dirty="0">
              <a:latin typeface="Calibri" panose="020F0502020204030204" pitchFamily="34" charset="0"/>
              <a:cs typeface="Calibri" panose="020F0502020204030204" pitchFamily="34" charset="0"/>
            </a:rPr>
            <a:t>Each site archive includes Posts, Users, Votes, Badges, Comments, </a:t>
          </a:r>
          <a:r>
            <a:rPr lang="en-US" sz="2000" i="0" kern="1200" dirty="0" err="1">
              <a:latin typeface="Calibri" panose="020F0502020204030204" pitchFamily="34" charset="0"/>
              <a:cs typeface="Calibri" panose="020F0502020204030204" pitchFamily="34" charset="0"/>
            </a:rPr>
            <a:t>PostHistory</a:t>
          </a:r>
          <a:r>
            <a:rPr lang="en-US" sz="2000" i="0" kern="1200" dirty="0">
              <a:latin typeface="Calibri" panose="020F0502020204030204" pitchFamily="34" charset="0"/>
              <a:cs typeface="Calibri" panose="020F0502020204030204" pitchFamily="34" charset="0"/>
            </a:rPr>
            <a:t>, and </a:t>
          </a:r>
          <a:r>
            <a:rPr lang="en-US" sz="2000" i="0" kern="1200" dirty="0" err="1">
              <a:latin typeface="Calibri" panose="020F0502020204030204" pitchFamily="34" charset="0"/>
              <a:cs typeface="Calibri" panose="020F0502020204030204" pitchFamily="34" charset="0"/>
            </a:rPr>
            <a:t>PostLinks</a:t>
          </a:r>
          <a:r>
            <a:rPr lang="en-US" sz="2000" i="0" kern="1200" dirty="0">
              <a:latin typeface="Calibri" panose="020F0502020204030204" pitchFamily="34" charset="0"/>
              <a:cs typeface="Calibri" panose="020F0502020204030204" pitchFamily="34" charset="0"/>
            </a:rPr>
            <a:t>. </a:t>
          </a:r>
          <a:endParaRPr lang="en-US" sz="2000" kern="1200" dirty="0">
            <a:latin typeface="Calibri" panose="020F0502020204030204" pitchFamily="34" charset="0"/>
            <a:cs typeface="Calibri" panose="020F0502020204030204" pitchFamily="34" charset="0"/>
          </a:endParaRPr>
        </a:p>
      </dsp:txBody>
      <dsp:txXfrm>
        <a:off x="1876257" y="2419894"/>
        <a:ext cx="3180158" cy="1349158"/>
      </dsp:txXfrm>
    </dsp:sp>
    <dsp:sp modelId="{D09B621A-7A42-4A7B-8AC8-59F8874ED88F}">
      <dsp:nvSpPr>
        <dsp:cNvPr id="0" name=""/>
        <dsp:cNvSpPr/>
      </dsp:nvSpPr>
      <dsp:spPr>
        <a:xfrm>
          <a:off x="5610533" y="2419894"/>
          <a:ext cx="1349158" cy="1349158"/>
        </a:xfrm>
        <a:prstGeom prst="ellipse">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CA04D4-0004-4FE3-B5CA-28A6FDDE1FEB}">
      <dsp:nvSpPr>
        <dsp:cNvPr id="0" name=""/>
        <dsp:cNvSpPr/>
      </dsp:nvSpPr>
      <dsp:spPr>
        <a:xfrm>
          <a:off x="5893856" y="2703217"/>
          <a:ext cx="782511" cy="7825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D91A84-7183-4619-A9BC-1DF5E7061F34}">
      <dsp:nvSpPr>
        <dsp:cNvPr id="0" name=""/>
        <dsp:cNvSpPr/>
      </dsp:nvSpPr>
      <dsp:spPr>
        <a:xfrm>
          <a:off x="7248797" y="2419894"/>
          <a:ext cx="3180158" cy="134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i="0" kern="1200" dirty="0">
              <a:latin typeface="Calibri" panose="020F0502020204030204" pitchFamily="34" charset="0"/>
              <a:cs typeface="Calibri" panose="020F0502020204030204" pitchFamily="34" charset="0"/>
            </a:rPr>
            <a:t>Dataset Size: 3.05GB</a:t>
          </a:r>
          <a:endParaRPr lang="en-US" sz="2000" kern="1200" dirty="0">
            <a:latin typeface="Calibri" panose="020F0502020204030204" pitchFamily="34" charset="0"/>
            <a:cs typeface="Calibri" panose="020F0502020204030204" pitchFamily="34" charset="0"/>
          </a:endParaRPr>
        </a:p>
      </dsp:txBody>
      <dsp:txXfrm>
        <a:off x="7248797" y="2419894"/>
        <a:ext cx="3180158" cy="1349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FAA12-555F-4732-9006-0B0AB9D31C53}">
      <dsp:nvSpPr>
        <dsp:cNvPr id="0" name=""/>
        <dsp:cNvSpPr/>
      </dsp:nvSpPr>
      <dsp:spPr>
        <a:xfrm>
          <a:off x="0" y="1716"/>
          <a:ext cx="10666949" cy="87013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62D81-0784-4EC3-A655-FFD83E0D1686}">
      <dsp:nvSpPr>
        <dsp:cNvPr id="0" name=""/>
        <dsp:cNvSpPr/>
      </dsp:nvSpPr>
      <dsp:spPr>
        <a:xfrm>
          <a:off x="263215" y="197497"/>
          <a:ext cx="478573" cy="478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354C38-7140-43A2-81C3-11736691C80D}">
      <dsp:nvSpPr>
        <dsp:cNvPr id="0" name=""/>
        <dsp:cNvSpPr/>
      </dsp:nvSpPr>
      <dsp:spPr>
        <a:xfrm>
          <a:off x="1005004" y="2"/>
          <a:ext cx="9661944" cy="870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89" tIns="92089" rIns="92089" bIns="92089" numCol="1" spcCol="1270" anchor="ctr" anchorCtr="0">
          <a:noAutofit/>
        </a:bodyPr>
        <a:lstStyle/>
        <a:p>
          <a:pPr marL="0" lvl="0" indent="0" algn="l" defTabSz="889000">
            <a:lnSpc>
              <a:spcPct val="100000"/>
            </a:lnSpc>
            <a:spcBef>
              <a:spcPct val="0"/>
            </a:spcBef>
            <a:spcAft>
              <a:spcPct val="35000"/>
            </a:spcAft>
            <a:buNone/>
          </a:pPr>
          <a:r>
            <a:rPr lang="en-US" sz="2000" b="1" i="0" kern="1200" dirty="0">
              <a:latin typeface="Calibri" panose="020F0502020204030204" pitchFamily="34" charset="0"/>
              <a:cs typeface="Calibri" panose="020F0502020204030204" pitchFamily="34" charset="0"/>
            </a:rPr>
            <a:t>Platform Growth</a:t>
          </a:r>
          <a:r>
            <a:rPr lang="en-US" sz="2000" b="0" i="0" kern="1200" dirty="0">
              <a:latin typeface="Calibri" panose="020F0502020204030204" pitchFamily="34" charset="0"/>
              <a:cs typeface="Calibri" panose="020F0502020204030204" pitchFamily="34" charset="0"/>
            </a:rPr>
            <a:t>: How does badge distribution bolster Stack Exchange's user participation and expertise recognition?</a:t>
          </a:r>
          <a:endParaRPr lang="en-US" sz="2000" kern="1200" dirty="0">
            <a:latin typeface="Calibri" panose="020F0502020204030204" pitchFamily="34" charset="0"/>
            <a:cs typeface="Calibri" panose="020F0502020204030204" pitchFamily="34" charset="0"/>
          </a:endParaRPr>
        </a:p>
      </dsp:txBody>
      <dsp:txXfrm>
        <a:off x="1005004" y="2"/>
        <a:ext cx="9661944" cy="870134"/>
      </dsp:txXfrm>
    </dsp:sp>
    <dsp:sp modelId="{34EE8AB6-DACE-43C3-840F-7E565AF4F406}">
      <dsp:nvSpPr>
        <dsp:cNvPr id="0" name=""/>
        <dsp:cNvSpPr/>
      </dsp:nvSpPr>
      <dsp:spPr>
        <a:xfrm>
          <a:off x="0" y="1089384"/>
          <a:ext cx="10666949" cy="87013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976FD1-3BB3-475F-8DF2-86572438B60F}">
      <dsp:nvSpPr>
        <dsp:cNvPr id="0" name=""/>
        <dsp:cNvSpPr/>
      </dsp:nvSpPr>
      <dsp:spPr>
        <a:xfrm>
          <a:off x="263215" y="1285164"/>
          <a:ext cx="478573" cy="478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2E690-5135-42F0-BA0C-8F6C87EE3FDC}">
      <dsp:nvSpPr>
        <dsp:cNvPr id="0" name=""/>
        <dsp:cNvSpPr/>
      </dsp:nvSpPr>
      <dsp:spPr>
        <a:xfrm>
          <a:off x="1005004" y="1089384"/>
          <a:ext cx="9661944" cy="870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89" tIns="92089" rIns="92089" bIns="92089" numCol="1" spcCol="1270" anchor="ctr" anchorCtr="0">
          <a:noAutofit/>
        </a:bodyPr>
        <a:lstStyle/>
        <a:p>
          <a:pPr marL="0" lvl="0" indent="0" algn="l" defTabSz="889000">
            <a:lnSpc>
              <a:spcPct val="100000"/>
            </a:lnSpc>
            <a:spcBef>
              <a:spcPct val="0"/>
            </a:spcBef>
            <a:spcAft>
              <a:spcPct val="35000"/>
            </a:spcAft>
            <a:buNone/>
          </a:pPr>
          <a:r>
            <a:rPr lang="en-US" sz="2000" b="1" i="0" kern="1200" dirty="0">
              <a:latin typeface="Calibri" panose="020F0502020204030204" pitchFamily="34" charset="0"/>
              <a:cs typeface="Calibri" panose="020F0502020204030204" pitchFamily="34" charset="0"/>
            </a:rPr>
            <a:t>Cross-Community Engagement: </a:t>
          </a:r>
          <a:r>
            <a:rPr lang="en-US" sz="2000" b="0" i="0" kern="1200" dirty="0">
              <a:latin typeface="Calibri" panose="020F0502020204030204" pitchFamily="34" charset="0"/>
              <a:cs typeface="Calibri" panose="020F0502020204030204" pitchFamily="34" charset="0"/>
            </a:rPr>
            <a:t>How can cross-topic engagement data improve community-building across Stack Exchange?</a:t>
          </a:r>
          <a:endParaRPr lang="en-US" sz="2000" kern="1200" dirty="0">
            <a:latin typeface="Calibri" panose="020F0502020204030204" pitchFamily="34" charset="0"/>
            <a:cs typeface="Calibri" panose="020F0502020204030204" pitchFamily="34" charset="0"/>
          </a:endParaRPr>
        </a:p>
      </dsp:txBody>
      <dsp:txXfrm>
        <a:off x="1005004" y="1089384"/>
        <a:ext cx="9661944" cy="870134"/>
      </dsp:txXfrm>
    </dsp:sp>
    <dsp:sp modelId="{252B0F7B-38ED-45D5-9B44-9BD765F5BDD6}">
      <dsp:nvSpPr>
        <dsp:cNvPr id="0" name=""/>
        <dsp:cNvSpPr/>
      </dsp:nvSpPr>
      <dsp:spPr>
        <a:xfrm>
          <a:off x="0" y="2177052"/>
          <a:ext cx="10666949" cy="87013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58753-E53F-443B-B68E-1CD84790AE44}">
      <dsp:nvSpPr>
        <dsp:cNvPr id="0" name=""/>
        <dsp:cNvSpPr/>
      </dsp:nvSpPr>
      <dsp:spPr>
        <a:xfrm>
          <a:off x="263215" y="2372832"/>
          <a:ext cx="478573" cy="4785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65F95A-13DF-413E-B31D-3F24F4A27215}">
      <dsp:nvSpPr>
        <dsp:cNvPr id="0" name=""/>
        <dsp:cNvSpPr/>
      </dsp:nvSpPr>
      <dsp:spPr>
        <a:xfrm>
          <a:off x="1005004" y="2177052"/>
          <a:ext cx="9661944" cy="870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89" tIns="92089" rIns="92089" bIns="92089" numCol="1" spcCol="1270" anchor="ctr" anchorCtr="0">
          <a:noAutofit/>
        </a:bodyPr>
        <a:lstStyle/>
        <a:p>
          <a:pPr marL="0" lvl="0" indent="0" algn="l" defTabSz="889000">
            <a:lnSpc>
              <a:spcPct val="100000"/>
            </a:lnSpc>
            <a:spcBef>
              <a:spcPct val="0"/>
            </a:spcBef>
            <a:spcAft>
              <a:spcPct val="35000"/>
            </a:spcAft>
            <a:buNone/>
          </a:pPr>
          <a:r>
            <a:rPr lang="en-US" sz="2000" b="1" i="0" kern="1200" dirty="0">
              <a:latin typeface="Calibri" panose="020F0502020204030204" pitchFamily="34" charset="0"/>
              <a:cs typeface="Calibri" panose="020F0502020204030204" pitchFamily="34" charset="0"/>
            </a:rPr>
            <a:t>Content &amp; Support Strategy: </a:t>
          </a:r>
          <a:r>
            <a:rPr lang="en-US" sz="2000" b="0" i="0" kern="1200" dirty="0">
              <a:latin typeface="Calibri" panose="020F0502020204030204" pitchFamily="34" charset="0"/>
              <a:cs typeface="Calibri" panose="020F0502020204030204" pitchFamily="34" charset="0"/>
            </a:rPr>
            <a:t>How does understanding user post volume on Stack Exchange topics enhance the platform's content and support?</a:t>
          </a:r>
          <a:endParaRPr lang="en-US" sz="2000" kern="1200" dirty="0">
            <a:latin typeface="Calibri" panose="020F0502020204030204" pitchFamily="34" charset="0"/>
            <a:cs typeface="Calibri" panose="020F0502020204030204" pitchFamily="34" charset="0"/>
          </a:endParaRPr>
        </a:p>
      </dsp:txBody>
      <dsp:txXfrm>
        <a:off x="1005004" y="2177052"/>
        <a:ext cx="9661944" cy="870134"/>
      </dsp:txXfrm>
    </dsp:sp>
    <dsp:sp modelId="{CFED0081-A30E-4329-9F4E-89E6F62176CC}">
      <dsp:nvSpPr>
        <dsp:cNvPr id="0" name=""/>
        <dsp:cNvSpPr/>
      </dsp:nvSpPr>
      <dsp:spPr>
        <a:xfrm>
          <a:off x="0" y="3264719"/>
          <a:ext cx="10666949" cy="87013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A4547-A4FB-4F3F-AD25-4D4B90FB2409}">
      <dsp:nvSpPr>
        <dsp:cNvPr id="0" name=""/>
        <dsp:cNvSpPr/>
      </dsp:nvSpPr>
      <dsp:spPr>
        <a:xfrm>
          <a:off x="263215" y="3460500"/>
          <a:ext cx="478573" cy="4785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B0F568-10C3-496E-A484-237232EE7DF1}">
      <dsp:nvSpPr>
        <dsp:cNvPr id="0" name=""/>
        <dsp:cNvSpPr/>
      </dsp:nvSpPr>
      <dsp:spPr>
        <a:xfrm>
          <a:off x="1005004" y="3264719"/>
          <a:ext cx="9661944" cy="870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89" tIns="92089" rIns="92089" bIns="92089" numCol="1" spcCol="1270" anchor="ctr" anchorCtr="0">
          <a:noAutofit/>
        </a:bodyPr>
        <a:lstStyle/>
        <a:p>
          <a:pPr marL="0" lvl="0" indent="0" algn="l" defTabSz="889000">
            <a:lnSpc>
              <a:spcPct val="100000"/>
            </a:lnSpc>
            <a:spcBef>
              <a:spcPct val="0"/>
            </a:spcBef>
            <a:spcAft>
              <a:spcPct val="35000"/>
            </a:spcAft>
            <a:buNone/>
          </a:pPr>
          <a:r>
            <a:rPr lang="en-US" sz="2000" b="1" i="0" kern="1200" dirty="0">
              <a:latin typeface="Calibri" panose="020F0502020204030204" pitchFamily="34" charset="0"/>
              <a:cs typeface="Calibri" panose="020F0502020204030204" pitchFamily="34" charset="0"/>
            </a:rPr>
            <a:t>Tag Analysis for UX: </a:t>
          </a:r>
          <a:r>
            <a:rPr lang="en-US" sz="2000" b="0" i="0" kern="1200" dirty="0">
              <a:latin typeface="Calibri" panose="020F0502020204030204" pitchFamily="34" charset="0"/>
              <a:cs typeface="Calibri" panose="020F0502020204030204" pitchFamily="34" charset="0"/>
            </a:rPr>
            <a:t>How can tag frequency analysis refine user experience on Stack Exchange?</a:t>
          </a:r>
          <a:endParaRPr lang="en-US" sz="2000" kern="1200" dirty="0">
            <a:latin typeface="Calibri" panose="020F0502020204030204" pitchFamily="34" charset="0"/>
            <a:cs typeface="Calibri" panose="020F0502020204030204" pitchFamily="34" charset="0"/>
          </a:endParaRPr>
        </a:p>
      </dsp:txBody>
      <dsp:txXfrm>
        <a:off x="1005004" y="3264719"/>
        <a:ext cx="9661944" cy="8701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FAA12-555F-4732-9006-0B0AB9D31C53}">
      <dsp:nvSpPr>
        <dsp:cNvPr id="0" name=""/>
        <dsp:cNvSpPr/>
      </dsp:nvSpPr>
      <dsp:spPr>
        <a:xfrm>
          <a:off x="0" y="1716"/>
          <a:ext cx="10666949" cy="87013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62D81-0784-4EC3-A655-FFD83E0D1686}">
      <dsp:nvSpPr>
        <dsp:cNvPr id="0" name=""/>
        <dsp:cNvSpPr/>
      </dsp:nvSpPr>
      <dsp:spPr>
        <a:xfrm>
          <a:off x="263215" y="197497"/>
          <a:ext cx="478573" cy="47857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354C38-7140-43A2-81C3-11736691C80D}">
      <dsp:nvSpPr>
        <dsp:cNvPr id="0" name=""/>
        <dsp:cNvSpPr/>
      </dsp:nvSpPr>
      <dsp:spPr>
        <a:xfrm>
          <a:off x="1005004" y="2"/>
          <a:ext cx="9661944" cy="870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89" tIns="92089" rIns="92089" bIns="92089" numCol="1" spcCol="1270" anchor="ctr" anchorCtr="0">
          <a:noAutofit/>
        </a:bodyPr>
        <a:lstStyle/>
        <a:p>
          <a:pPr marL="0" lvl="0" indent="0" algn="l" defTabSz="889000">
            <a:lnSpc>
              <a:spcPct val="100000"/>
            </a:lnSpc>
            <a:spcBef>
              <a:spcPct val="0"/>
            </a:spcBef>
            <a:spcAft>
              <a:spcPct val="35000"/>
            </a:spcAft>
            <a:buNone/>
          </a:pPr>
          <a:r>
            <a:rPr lang="en-US" sz="2000" b="0" i="0" kern="1200" dirty="0">
              <a:latin typeface="Calibri" panose="020F0502020204030204" pitchFamily="34" charset="0"/>
              <a:cs typeface="Calibri" panose="020F0502020204030204" pitchFamily="34" charset="0"/>
            </a:rPr>
            <a:t>Successfully fine tuned a large language model that classifies Stack Exchange posts, improving the contents quality and reducing human labor cost.</a:t>
          </a:r>
          <a:endParaRPr lang="en-US" sz="2000" kern="1200" dirty="0">
            <a:latin typeface="Calibri" panose="020F0502020204030204" pitchFamily="34" charset="0"/>
            <a:cs typeface="Calibri" panose="020F0502020204030204" pitchFamily="34" charset="0"/>
          </a:endParaRPr>
        </a:p>
      </dsp:txBody>
      <dsp:txXfrm>
        <a:off x="1005004" y="2"/>
        <a:ext cx="9661944" cy="870134"/>
      </dsp:txXfrm>
    </dsp:sp>
    <dsp:sp modelId="{34EE8AB6-DACE-43C3-840F-7E565AF4F406}">
      <dsp:nvSpPr>
        <dsp:cNvPr id="0" name=""/>
        <dsp:cNvSpPr/>
      </dsp:nvSpPr>
      <dsp:spPr>
        <a:xfrm>
          <a:off x="0" y="1089384"/>
          <a:ext cx="10666949" cy="87013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976FD1-3BB3-475F-8DF2-86572438B60F}">
      <dsp:nvSpPr>
        <dsp:cNvPr id="0" name=""/>
        <dsp:cNvSpPr/>
      </dsp:nvSpPr>
      <dsp:spPr>
        <a:xfrm>
          <a:off x="263215" y="1285164"/>
          <a:ext cx="478573" cy="478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2E690-5135-42F0-BA0C-8F6C87EE3FDC}">
      <dsp:nvSpPr>
        <dsp:cNvPr id="0" name=""/>
        <dsp:cNvSpPr/>
      </dsp:nvSpPr>
      <dsp:spPr>
        <a:xfrm>
          <a:off x="1005004" y="1089384"/>
          <a:ext cx="9661944" cy="870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89" tIns="92089" rIns="92089" bIns="92089" numCol="1" spcCol="1270" anchor="ctr" anchorCtr="0">
          <a:noAutofit/>
        </a:bodyPr>
        <a:lstStyle/>
        <a:p>
          <a:pPr marL="0" lvl="0" indent="0" algn="l" defTabSz="889000">
            <a:lnSpc>
              <a:spcPct val="100000"/>
            </a:lnSpc>
            <a:spcBef>
              <a:spcPct val="0"/>
            </a:spcBef>
            <a:spcAft>
              <a:spcPct val="35000"/>
            </a:spcAft>
            <a:buNone/>
          </a:pPr>
          <a:r>
            <a:rPr lang="en-US" sz="2000" b="0" i="0" kern="1200" dirty="0">
              <a:latin typeface="Calibri" panose="020F0502020204030204" pitchFamily="34" charset="0"/>
              <a:cs typeface="Calibri" panose="020F0502020204030204" pitchFamily="34" charset="0"/>
            </a:rPr>
            <a:t>Conducted a comprehensive user behavior analysis to strategically allocate resources.</a:t>
          </a:r>
        </a:p>
      </dsp:txBody>
      <dsp:txXfrm>
        <a:off x="1005004" y="1089384"/>
        <a:ext cx="9661944" cy="870134"/>
      </dsp:txXfrm>
    </dsp:sp>
    <dsp:sp modelId="{252B0F7B-38ED-45D5-9B44-9BD765F5BDD6}">
      <dsp:nvSpPr>
        <dsp:cNvPr id="0" name=""/>
        <dsp:cNvSpPr/>
      </dsp:nvSpPr>
      <dsp:spPr>
        <a:xfrm>
          <a:off x="0" y="2177052"/>
          <a:ext cx="10666949" cy="87013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58753-E53F-443B-B68E-1CD84790AE44}">
      <dsp:nvSpPr>
        <dsp:cNvPr id="0" name=""/>
        <dsp:cNvSpPr/>
      </dsp:nvSpPr>
      <dsp:spPr>
        <a:xfrm>
          <a:off x="263215" y="2372832"/>
          <a:ext cx="478573" cy="4785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65F95A-13DF-413E-B31D-3F24F4A27215}">
      <dsp:nvSpPr>
        <dsp:cNvPr id="0" name=""/>
        <dsp:cNvSpPr/>
      </dsp:nvSpPr>
      <dsp:spPr>
        <a:xfrm>
          <a:off x="1005004" y="2177052"/>
          <a:ext cx="9661944" cy="870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89" tIns="92089" rIns="92089" bIns="92089" numCol="1" spcCol="1270" anchor="ctr" anchorCtr="0">
          <a:noAutofit/>
        </a:bodyPr>
        <a:lstStyle/>
        <a:p>
          <a:pPr marL="0" lvl="0" indent="0" algn="l" defTabSz="889000">
            <a:lnSpc>
              <a:spcPct val="100000"/>
            </a:lnSpc>
            <a:spcBef>
              <a:spcPct val="0"/>
            </a:spcBef>
            <a:spcAft>
              <a:spcPct val="35000"/>
            </a:spcAft>
            <a:buNone/>
          </a:pPr>
          <a:r>
            <a:rPr lang="en-US" sz="2000" b="0" i="0" kern="1200" dirty="0">
              <a:latin typeface="Calibri" panose="020F0502020204030204" pitchFamily="34" charset="0"/>
              <a:cs typeface="Calibri" panose="020F0502020204030204" pitchFamily="34" charset="0"/>
            </a:rPr>
            <a:t>Revealed correlations between user activity and topic preferences, providing a basis for focused cross community engagement.</a:t>
          </a:r>
        </a:p>
      </dsp:txBody>
      <dsp:txXfrm>
        <a:off x="1005004" y="2177052"/>
        <a:ext cx="9661944" cy="870134"/>
      </dsp:txXfrm>
    </dsp:sp>
    <dsp:sp modelId="{CFED0081-A30E-4329-9F4E-89E6F62176CC}">
      <dsp:nvSpPr>
        <dsp:cNvPr id="0" name=""/>
        <dsp:cNvSpPr/>
      </dsp:nvSpPr>
      <dsp:spPr>
        <a:xfrm>
          <a:off x="0" y="3264719"/>
          <a:ext cx="10666949" cy="87013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A4547-A4FB-4F3F-AD25-4D4B90FB2409}">
      <dsp:nvSpPr>
        <dsp:cNvPr id="0" name=""/>
        <dsp:cNvSpPr/>
      </dsp:nvSpPr>
      <dsp:spPr>
        <a:xfrm>
          <a:off x="263215" y="3460500"/>
          <a:ext cx="478573" cy="478573"/>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B0F568-10C3-496E-A484-237232EE7DF1}">
      <dsp:nvSpPr>
        <dsp:cNvPr id="0" name=""/>
        <dsp:cNvSpPr/>
      </dsp:nvSpPr>
      <dsp:spPr>
        <a:xfrm>
          <a:off x="1005004" y="3264719"/>
          <a:ext cx="9661944" cy="870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89" tIns="92089" rIns="92089" bIns="92089" numCol="1" spcCol="1270" anchor="ctr" anchorCtr="0">
          <a:noAutofit/>
        </a:bodyPr>
        <a:lstStyle/>
        <a:p>
          <a:pPr marL="0" lvl="0" indent="0" algn="l" defTabSz="889000">
            <a:lnSpc>
              <a:spcPct val="100000"/>
            </a:lnSpc>
            <a:spcBef>
              <a:spcPct val="0"/>
            </a:spcBef>
            <a:spcAft>
              <a:spcPct val="35000"/>
            </a:spcAft>
            <a:buNone/>
          </a:pPr>
          <a:r>
            <a:rPr lang="en-US" sz="2000" b="0" i="0" kern="1200">
              <a:latin typeface="Calibri" panose="020F0502020204030204" pitchFamily="34" charset="0"/>
              <a:cs typeface="Calibri" panose="020F0502020204030204" pitchFamily="34" charset="0"/>
            </a:rPr>
            <a:t>These insights offer Stack Exchange data-driven strategies to optimize user experience and drive platform growth.</a:t>
          </a:r>
          <a:endParaRPr lang="en-US" sz="2000" kern="1200">
            <a:latin typeface="Calibri" panose="020F0502020204030204" pitchFamily="34" charset="0"/>
            <a:cs typeface="Calibri" panose="020F0502020204030204" pitchFamily="34" charset="0"/>
          </a:endParaRPr>
        </a:p>
      </dsp:txBody>
      <dsp:txXfrm>
        <a:off x="1005004" y="3264719"/>
        <a:ext cx="9661944" cy="87013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00E91-A7B0-4432-9B23-E0E619CA4FCD}"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A674F-5E18-40C2-86D1-777DD918239B}" type="slidenum">
              <a:rPr lang="en-US" smtClean="0"/>
              <a:t>‹#›</a:t>
            </a:fld>
            <a:endParaRPr lang="en-US"/>
          </a:p>
        </p:txBody>
      </p:sp>
    </p:spTree>
    <p:extLst>
      <p:ext uri="{BB962C8B-B14F-4D97-AF65-F5344CB8AC3E}">
        <p14:creationId xmlns:p14="http://schemas.microsoft.com/office/powerpoint/2010/main" val="405250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13</a:t>
            </a:fld>
            <a:endParaRPr lang="en-US"/>
          </a:p>
        </p:txBody>
      </p:sp>
    </p:spTree>
    <p:extLst>
      <p:ext uri="{BB962C8B-B14F-4D97-AF65-F5344CB8AC3E}">
        <p14:creationId xmlns:p14="http://schemas.microsoft.com/office/powerpoint/2010/main" val="141954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14</a:t>
            </a:fld>
            <a:endParaRPr lang="en-US"/>
          </a:p>
        </p:txBody>
      </p:sp>
    </p:spTree>
    <p:extLst>
      <p:ext uri="{BB962C8B-B14F-4D97-AF65-F5344CB8AC3E}">
        <p14:creationId xmlns:p14="http://schemas.microsoft.com/office/powerpoint/2010/main" val="2725613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15</a:t>
            </a:fld>
            <a:endParaRPr lang="en-US"/>
          </a:p>
        </p:txBody>
      </p:sp>
    </p:spTree>
    <p:extLst>
      <p:ext uri="{BB962C8B-B14F-4D97-AF65-F5344CB8AC3E}">
        <p14:creationId xmlns:p14="http://schemas.microsoft.com/office/powerpoint/2010/main" val="3915236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16</a:t>
            </a:fld>
            <a:endParaRPr lang="en-US"/>
          </a:p>
        </p:txBody>
      </p:sp>
    </p:spTree>
    <p:extLst>
      <p:ext uri="{BB962C8B-B14F-4D97-AF65-F5344CB8AC3E}">
        <p14:creationId xmlns:p14="http://schemas.microsoft.com/office/powerpoint/2010/main" val="46491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17</a:t>
            </a:fld>
            <a:endParaRPr lang="en-US"/>
          </a:p>
        </p:txBody>
      </p:sp>
    </p:spTree>
    <p:extLst>
      <p:ext uri="{BB962C8B-B14F-4D97-AF65-F5344CB8AC3E}">
        <p14:creationId xmlns:p14="http://schemas.microsoft.com/office/powerpoint/2010/main" val="2877897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18</a:t>
            </a:fld>
            <a:endParaRPr lang="en-US"/>
          </a:p>
        </p:txBody>
      </p:sp>
    </p:spTree>
    <p:extLst>
      <p:ext uri="{BB962C8B-B14F-4D97-AF65-F5344CB8AC3E}">
        <p14:creationId xmlns:p14="http://schemas.microsoft.com/office/powerpoint/2010/main" val="583276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19</a:t>
            </a:fld>
            <a:endParaRPr lang="en-US"/>
          </a:p>
        </p:txBody>
      </p:sp>
    </p:spTree>
    <p:extLst>
      <p:ext uri="{BB962C8B-B14F-4D97-AF65-F5344CB8AC3E}">
        <p14:creationId xmlns:p14="http://schemas.microsoft.com/office/powerpoint/2010/main" val="2602787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20</a:t>
            </a:fld>
            <a:endParaRPr lang="en-US"/>
          </a:p>
        </p:txBody>
      </p:sp>
    </p:spTree>
    <p:extLst>
      <p:ext uri="{BB962C8B-B14F-4D97-AF65-F5344CB8AC3E}">
        <p14:creationId xmlns:p14="http://schemas.microsoft.com/office/powerpoint/2010/main" val="3760440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21</a:t>
            </a:fld>
            <a:endParaRPr lang="en-US"/>
          </a:p>
        </p:txBody>
      </p:sp>
    </p:spTree>
    <p:extLst>
      <p:ext uri="{BB962C8B-B14F-4D97-AF65-F5344CB8AC3E}">
        <p14:creationId xmlns:p14="http://schemas.microsoft.com/office/powerpoint/2010/main" val="3844027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12/7/2023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397867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2328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34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72689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7672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164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8503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64495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61579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26342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048567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12/7/2023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1382301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huggingface.co/Chaconne/BDAI"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colab.research.google.com/drive/1iGJXVLkDsLqhZrPYkltGbMovpT1xPNht#scrollTo=9sdV93cyQHhK"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210AF-B6C9-A973-7BA8-C0AFB596663C}"/>
              </a:ext>
            </a:extLst>
          </p:cNvPr>
          <p:cNvSpPr>
            <a:spLocks noGrp="1"/>
          </p:cNvSpPr>
          <p:nvPr>
            <p:ph type="ctrTitle"/>
          </p:nvPr>
        </p:nvSpPr>
        <p:spPr>
          <a:xfrm>
            <a:off x="5141584" y="893935"/>
            <a:ext cx="6202267" cy="3339390"/>
          </a:xfrm>
        </p:spPr>
        <p:txBody>
          <a:bodyPr anchor="b">
            <a:normAutofit/>
          </a:bodyPr>
          <a:lstStyle/>
          <a:p>
            <a:r>
              <a:rPr lang="en-US" sz="8000" dirty="0" err="1"/>
              <a:t>StackExchange</a:t>
            </a:r>
            <a:endParaRPr lang="en-US" sz="6000" dirty="0"/>
          </a:p>
        </p:txBody>
      </p:sp>
      <p:sp>
        <p:nvSpPr>
          <p:cNvPr id="3" name="Subtitle 2">
            <a:extLst>
              <a:ext uri="{FF2B5EF4-FFF2-40B4-BE49-F238E27FC236}">
                <a16:creationId xmlns:a16="http://schemas.microsoft.com/office/drawing/2014/main" id="{6B7E2762-7C9D-71A4-CF31-22CC14E6F996}"/>
              </a:ext>
            </a:extLst>
          </p:cNvPr>
          <p:cNvSpPr>
            <a:spLocks noGrp="1"/>
          </p:cNvSpPr>
          <p:nvPr>
            <p:ph type="subTitle" idx="1"/>
          </p:nvPr>
        </p:nvSpPr>
        <p:spPr>
          <a:xfrm>
            <a:off x="5141584" y="5334000"/>
            <a:ext cx="6202268" cy="454152"/>
          </a:xfrm>
        </p:spPr>
        <p:txBody>
          <a:bodyPr anchor="t">
            <a:normAutofit/>
          </a:bodyPr>
          <a:lstStyle/>
          <a:p>
            <a:r>
              <a:rPr lang="en-US" sz="1800" dirty="0" err="1"/>
              <a:t>Pruthvi</a:t>
            </a:r>
            <a:r>
              <a:rPr lang="en-US" sz="1800" dirty="0"/>
              <a:t> </a:t>
            </a:r>
            <a:r>
              <a:rPr lang="en-US" sz="1800" dirty="0" err="1"/>
              <a:t>Billa</a:t>
            </a:r>
            <a:r>
              <a:rPr lang="en-US" sz="1800" dirty="0"/>
              <a:t>, Afia </a:t>
            </a:r>
            <a:r>
              <a:rPr lang="en-US" sz="1800" dirty="0" err="1"/>
              <a:t>Simeen</a:t>
            </a:r>
            <a:r>
              <a:rPr lang="en-US" sz="1800" dirty="0"/>
              <a:t>, </a:t>
            </a:r>
            <a:r>
              <a:rPr lang="en-US" sz="1800" dirty="0" err="1"/>
              <a:t>Zizheng</a:t>
            </a:r>
            <a:r>
              <a:rPr lang="en-US" sz="1800" dirty="0"/>
              <a:t> Zhang, </a:t>
            </a:r>
            <a:r>
              <a:rPr lang="en-US" sz="1800" dirty="0" err="1"/>
              <a:t>Thanmai</a:t>
            </a:r>
            <a:r>
              <a:rPr lang="en-US" sz="1800" dirty="0"/>
              <a:t> Reddy</a:t>
            </a:r>
          </a:p>
        </p:txBody>
      </p:sp>
      <p:pic>
        <p:nvPicPr>
          <p:cNvPr id="4" name="Picture 3" descr="A white background with dots and lines&#10;&#10;Description automatically generated">
            <a:extLst>
              <a:ext uri="{FF2B5EF4-FFF2-40B4-BE49-F238E27FC236}">
                <a16:creationId xmlns:a16="http://schemas.microsoft.com/office/drawing/2014/main" id="{26952E4A-F265-79BF-09D4-A4B43EFCFA70}"/>
              </a:ext>
            </a:extLst>
          </p:cNvPr>
          <p:cNvPicPr>
            <a:picLocks noChangeAspect="1"/>
          </p:cNvPicPr>
          <p:nvPr/>
        </p:nvPicPr>
        <p:blipFill rotWithShape="1">
          <a:blip r:embed="rId2"/>
          <a:srcRect l="30295" r="29320" b="2"/>
          <a:stretch/>
        </p:blipFill>
        <p:spPr>
          <a:xfrm>
            <a:off x="20" y="10"/>
            <a:ext cx="4635294" cy="6857990"/>
          </a:xfrm>
          <a:prstGeom prst="rect">
            <a:avLst/>
          </a:prstGeom>
        </p:spPr>
      </p:pic>
      <p:sp>
        <p:nvSpPr>
          <p:cNvPr id="4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7166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79A10D3A-9817-E994-E0EE-7D67B83FE181}"/>
              </a:ext>
            </a:extLst>
          </p:cNvPr>
          <p:cNvSpPr txBox="1">
            <a:spLocks/>
          </p:cNvSpPr>
          <p:nvPr/>
        </p:nvSpPr>
        <p:spPr>
          <a:xfrm>
            <a:off x="763051" y="5246914"/>
            <a:ext cx="11182670" cy="1360715"/>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Strategically allocate resources such as time, staff, and money to enhance content and support in areas with the highest engagement, like gaming and software engineering, </a:t>
            </a:r>
            <a:r>
              <a:rPr lang="en-US" sz="2000" b="0" i="0" dirty="0">
                <a:solidFill>
                  <a:schemeClr val="tx1"/>
                </a:solidFill>
                <a:effectLst/>
                <a:latin typeface="Calibri" panose="020F0502020204030204" pitchFamily="34" charset="0"/>
                <a:cs typeface="Calibri" panose="020F0502020204030204" pitchFamily="34" charset="0"/>
              </a:rPr>
              <a:t>ensuring that user needs are effectively met.</a:t>
            </a:r>
            <a:endParaRPr lang="en-US" sz="2100" i="0" dirty="0">
              <a:solidFill>
                <a:schemeClr val="tx1"/>
              </a:solidFill>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B738FB37-AEF2-732D-230F-054F6AA21A15}"/>
              </a:ext>
            </a:extLst>
          </p:cNvPr>
          <p:cNvSpPr txBox="1">
            <a:spLocks/>
          </p:cNvSpPr>
          <p:nvPr/>
        </p:nvSpPr>
        <p:spPr>
          <a:xfrm>
            <a:off x="763051" y="84473"/>
            <a:ext cx="10666949" cy="721070"/>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gn="ctr"/>
            <a:r>
              <a:rPr lang="en-US" sz="4400" dirty="0">
                <a:latin typeface="Calibri" panose="020F0502020204030204" pitchFamily="34" charset="0"/>
                <a:cs typeface="Calibri" panose="020F0502020204030204" pitchFamily="34" charset="0"/>
              </a:rPr>
              <a:t>Business Case 3 – Content &amp; Support Strategy</a:t>
            </a:r>
          </a:p>
        </p:txBody>
      </p:sp>
      <p:pic>
        <p:nvPicPr>
          <p:cNvPr id="2" name="Content Placeholder 4" descr="A graph of a bar&#10;&#10;Description automatically generated with medium confidence">
            <a:extLst>
              <a:ext uri="{FF2B5EF4-FFF2-40B4-BE49-F238E27FC236}">
                <a16:creationId xmlns:a16="http://schemas.microsoft.com/office/drawing/2014/main" id="{8D975972-A73B-F27C-7A86-61AD953C860B}"/>
              </a:ext>
            </a:extLst>
          </p:cNvPr>
          <p:cNvPicPr>
            <a:picLocks noChangeAspect="1"/>
          </p:cNvPicPr>
          <p:nvPr/>
        </p:nvPicPr>
        <p:blipFill>
          <a:blip r:embed="rId2"/>
          <a:stretch>
            <a:fillRect/>
          </a:stretch>
        </p:blipFill>
        <p:spPr>
          <a:xfrm>
            <a:off x="1963111" y="988590"/>
            <a:ext cx="8193260" cy="4187000"/>
          </a:xfrm>
          <a:prstGeom prst="rect">
            <a:avLst/>
          </a:prstGeom>
        </p:spPr>
      </p:pic>
    </p:spTree>
    <p:extLst>
      <p:ext uri="{BB962C8B-B14F-4D97-AF65-F5344CB8AC3E}">
        <p14:creationId xmlns:p14="http://schemas.microsoft.com/office/powerpoint/2010/main" val="300435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738FB37-AEF2-732D-230F-054F6AA21A15}"/>
              </a:ext>
            </a:extLst>
          </p:cNvPr>
          <p:cNvSpPr txBox="1">
            <a:spLocks/>
          </p:cNvSpPr>
          <p:nvPr/>
        </p:nvSpPr>
        <p:spPr>
          <a:xfrm>
            <a:off x="763051" y="84473"/>
            <a:ext cx="10666949" cy="721070"/>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gn="ctr"/>
            <a:r>
              <a:rPr lang="en-US" sz="4400" dirty="0">
                <a:latin typeface="Calibri" panose="020F0502020204030204" pitchFamily="34" charset="0"/>
                <a:cs typeface="Calibri" panose="020F0502020204030204" pitchFamily="34" charset="0"/>
              </a:rPr>
              <a:t>Business Case 4 – Tag Analysis for UX</a:t>
            </a:r>
          </a:p>
        </p:txBody>
      </p:sp>
      <p:pic>
        <p:nvPicPr>
          <p:cNvPr id="3" name="Picture 2" descr="A logo with black and orange letters&#10;&#10;Description automatically generated">
            <a:extLst>
              <a:ext uri="{FF2B5EF4-FFF2-40B4-BE49-F238E27FC236}">
                <a16:creationId xmlns:a16="http://schemas.microsoft.com/office/drawing/2014/main" id="{EEED7F71-6BAC-DC03-313E-6CC4DD3948F4}"/>
              </a:ext>
            </a:extLst>
          </p:cNvPr>
          <p:cNvPicPr>
            <a:picLocks noChangeAspect="1"/>
          </p:cNvPicPr>
          <p:nvPr/>
        </p:nvPicPr>
        <p:blipFill>
          <a:blip r:embed="rId2"/>
          <a:stretch>
            <a:fillRect/>
          </a:stretch>
        </p:blipFill>
        <p:spPr>
          <a:xfrm>
            <a:off x="10028591" y="1529024"/>
            <a:ext cx="1530308" cy="649500"/>
          </a:xfrm>
          <a:prstGeom prst="rect">
            <a:avLst/>
          </a:prstGeom>
        </p:spPr>
      </p:pic>
      <p:pic>
        <p:nvPicPr>
          <p:cNvPr id="4" name="Picture 3">
            <a:extLst>
              <a:ext uri="{FF2B5EF4-FFF2-40B4-BE49-F238E27FC236}">
                <a16:creationId xmlns:a16="http://schemas.microsoft.com/office/drawing/2014/main" id="{0A3BCB06-F0F9-CE2B-71CD-4971A172D771}"/>
              </a:ext>
            </a:extLst>
          </p:cNvPr>
          <p:cNvPicPr>
            <a:picLocks noChangeAspect="1"/>
          </p:cNvPicPr>
          <p:nvPr/>
        </p:nvPicPr>
        <p:blipFill>
          <a:blip r:embed="rId3"/>
          <a:stretch>
            <a:fillRect/>
          </a:stretch>
        </p:blipFill>
        <p:spPr>
          <a:xfrm>
            <a:off x="3634099" y="1529024"/>
            <a:ext cx="6282787" cy="649500"/>
          </a:xfrm>
          <a:prstGeom prst="rect">
            <a:avLst/>
          </a:prstGeom>
        </p:spPr>
      </p:pic>
      <p:pic>
        <p:nvPicPr>
          <p:cNvPr id="6" name="Content Placeholder 4" descr="A screenshot of a computer program&#10;&#10;Description automatically generated">
            <a:extLst>
              <a:ext uri="{FF2B5EF4-FFF2-40B4-BE49-F238E27FC236}">
                <a16:creationId xmlns:a16="http://schemas.microsoft.com/office/drawing/2014/main" id="{21CAAED2-08C7-3EC3-4BAD-E30D3CE41393}"/>
              </a:ext>
            </a:extLst>
          </p:cNvPr>
          <p:cNvPicPr>
            <a:picLocks noChangeAspect="1"/>
          </p:cNvPicPr>
          <p:nvPr/>
        </p:nvPicPr>
        <p:blipFill>
          <a:blip r:embed="rId4"/>
          <a:stretch>
            <a:fillRect/>
          </a:stretch>
        </p:blipFill>
        <p:spPr>
          <a:xfrm>
            <a:off x="107129" y="945417"/>
            <a:ext cx="3355984" cy="574687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E3D3AA2-EFB7-54A6-0A77-17656634F263}"/>
              </a:ext>
            </a:extLst>
          </p:cNvPr>
          <p:cNvPicPr>
            <a:picLocks noChangeAspect="1"/>
          </p:cNvPicPr>
          <p:nvPr/>
        </p:nvPicPr>
        <p:blipFill>
          <a:blip r:embed="rId5"/>
          <a:stretch>
            <a:fillRect/>
          </a:stretch>
        </p:blipFill>
        <p:spPr>
          <a:xfrm>
            <a:off x="3634099" y="2476511"/>
            <a:ext cx="7924800" cy="225542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7CBB7DB8-0758-508C-00FB-464BC5AB74B6}"/>
              </a:ext>
            </a:extLst>
          </p:cNvPr>
          <p:cNvPicPr>
            <a:picLocks noChangeAspect="1"/>
          </p:cNvPicPr>
          <p:nvPr/>
        </p:nvPicPr>
        <p:blipFill>
          <a:blip r:embed="rId6"/>
          <a:stretch>
            <a:fillRect/>
          </a:stretch>
        </p:blipFill>
        <p:spPr>
          <a:xfrm>
            <a:off x="3657600" y="5157435"/>
            <a:ext cx="7924800" cy="1526394"/>
          </a:xfrm>
          <a:prstGeom prst="rect">
            <a:avLst/>
          </a:prstGeom>
        </p:spPr>
      </p:pic>
      <p:pic>
        <p:nvPicPr>
          <p:cNvPr id="11" name="Picture 10">
            <a:extLst>
              <a:ext uri="{FF2B5EF4-FFF2-40B4-BE49-F238E27FC236}">
                <a16:creationId xmlns:a16="http://schemas.microsoft.com/office/drawing/2014/main" id="{374AA228-400C-ED2C-2849-5402186C618E}"/>
              </a:ext>
            </a:extLst>
          </p:cNvPr>
          <p:cNvPicPr>
            <a:picLocks noChangeAspect="1"/>
          </p:cNvPicPr>
          <p:nvPr/>
        </p:nvPicPr>
        <p:blipFill>
          <a:blip r:embed="rId7"/>
          <a:stretch>
            <a:fillRect/>
          </a:stretch>
        </p:blipFill>
        <p:spPr>
          <a:xfrm>
            <a:off x="3634099" y="936950"/>
            <a:ext cx="7924800" cy="294087"/>
          </a:xfrm>
          <a:prstGeom prst="rect">
            <a:avLst/>
          </a:prstGeom>
        </p:spPr>
      </p:pic>
    </p:spTree>
    <p:extLst>
      <p:ext uri="{BB962C8B-B14F-4D97-AF65-F5344CB8AC3E}">
        <p14:creationId xmlns:p14="http://schemas.microsoft.com/office/powerpoint/2010/main" val="140841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738FB37-AEF2-732D-230F-054F6AA21A15}"/>
              </a:ext>
            </a:extLst>
          </p:cNvPr>
          <p:cNvSpPr txBox="1">
            <a:spLocks/>
          </p:cNvSpPr>
          <p:nvPr/>
        </p:nvSpPr>
        <p:spPr>
          <a:xfrm>
            <a:off x="763051" y="84473"/>
            <a:ext cx="10666949" cy="721070"/>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gn="ctr"/>
            <a:r>
              <a:rPr lang="en-US" sz="4400" dirty="0">
                <a:latin typeface="Calibri" panose="020F0502020204030204" pitchFamily="34" charset="0"/>
                <a:cs typeface="Calibri" panose="020F0502020204030204" pitchFamily="34" charset="0"/>
              </a:rPr>
              <a:t>Word Clouds</a:t>
            </a:r>
          </a:p>
        </p:txBody>
      </p:sp>
      <p:pic>
        <p:nvPicPr>
          <p:cNvPr id="2" name="Picture 1" descr="A close up of words&#10;&#10;Description automatically generated">
            <a:extLst>
              <a:ext uri="{FF2B5EF4-FFF2-40B4-BE49-F238E27FC236}">
                <a16:creationId xmlns:a16="http://schemas.microsoft.com/office/drawing/2014/main" id="{37FBA449-1B8D-FE34-A480-CC72B9851645}"/>
              </a:ext>
            </a:extLst>
          </p:cNvPr>
          <p:cNvPicPr>
            <a:picLocks noChangeAspect="1"/>
          </p:cNvPicPr>
          <p:nvPr/>
        </p:nvPicPr>
        <p:blipFill>
          <a:blip r:embed="rId2"/>
          <a:stretch>
            <a:fillRect/>
          </a:stretch>
        </p:blipFill>
        <p:spPr>
          <a:xfrm>
            <a:off x="4067616" y="1066958"/>
            <a:ext cx="3855814" cy="2026074"/>
          </a:xfrm>
          <a:prstGeom prst="rect">
            <a:avLst/>
          </a:prstGeom>
        </p:spPr>
      </p:pic>
      <p:pic>
        <p:nvPicPr>
          <p:cNvPr id="8" name="Content Placeholder 16" descr="A close up of words&#10;&#10;Description automatically generated">
            <a:extLst>
              <a:ext uri="{FF2B5EF4-FFF2-40B4-BE49-F238E27FC236}">
                <a16:creationId xmlns:a16="http://schemas.microsoft.com/office/drawing/2014/main" id="{AB93F69D-0B20-00BB-1E91-97FB6CCC110B}"/>
              </a:ext>
            </a:extLst>
          </p:cNvPr>
          <p:cNvPicPr>
            <a:picLocks noChangeAspect="1"/>
          </p:cNvPicPr>
          <p:nvPr/>
        </p:nvPicPr>
        <p:blipFill>
          <a:blip r:embed="rId3"/>
          <a:stretch>
            <a:fillRect/>
          </a:stretch>
        </p:blipFill>
        <p:spPr>
          <a:xfrm>
            <a:off x="8099105" y="1097563"/>
            <a:ext cx="3890786" cy="2026073"/>
          </a:xfrm>
          <a:prstGeom prst="rect">
            <a:avLst/>
          </a:prstGeom>
        </p:spPr>
      </p:pic>
      <p:pic>
        <p:nvPicPr>
          <p:cNvPr id="10" name="Picture 9" descr="A close up of words&#10;&#10;Description automatically generated">
            <a:extLst>
              <a:ext uri="{FF2B5EF4-FFF2-40B4-BE49-F238E27FC236}">
                <a16:creationId xmlns:a16="http://schemas.microsoft.com/office/drawing/2014/main" id="{9784E490-C382-E763-5E85-AC220E7A0CEB}"/>
              </a:ext>
            </a:extLst>
          </p:cNvPr>
          <p:cNvPicPr>
            <a:picLocks noChangeAspect="1"/>
          </p:cNvPicPr>
          <p:nvPr/>
        </p:nvPicPr>
        <p:blipFill>
          <a:blip r:embed="rId4"/>
          <a:stretch>
            <a:fillRect/>
          </a:stretch>
        </p:blipFill>
        <p:spPr>
          <a:xfrm>
            <a:off x="4067615" y="3452865"/>
            <a:ext cx="3855814" cy="2026074"/>
          </a:xfrm>
          <a:prstGeom prst="rect">
            <a:avLst/>
          </a:prstGeom>
        </p:spPr>
      </p:pic>
      <p:pic>
        <p:nvPicPr>
          <p:cNvPr id="11" name="Picture 10" descr="A close up of words&#10;&#10;Description automatically generated">
            <a:extLst>
              <a:ext uri="{FF2B5EF4-FFF2-40B4-BE49-F238E27FC236}">
                <a16:creationId xmlns:a16="http://schemas.microsoft.com/office/drawing/2014/main" id="{A019C1C9-9A14-5F1B-4E33-5E2A2779DF24}"/>
              </a:ext>
            </a:extLst>
          </p:cNvPr>
          <p:cNvPicPr>
            <a:picLocks noChangeAspect="1"/>
          </p:cNvPicPr>
          <p:nvPr/>
        </p:nvPicPr>
        <p:blipFill>
          <a:blip r:embed="rId5"/>
          <a:stretch>
            <a:fillRect/>
          </a:stretch>
        </p:blipFill>
        <p:spPr>
          <a:xfrm>
            <a:off x="252283" y="1045750"/>
            <a:ext cx="3639658" cy="2026073"/>
          </a:xfrm>
          <a:prstGeom prst="rect">
            <a:avLst/>
          </a:prstGeom>
        </p:spPr>
      </p:pic>
      <p:pic>
        <p:nvPicPr>
          <p:cNvPr id="12" name="Picture 11" descr="A close up of words&#10;&#10;Description automatically generated">
            <a:extLst>
              <a:ext uri="{FF2B5EF4-FFF2-40B4-BE49-F238E27FC236}">
                <a16:creationId xmlns:a16="http://schemas.microsoft.com/office/drawing/2014/main" id="{22B06228-3B2D-2CC8-0F43-EF0C8BE94849}"/>
              </a:ext>
            </a:extLst>
          </p:cNvPr>
          <p:cNvPicPr>
            <a:picLocks noChangeAspect="1"/>
          </p:cNvPicPr>
          <p:nvPr/>
        </p:nvPicPr>
        <p:blipFill>
          <a:blip r:embed="rId6"/>
          <a:stretch>
            <a:fillRect/>
          </a:stretch>
        </p:blipFill>
        <p:spPr>
          <a:xfrm>
            <a:off x="8099104" y="3452864"/>
            <a:ext cx="3890786" cy="2026073"/>
          </a:xfrm>
          <a:prstGeom prst="rect">
            <a:avLst/>
          </a:prstGeom>
        </p:spPr>
      </p:pic>
      <p:pic>
        <p:nvPicPr>
          <p:cNvPr id="13" name="Picture 12" descr="A close up of words&#10;&#10;Description automatically generated">
            <a:extLst>
              <a:ext uri="{FF2B5EF4-FFF2-40B4-BE49-F238E27FC236}">
                <a16:creationId xmlns:a16="http://schemas.microsoft.com/office/drawing/2014/main" id="{ABD1A549-6D2F-680F-273B-0C0824886D87}"/>
              </a:ext>
            </a:extLst>
          </p:cNvPr>
          <p:cNvPicPr>
            <a:picLocks noChangeAspect="1"/>
          </p:cNvPicPr>
          <p:nvPr/>
        </p:nvPicPr>
        <p:blipFill>
          <a:blip r:embed="rId7"/>
          <a:stretch>
            <a:fillRect/>
          </a:stretch>
        </p:blipFill>
        <p:spPr>
          <a:xfrm>
            <a:off x="252282" y="3452865"/>
            <a:ext cx="3639658" cy="2026074"/>
          </a:xfrm>
          <a:prstGeom prst="rect">
            <a:avLst/>
          </a:prstGeom>
        </p:spPr>
      </p:pic>
      <p:sp>
        <p:nvSpPr>
          <p:cNvPr id="15" name="TextBox 14">
            <a:extLst>
              <a:ext uri="{FF2B5EF4-FFF2-40B4-BE49-F238E27FC236}">
                <a16:creationId xmlns:a16="http://schemas.microsoft.com/office/drawing/2014/main" id="{0979E95F-C6E8-7DE2-5405-EC87A204FB89}"/>
              </a:ext>
            </a:extLst>
          </p:cNvPr>
          <p:cNvSpPr txBox="1"/>
          <p:nvPr/>
        </p:nvSpPr>
        <p:spPr>
          <a:xfrm>
            <a:off x="642256" y="5534561"/>
            <a:ext cx="11347634" cy="1323439"/>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Optimize search and recommendations to surface discussions on popular tags for better information discovery.</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Visually emphasizing frequent tags with larger fonts or distinct colors, and featuring them in a 'trending' section, streamlines navigation and facilitates a smoother, more intuitive user experience.</a:t>
            </a:r>
          </a:p>
        </p:txBody>
      </p:sp>
      <p:sp>
        <p:nvSpPr>
          <p:cNvPr id="28" name="TextBox 27">
            <a:extLst>
              <a:ext uri="{FF2B5EF4-FFF2-40B4-BE49-F238E27FC236}">
                <a16:creationId xmlns:a16="http://schemas.microsoft.com/office/drawing/2014/main" id="{7976553E-B805-8093-FE2B-2391E4C3E537}"/>
              </a:ext>
            </a:extLst>
          </p:cNvPr>
          <p:cNvSpPr txBox="1"/>
          <p:nvPr/>
        </p:nvSpPr>
        <p:spPr>
          <a:xfrm>
            <a:off x="1752600" y="676418"/>
            <a:ext cx="10237291" cy="369332"/>
          </a:xfrm>
          <a:prstGeom prst="rect">
            <a:avLst/>
          </a:prstGeom>
          <a:noFill/>
        </p:spPr>
        <p:txBody>
          <a:bodyPr wrap="square">
            <a:spAutoFit/>
          </a:bodyPr>
          <a:lstStyle/>
          <a:p>
            <a:r>
              <a:rPr lang="en-US" b="0" i="0" dirty="0">
                <a:effectLst/>
                <a:latin typeface="Söhne"/>
              </a:rPr>
              <a:t>AI				Gaming				             History	</a:t>
            </a:r>
            <a:endParaRPr lang="en-US" dirty="0"/>
          </a:p>
        </p:txBody>
      </p:sp>
      <p:sp>
        <p:nvSpPr>
          <p:cNvPr id="30" name="TextBox 29">
            <a:extLst>
              <a:ext uri="{FF2B5EF4-FFF2-40B4-BE49-F238E27FC236}">
                <a16:creationId xmlns:a16="http://schemas.microsoft.com/office/drawing/2014/main" id="{137EA593-0DBE-2C16-0F08-C5C130A4413C}"/>
              </a:ext>
            </a:extLst>
          </p:cNvPr>
          <p:cNvSpPr txBox="1"/>
          <p:nvPr/>
        </p:nvSpPr>
        <p:spPr>
          <a:xfrm>
            <a:off x="1567543" y="3103585"/>
            <a:ext cx="10422347" cy="369332"/>
          </a:xfrm>
          <a:prstGeom prst="rect">
            <a:avLst/>
          </a:prstGeom>
          <a:noFill/>
        </p:spPr>
        <p:txBody>
          <a:bodyPr wrap="square">
            <a:spAutoFit/>
          </a:bodyPr>
          <a:lstStyle/>
          <a:p>
            <a:r>
              <a:rPr lang="en-US" b="0" i="0" dirty="0">
                <a:effectLst/>
                <a:latin typeface="Söhne"/>
              </a:rPr>
              <a:t>Movies				     Music				     Software Engineering	</a:t>
            </a:r>
            <a:endParaRPr lang="en-US" dirty="0"/>
          </a:p>
        </p:txBody>
      </p:sp>
    </p:spTree>
    <p:extLst>
      <p:ext uri="{BB962C8B-B14F-4D97-AF65-F5344CB8AC3E}">
        <p14:creationId xmlns:p14="http://schemas.microsoft.com/office/powerpoint/2010/main" val="388500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868283" y="55640"/>
            <a:ext cx="10671048" cy="928334"/>
          </a:xfrm>
        </p:spPr>
        <p:txBody>
          <a:bodyPr>
            <a:normAutofit/>
          </a:bodyPr>
          <a:lstStyle/>
          <a:p>
            <a:pPr algn="ctr"/>
            <a:r>
              <a:rPr lang="en-US" sz="4400" dirty="0">
                <a:latin typeface="Calibri" panose="020F0502020204030204" pitchFamily="34" charset="0"/>
                <a:cs typeface="Calibri" panose="020F0502020204030204" pitchFamily="34" charset="0"/>
              </a:rPr>
              <a:t>Predictive Analytics - Modelling</a:t>
            </a:r>
            <a:endParaRPr lang="en-US" sz="4400" dirty="0"/>
          </a:p>
        </p:txBody>
      </p:sp>
      <p:sp>
        <p:nvSpPr>
          <p:cNvPr id="4" name="Rectangle: Rounded Corners 3">
            <a:extLst>
              <a:ext uri="{FF2B5EF4-FFF2-40B4-BE49-F238E27FC236}">
                <a16:creationId xmlns:a16="http://schemas.microsoft.com/office/drawing/2014/main" id="{6618CD34-C96B-8F4D-0270-15FF6A053131}"/>
              </a:ext>
            </a:extLst>
          </p:cNvPr>
          <p:cNvSpPr/>
          <p:nvPr/>
        </p:nvSpPr>
        <p:spPr>
          <a:xfrm>
            <a:off x="762523" y="961517"/>
            <a:ext cx="10191421" cy="789401"/>
          </a:xfrm>
          <a:prstGeom prst="roundRect">
            <a:avLst>
              <a:gd name="adj" fmla="val 1000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a:lstStyle/>
          <a:p>
            <a:pPr algn="just"/>
            <a:r>
              <a:rPr lang="en-US" sz="2000" b="1" i="0" dirty="0">
                <a:latin typeface="Calibri" panose="020F0502020204030204" pitchFamily="34" charset="0"/>
                <a:ea typeface="Calibri" panose="020F0502020204030204" pitchFamily="34" charset="0"/>
                <a:cs typeface="Calibri" panose="020F0502020204030204" pitchFamily="34" charset="0"/>
              </a:rPr>
              <a:t>Topic Classification</a:t>
            </a:r>
            <a:r>
              <a:rPr lang="en-US" sz="2000" b="0" i="0"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Given a user’s post, predict the topic to which this post belong.</a:t>
            </a:r>
          </a:p>
          <a:p>
            <a:pPr algn="just"/>
            <a:r>
              <a:rPr lang="en-US" sz="2000" b="1" i="0" dirty="0">
                <a:latin typeface="Calibri" panose="020F0502020204030204" pitchFamily="34" charset="0"/>
                <a:ea typeface="Calibri" panose="020F0502020204030204" pitchFamily="34" charset="0"/>
                <a:cs typeface="Calibri" panose="020F0502020204030204" pitchFamily="34" charset="0"/>
              </a:rPr>
              <a:t>P</a:t>
            </a:r>
            <a:r>
              <a:rPr lang="en-US" sz="2000" b="1" dirty="0">
                <a:latin typeface="Calibri" panose="020F0502020204030204" pitchFamily="34" charset="0"/>
                <a:ea typeface="Calibri" panose="020F0502020204030204" pitchFamily="34" charset="0"/>
                <a:cs typeface="Calibri" panose="020F0502020204030204" pitchFamily="34" charset="0"/>
              </a:rPr>
              <a:t>roblem type</a:t>
            </a:r>
            <a:r>
              <a:rPr lang="en-US" sz="2000" dirty="0">
                <a:latin typeface="Calibri" panose="020F0502020204030204" pitchFamily="34" charset="0"/>
                <a:ea typeface="Calibri" panose="020F0502020204030204" pitchFamily="34" charset="0"/>
                <a:cs typeface="Calibri" panose="020F0502020204030204" pitchFamily="34" charset="0"/>
              </a:rPr>
              <a:t>: Text classification</a:t>
            </a:r>
            <a:endParaRPr lang="en-US" sz="2000" b="0" i="0"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F39D8B99-2733-4C2B-7AED-C6889025AD91}"/>
              </a:ext>
            </a:extLst>
          </p:cNvPr>
          <p:cNvSpPr/>
          <p:nvPr/>
        </p:nvSpPr>
        <p:spPr>
          <a:xfrm>
            <a:off x="762522" y="2099717"/>
            <a:ext cx="10191421" cy="2482375"/>
          </a:xfrm>
          <a:prstGeom prst="roundRect">
            <a:avLst>
              <a:gd name="adj" fmla="val 1000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a:lstStyle/>
          <a:p>
            <a:pPr algn="just"/>
            <a:r>
              <a:rPr lang="en-US" sz="2000" b="1" i="0" dirty="0">
                <a:latin typeface="Calibri" panose="020F0502020204030204" pitchFamily="34" charset="0"/>
                <a:ea typeface="Calibri" panose="020F0502020204030204" pitchFamily="34" charset="0"/>
                <a:cs typeface="Calibri" panose="020F0502020204030204" pitchFamily="34" charset="0"/>
              </a:rPr>
              <a:t>Reasoning: </a:t>
            </a: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All posts under a given topic are relevant.</a:t>
            </a:r>
          </a:p>
          <a:p>
            <a:pPr marL="342900" indent="-342900" algn="just">
              <a:buFont typeface="Arial" panose="020B0604020202020204" pitchFamily="34" charset="0"/>
              <a:buChar char="•"/>
            </a:pPr>
            <a:r>
              <a:rPr lang="en-US" sz="2000" i="0" dirty="0">
                <a:latin typeface="Calibri" panose="020F0502020204030204" pitchFamily="34" charset="0"/>
                <a:ea typeface="Calibri" panose="020F0502020204030204" pitchFamily="34" charset="0"/>
                <a:cs typeface="Calibri" panose="020F0502020204030204" pitchFamily="34" charset="0"/>
              </a:rPr>
              <a:t>The relevance could be captured through a </a:t>
            </a:r>
            <a:r>
              <a:rPr lang="en-US" sz="2000" dirty="0">
                <a:latin typeface="Calibri" panose="020F0502020204030204" pitchFamily="34" charset="0"/>
                <a:ea typeface="Calibri" panose="020F0502020204030204" pitchFamily="34" charset="0"/>
                <a:cs typeface="Calibri" panose="020F0502020204030204" pitchFamily="34" charset="0"/>
              </a:rPr>
              <a:t>statistical approach, i.e., it is statistically learnable.</a:t>
            </a:r>
          </a:p>
          <a:p>
            <a:pPr marL="342900" indent="-342900" algn="just">
              <a:buFont typeface="Arial" panose="020B0604020202020204" pitchFamily="34" charset="0"/>
              <a:buChar char="•"/>
            </a:pPr>
            <a:r>
              <a:rPr lang="en-US" sz="2000" i="0" dirty="0">
                <a:latin typeface="Calibri" panose="020F0502020204030204" pitchFamily="34" charset="0"/>
                <a:ea typeface="Calibri" panose="020F0502020204030204" pitchFamily="34" charset="0"/>
                <a:cs typeface="Calibri" panose="020F0502020204030204" pitchFamily="34" charset="0"/>
              </a:rPr>
              <a:t>Anomal</a:t>
            </a:r>
            <a:r>
              <a:rPr lang="en-US" sz="2000" dirty="0">
                <a:latin typeface="Calibri" panose="020F0502020204030204" pitchFamily="34" charset="0"/>
                <a:ea typeface="Calibri" panose="020F0502020204030204" pitchFamily="34" charset="0"/>
                <a:cs typeface="Calibri" panose="020F0502020204030204" pitchFamily="34" charset="0"/>
              </a:rPr>
              <a:t>ies, such as toxic as well as irrelevant posts do not share that relevance.</a:t>
            </a: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Anomalies could be identified through the use of a machine learning model.</a:t>
            </a:r>
            <a:endParaRPr lang="en-US" sz="2000" i="0"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952F28A9-C7D8-DF3C-3F4B-C1A65AF422BF}"/>
              </a:ext>
            </a:extLst>
          </p:cNvPr>
          <p:cNvSpPr/>
          <p:nvPr/>
        </p:nvSpPr>
        <p:spPr>
          <a:xfrm>
            <a:off x="762523" y="4967925"/>
            <a:ext cx="10191421" cy="1453299"/>
          </a:xfrm>
          <a:prstGeom prst="roundRect">
            <a:avLst>
              <a:gd name="adj" fmla="val 1000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a:lstStyle/>
          <a:p>
            <a:pPr algn="just"/>
            <a:r>
              <a:rPr lang="en-US" sz="2000" b="1" i="0" dirty="0">
                <a:latin typeface="Calibri" panose="020F0502020204030204" pitchFamily="34" charset="0"/>
                <a:ea typeface="Calibri" panose="020F0502020204030204" pitchFamily="34" charset="0"/>
                <a:cs typeface="Calibri" panose="020F0502020204030204" pitchFamily="34" charset="0"/>
              </a:rPr>
              <a:t>Business Value:</a:t>
            </a: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Improve the contents quality on </a:t>
            </a:r>
            <a:r>
              <a:rPr lang="en-US" sz="2000" dirty="0" err="1">
                <a:latin typeface="Calibri" panose="020F0502020204030204" pitchFamily="34" charset="0"/>
                <a:ea typeface="Calibri" panose="020F0502020204030204" pitchFamily="34" charset="0"/>
                <a:cs typeface="Calibri" panose="020F0502020204030204" pitchFamily="34" charset="0"/>
              </a:rPr>
              <a:t>StackExchange</a:t>
            </a:r>
            <a:r>
              <a:rPr lang="en-US" sz="2000" dirty="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r>
              <a:rPr lang="en-US" sz="2000" i="0" dirty="0">
                <a:latin typeface="Calibri" panose="020F0502020204030204" pitchFamily="34" charset="0"/>
                <a:ea typeface="Calibri" panose="020F0502020204030204" pitchFamily="34" charset="0"/>
                <a:cs typeface="Calibri" panose="020F0502020204030204" pitchFamily="34" charset="0"/>
              </a:rPr>
              <a:t>Automate part of the censorship workflow and therefore improve productivity.</a:t>
            </a: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Utilize the state of the art AI technology.</a:t>
            </a:r>
            <a:endParaRPr lang="en-US" sz="2000" i="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2638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868283" y="55640"/>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Implement</a:t>
            </a:r>
            <a:endParaRPr lang="en-US" sz="4400" dirty="0"/>
          </a:p>
        </p:txBody>
      </p:sp>
      <p:sp>
        <p:nvSpPr>
          <p:cNvPr id="9" name="Rectangle: Rounded Corners 8">
            <a:extLst>
              <a:ext uri="{FF2B5EF4-FFF2-40B4-BE49-F238E27FC236}">
                <a16:creationId xmlns:a16="http://schemas.microsoft.com/office/drawing/2014/main" id="{2A9D85CF-CCA1-29CD-AAF6-743D06D4B0F3}"/>
              </a:ext>
            </a:extLst>
          </p:cNvPr>
          <p:cNvSpPr/>
          <p:nvPr/>
        </p:nvSpPr>
        <p:spPr>
          <a:xfrm>
            <a:off x="868282" y="867402"/>
            <a:ext cx="10085663" cy="1865165"/>
          </a:xfrm>
          <a:prstGeom prst="roundRect">
            <a:avLst>
              <a:gd name="adj" fmla="val 1000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a:lstStyle/>
          <a:p>
            <a:r>
              <a:rPr lang="en-US" sz="2000" b="1" i="0" dirty="0">
                <a:effectLst/>
                <a:latin typeface="Calibri" panose="020F0502020204030204" pitchFamily="34" charset="0"/>
                <a:ea typeface="Calibri" panose="020F0502020204030204" pitchFamily="34" charset="0"/>
                <a:cs typeface="Calibri" panose="020F0502020204030204" pitchFamily="34" charset="0"/>
              </a:rPr>
              <a:t>Model Selection: BERT Model for Text Classification</a:t>
            </a:r>
          </a:p>
          <a:p>
            <a:pPr algn="ct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 large language model</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that captures contextual information bidirectionally</a:t>
            </a:r>
          </a:p>
          <a:p>
            <a:pPr marL="285750" indent="-285750" algn="just">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dept at multiclass classification tasks.</a:t>
            </a:r>
          </a:p>
          <a:p>
            <a:pPr marL="285750" indent="-285750" algn="just">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Can be fine-tuned to adapt to the nuances of the target classification problem</a:t>
            </a:r>
          </a:p>
          <a:p>
            <a:pPr marL="285750" indent="-285750">
              <a:buFont typeface="Arial" panose="020B0604020202020204" pitchFamily="34" charset="0"/>
              <a:buChar char="•"/>
            </a:pPr>
            <a:endParaRPr lang="en-US" sz="1800" b="1" dirty="0">
              <a:latin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645FF617-634D-D028-622A-7C3DAE4920CF}"/>
              </a:ext>
            </a:extLst>
          </p:cNvPr>
          <p:cNvSpPr/>
          <p:nvPr/>
        </p:nvSpPr>
        <p:spPr>
          <a:xfrm>
            <a:off x="793853" y="3217974"/>
            <a:ext cx="10085663" cy="3299784"/>
          </a:xfrm>
          <a:prstGeom prst="roundRect">
            <a:avLst>
              <a:gd name="adj" fmla="val 1000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a:lstStyle/>
          <a:p>
            <a:r>
              <a:rPr lang="en-US" sz="2000" b="1" i="0" dirty="0">
                <a:effectLst/>
                <a:latin typeface="Calibri" panose="020F0502020204030204" pitchFamily="34" charset="0"/>
                <a:ea typeface="Calibri" panose="020F0502020204030204" pitchFamily="34" charset="0"/>
                <a:cs typeface="Calibri" panose="020F0502020204030204" pitchFamily="34" charset="0"/>
              </a:rPr>
              <a:t>Training Details: </a:t>
            </a:r>
          </a:p>
          <a:p>
            <a:pPr marL="342900" indent="-342900">
              <a:buFont typeface="Arial" panose="020B0604020202020204" pitchFamily="34" charset="0"/>
              <a:buChar char="•"/>
            </a:pPr>
            <a:endParaRPr lang="en-US" sz="200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i="0" dirty="0">
                <a:effectLst/>
                <a:latin typeface="Calibri" panose="020F0502020204030204" pitchFamily="34" charset="0"/>
                <a:ea typeface="Calibri" panose="020F0502020204030204" pitchFamily="34" charset="0"/>
                <a:cs typeface="Calibri" panose="020F0502020204030204" pitchFamily="34" charset="0"/>
              </a:rPr>
              <a:t>Hardware: Google </a:t>
            </a:r>
            <a:r>
              <a:rPr lang="en-US" sz="2000" i="0" dirty="0" err="1">
                <a:effectLst/>
                <a:latin typeface="Calibri" panose="020F0502020204030204" pitchFamily="34" charset="0"/>
                <a:ea typeface="Calibri" panose="020F0502020204030204" pitchFamily="34" charset="0"/>
                <a:cs typeface="Calibri" panose="020F0502020204030204" pitchFamily="34" charset="0"/>
              </a:rPr>
              <a:t>Colab</a:t>
            </a:r>
            <a:r>
              <a:rPr lang="en-US" sz="2000" i="0" dirty="0">
                <a:effectLst/>
                <a:latin typeface="Calibri" panose="020F0502020204030204" pitchFamily="34" charset="0"/>
                <a:ea typeface="Calibri" panose="020F0502020204030204" pitchFamily="34" charset="0"/>
                <a:cs typeface="Calibri" panose="020F0502020204030204" pitchFamily="34" charset="0"/>
              </a:rPr>
              <a:t> T4 GPU (16GB VRAM)</a:t>
            </a:r>
            <a:endParaRPr lang="en-US" sz="2000" b="1"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i="0" dirty="0">
                <a:effectLst/>
                <a:latin typeface="Calibri" panose="020F0502020204030204" pitchFamily="34" charset="0"/>
                <a:ea typeface="Calibri" panose="020F0502020204030204" pitchFamily="34" charset="0"/>
                <a:cs typeface="Calibri" panose="020F0502020204030204" pitchFamily="34" charset="0"/>
              </a:rPr>
              <a:t>Software: </a:t>
            </a:r>
            <a:r>
              <a:rPr lang="en-US" sz="2000" i="0" dirty="0" err="1">
                <a:effectLst/>
                <a:latin typeface="Calibri" panose="020F0502020204030204" pitchFamily="34" charset="0"/>
                <a:ea typeface="Calibri" panose="020F0502020204030204" pitchFamily="34" charset="0"/>
                <a:cs typeface="Calibri" panose="020F0502020204030204" pitchFamily="34" charset="0"/>
              </a:rPr>
              <a:t>PyTorch</a:t>
            </a:r>
            <a:r>
              <a:rPr lang="en-US" sz="2000" i="0" dirty="0">
                <a:effectLst/>
                <a:latin typeface="Calibri" panose="020F0502020204030204" pitchFamily="34" charset="0"/>
                <a:ea typeface="Calibri" panose="020F0502020204030204" pitchFamily="34" charset="0"/>
                <a:cs typeface="Calibri" panose="020F0502020204030204" pitchFamily="34" charset="0"/>
              </a:rPr>
              <a:t>, </a:t>
            </a:r>
            <a:r>
              <a:rPr lang="en-US" sz="2000" i="0" dirty="0" err="1">
                <a:effectLst/>
                <a:latin typeface="Calibri" panose="020F0502020204030204" pitchFamily="34" charset="0"/>
                <a:ea typeface="Calibri" panose="020F0502020204030204" pitchFamily="34" charset="0"/>
                <a:cs typeface="Calibri" panose="020F0502020204030204" pitchFamily="34" charset="0"/>
              </a:rPr>
              <a:t>HuggingFace</a:t>
            </a:r>
            <a:r>
              <a:rPr lang="en-US" sz="2000" dirty="0">
                <a:latin typeface="Calibri" panose="020F0502020204030204" pitchFamily="34" charset="0"/>
                <a:ea typeface="Calibri" panose="020F0502020204030204" pitchFamily="34" charset="0"/>
                <a:cs typeface="Calibri" panose="020F0502020204030204" pitchFamily="34" charset="0"/>
              </a:rPr>
              <a:t>, and other common Python libraries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Dataset: User posts from </a:t>
            </a:r>
            <a:r>
              <a:rPr lang="en-US" sz="2000" dirty="0" err="1">
                <a:latin typeface="Calibri" panose="020F0502020204030204" pitchFamily="34" charset="0"/>
                <a:ea typeface="Calibri" panose="020F0502020204030204" pitchFamily="34" charset="0"/>
                <a:cs typeface="Calibri" panose="020F0502020204030204" pitchFamily="34" charset="0"/>
              </a:rPr>
              <a:t>StackExchange</a:t>
            </a:r>
            <a:r>
              <a:rPr lang="en-US" sz="2000" dirty="0">
                <a:latin typeface="Calibri" panose="020F0502020204030204" pitchFamily="34" charset="0"/>
                <a:ea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Loss function: cross entropy</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Epoch: 2</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Batch size: 16 (owing to limited VRAM)</a:t>
            </a:r>
          </a:p>
        </p:txBody>
      </p:sp>
    </p:spTree>
    <p:extLst>
      <p:ext uri="{BB962C8B-B14F-4D97-AF65-F5344CB8AC3E}">
        <p14:creationId xmlns:p14="http://schemas.microsoft.com/office/powerpoint/2010/main" val="21525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961611" y="118092"/>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Performance</a:t>
            </a:r>
            <a:endParaRPr lang="en-US" sz="4400" dirty="0"/>
          </a:p>
        </p:txBody>
      </p:sp>
      <p:pic>
        <p:nvPicPr>
          <p:cNvPr id="7" name="Picture 6">
            <a:extLst>
              <a:ext uri="{FF2B5EF4-FFF2-40B4-BE49-F238E27FC236}">
                <a16:creationId xmlns:a16="http://schemas.microsoft.com/office/drawing/2014/main" id="{1D2EE374-B3DB-B1F5-AF49-C7E48C5587EB}"/>
              </a:ext>
            </a:extLst>
          </p:cNvPr>
          <p:cNvPicPr>
            <a:picLocks noChangeAspect="1"/>
          </p:cNvPicPr>
          <p:nvPr/>
        </p:nvPicPr>
        <p:blipFill>
          <a:blip r:embed="rId3"/>
          <a:stretch>
            <a:fillRect/>
          </a:stretch>
        </p:blipFill>
        <p:spPr>
          <a:xfrm>
            <a:off x="6800379" y="1535837"/>
            <a:ext cx="5083947" cy="1444429"/>
          </a:xfrm>
          <a:prstGeom prst="rect">
            <a:avLst/>
          </a:prstGeom>
        </p:spPr>
      </p:pic>
      <p:pic>
        <p:nvPicPr>
          <p:cNvPr id="13" name="Picture 12">
            <a:extLst>
              <a:ext uri="{FF2B5EF4-FFF2-40B4-BE49-F238E27FC236}">
                <a16:creationId xmlns:a16="http://schemas.microsoft.com/office/drawing/2014/main" id="{33943DA6-5B4A-6681-C3BC-03BC2DA23D40}"/>
              </a:ext>
            </a:extLst>
          </p:cNvPr>
          <p:cNvPicPr>
            <a:picLocks noChangeAspect="1"/>
          </p:cNvPicPr>
          <p:nvPr/>
        </p:nvPicPr>
        <p:blipFill>
          <a:blip r:embed="rId4"/>
          <a:stretch>
            <a:fillRect/>
          </a:stretch>
        </p:blipFill>
        <p:spPr>
          <a:xfrm>
            <a:off x="6800379" y="3708649"/>
            <a:ext cx="5083947" cy="1613514"/>
          </a:xfrm>
          <a:prstGeom prst="rect">
            <a:avLst/>
          </a:prstGeom>
        </p:spPr>
      </p:pic>
      <p:sp>
        <p:nvSpPr>
          <p:cNvPr id="15" name="TextBox 14">
            <a:extLst>
              <a:ext uri="{FF2B5EF4-FFF2-40B4-BE49-F238E27FC236}">
                <a16:creationId xmlns:a16="http://schemas.microsoft.com/office/drawing/2014/main" id="{F0548DA0-96F1-001B-A42C-A09A4E7C1597}"/>
              </a:ext>
            </a:extLst>
          </p:cNvPr>
          <p:cNvSpPr txBox="1"/>
          <p:nvPr/>
        </p:nvSpPr>
        <p:spPr>
          <a:xfrm>
            <a:off x="534228" y="1464417"/>
            <a:ext cx="6097656" cy="4708981"/>
          </a:xfrm>
          <a:prstGeom prst="rect">
            <a:avLst/>
          </a:prstGeom>
          <a:noFill/>
        </p:spPr>
        <p:txBody>
          <a:bodyPr wrap="square">
            <a:spAutoFit/>
          </a:bodyPr>
          <a:lstStyle/>
          <a:p>
            <a:pPr algn="just"/>
            <a:r>
              <a:rPr lang="en-IN" sz="2000" b="1" i="0" dirty="0">
                <a:effectLst/>
                <a:latin typeface="Calibri" panose="020F0502020204030204" pitchFamily="34" charset="0"/>
                <a:ea typeface="Calibri" panose="020F0502020204030204" pitchFamily="34" charset="0"/>
                <a:cs typeface="Calibri" panose="020F0502020204030204" pitchFamily="34" charset="0"/>
              </a:rPr>
              <a:t>Decreasing Loss Trends:</a:t>
            </a:r>
          </a:p>
          <a:p>
            <a:pPr marL="342900" indent="-342900" algn="just">
              <a:buFont typeface="Arial" panose="020B0604020202020204" pitchFamily="34" charset="0"/>
              <a:buChar char="•"/>
            </a:pPr>
            <a:r>
              <a:rPr lang="en-US" sz="2000" dirty="0">
                <a:solidFill>
                  <a:srgbClr val="374151"/>
                </a:solidFill>
                <a:latin typeface="Calibri" panose="020F0502020204030204" pitchFamily="34" charset="0"/>
                <a:cs typeface="Calibri" panose="020F0502020204030204" pitchFamily="34" charset="0"/>
              </a:rPr>
              <a:t>D</a:t>
            </a:r>
            <a:r>
              <a:rPr lang="en-US" sz="2000" b="0" i="0" dirty="0">
                <a:solidFill>
                  <a:srgbClr val="374151"/>
                </a:solidFill>
                <a:effectLst/>
                <a:latin typeface="Calibri" panose="020F0502020204030204" pitchFamily="34" charset="0"/>
                <a:cs typeface="Calibri" panose="020F0502020204030204" pitchFamily="34" charset="0"/>
              </a:rPr>
              <a:t>ecreasing training loss (0.0487 to 0.0235) indicates effective learning from the training data.</a:t>
            </a:r>
          </a:p>
          <a:p>
            <a:pPr marL="342900" indent="-342900" algn="just">
              <a:buFont typeface="Arial" panose="020B0604020202020204" pitchFamily="34" charset="0"/>
              <a:buChar char="•"/>
            </a:pPr>
            <a:r>
              <a:rPr lang="en-US" sz="2000" b="0" i="0" dirty="0">
                <a:solidFill>
                  <a:srgbClr val="374151"/>
                </a:solidFill>
                <a:effectLst/>
                <a:latin typeface="Calibri" panose="020F0502020204030204" pitchFamily="34" charset="0"/>
                <a:cs typeface="Calibri" panose="020F0502020204030204" pitchFamily="34" charset="0"/>
              </a:rPr>
              <a:t>Decreasing validation loss (0.0446 to 0.0397) reflects the model's generalization capability.</a:t>
            </a:r>
          </a:p>
          <a:p>
            <a:pPr algn="just"/>
            <a:endParaRPr lang="en-US" sz="2000" dirty="0">
              <a:solidFill>
                <a:srgbClr val="374151"/>
              </a:solidFill>
              <a:latin typeface="Calibri" panose="020F0502020204030204" pitchFamily="34" charset="0"/>
              <a:cs typeface="Calibri" panose="020F0502020204030204" pitchFamily="34" charset="0"/>
            </a:endParaRPr>
          </a:p>
          <a:p>
            <a:pPr algn="just"/>
            <a:r>
              <a:rPr lang="en-US" sz="2000" b="1" i="0" dirty="0">
                <a:solidFill>
                  <a:srgbClr val="374151"/>
                </a:solidFill>
                <a:effectLst/>
                <a:latin typeface="Calibri" panose="020F0502020204030204" pitchFamily="34" charset="0"/>
                <a:cs typeface="Calibri" panose="020F0502020204030204" pitchFamily="34" charset="0"/>
              </a:rPr>
              <a:t>Optimal Model Performance:</a:t>
            </a:r>
            <a:endParaRPr lang="en-US" sz="2000" b="0" i="0" dirty="0">
              <a:solidFill>
                <a:srgbClr val="374151"/>
              </a:solidFill>
              <a:effectLst/>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0" i="0" dirty="0">
                <a:solidFill>
                  <a:srgbClr val="374151"/>
                </a:solidFill>
                <a:effectLst/>
                <a:latin typeface="Calibri" panose="020F0502020204030204" pitchFamily="34" charset="0"/>
                <a:cs typeface="Calibri" panose="020F0502020204030204" pitchFamily="34" charset="0"/>
              </a:rPr>
              <a:t>Converging training and validation losses at low values suggests the model is reaching an optimal state.</a:t>
            </a:r>
          </a:p>
          <a:p>
            <a:pPr marL="342900" indent="-342900" algn="just">
              <a:buFont typeface="Arial" panose="020B0604020202020204" pitchFamily="34" charset="0"/>
              <a:buChar char="•"/>
            </a:pPr>
            <a:r>
              <a:rPr lang="en-US" sz="2000" b="0" i="0" dirty="0">
                <a:solidFill>
                  <a:srgbClr val="374151"/>
                </a:solidFill>
                <a:effectLst/>
                <a:latin typeface="Calibri" panose="020F0502020204030204" pitchFamily="34" charset="0"/>
                <a:cs typeface="Calibri" panose="020F0502020204030204" pitchFamily="34" charset="0"/>
              </a:rPr>
              <a:t>The diminishing gap between the two losses also implies good generalization to </a:t>
            </a:r>
            <a:r>
              <a:rPr lang="en-IN" sz="2000" b="0" i="0" dirty="0">
                <a:solidFill>
                  <a:srgbClr val="374151"/>
                </a:solidFill>
                <a:effectLst/>
                <a:latin typeface="Calibri" panose="020F0502020204030204" pitchFamily="34" charset="0"/>
                <a:cs typeface="Calibri" panose="020F0502020204030204" pitchFamily="34" charset="0"/>
              </a:rPr>
              <a:t>new, unseen data</a:t>
            </a:r>
            <a:r>
              <a:rPr lang="en-US" sz="2000" b="0" i="0" dirty="0">
                <a:solidFill>
                  <a:srgbClr val="374151"/>
                </a:solidFill>
                <a:effectLst/>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US" sz="2000" dirty="0">
              <a:solidFill>
                <a:srgbClr val="374151"/>
              </a:solidFill>
              <a:latin typeface="Calibri" panose="020F0502020204030204" pitchFamily="34" charset="0"/>
              <a:cs typeface="Calibri" panose="020F0502020204030204" pitchFamily="34" charset="0"/>
            </a:endParaRPr>
          </a:p>
          <a:p>
            <a:pPr algn="just"/>
            <a:r>
              <a:rPr lang="en-US" altLang="zh-CN" sz="2000" b="1" i="0" dirty="0">
                <a:solidFill>
                  <a:srgbClr val="374151"/>
                </a:solidFill>
                <a:effectLst/>
                <a:latin typeface="Calibri" panose="020F0502020204030204" pitchFamily="34" charset="0"/>
                <a:cs typeface="Calibri" panose="020F0502020204030204" pitchFamily="34" charset="0"/>
              </a:rPr>
              <a:t>Evaluation Accuracy:</a:t>
            </a:r>
            <a:endParaRPr lang="en-US" sz="2000" b="0" i="0" dirty="0">
              <a:solidFill>
                <a:srgbClr val="374151"/>
              </a:solidFill>
              <a:effectLst/>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i="0">
                <a:solidFill>
                  <a:srgbClr val="374151"/>
                </a:solidFill>
                <a:effectLst/>
                <a:latin typeface="Calibri" panose="020F0502020204030204" pitchFamily="34" charset="0"/>
                <a:cs typeface="Calibri" panose="020F0502020204030204" pitchFamily="34" charset="0"/>
              </a:rPr>
              <a:t>96.9% </a:t>
            </a:r>
            <a:r>
              <a:rPr lang="en-US" sz="2000" b="0" i="0" dirty="0">
                <a:solidFill>
                  <a:srgbClr val="374151"/>
                </a:solidFill>
                <a:effectLst/>
                <a:latin typeface="Calibri" panose="020F0502020204030204" pitchFamily="34" charset="0"/>
                <a:cs typeface="Calibri" panose="020F0502020204030204" pitchFamily="34" charset="0"/>
              </a:rPr>
              <a:t>on sample evaluation dataset. </a:t>
            </a:r>
          </a:p>
        </p:txBody>
      </p:sp>
    </p:spTree>
    <p:extLst>
      <p:ext uri="{BB962C8B-B14F-4D97-AF65-F5344CB8AC3E}">
        <p14:creationId xmlns:p14="http://schemas.microsoft.com/office/powerpoint/2010/main" val="530509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961611" y="118092"/>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Examples</a:t>
            </a:r>
            <a:endParaRPr lang="en-US" sz="4400" dirty="0"/>
          </a:p>
        </p:txBody>
      </p:sp>
      <p:sp>
        <p:nvSpPr>
          <p:cNvPr id="15" name="TextBox 14">
            <a:extLst>
              <a:ext uri="{FF2B5EF4-FFF2-40B4-BE49-F238E27FC236}">
                <a16:creationId xmlns:a16="http://schemas.microsoft.com/office/drawing/2014/main" id="{F0548DA0-96F1-001B-A42C-A09A4E7C1597}"/>
              </a:ext>
            </a:extLst>
          </p:cNvPr>
          <p:cNvSpPr txBox="1"/>
          <p:nvPr/>
        </p:nvSpPr>
        <p:spPr>
          <a:xfrm>
            <a:off x="961611" y="1315561"/>
            <a:ext cx="9766640" cy="3477875"/>
          </a:xfrm>
          <a:prstGeom prst="rect">
            <a:avLst/>
          </a:prstGeom>
          <a:noFill/>
        </p:spPr>
        <p:txBody>
          <a:bodyPr wrap="square">
            <a:spAutoFit/>
          </a:bodyPr>
          <a:lstStyle/>
          <a:p>
            <a:pPr algn="just"/>
            <a:endParaRPr lang="en-IN" sz="2000" b="1" dirty="0">
              <a:latin typeface="Calibri" panose="020F0502020204030204" pitchFamily="34" charset="0"/>
              <a:ea typeface="Calibri" panose="020F0502020204030204" pitchFamily="34" charset="0"/>
              <a:cs typeface="Calibri" panose="020F0502020204030204" pitchFamily="34" charset="0"/>
            </a:endParaRPr>
          </a:p>
          <a:p>
            <a:pPr algn="just"/>
            <a:r>
              <a:rPr lang="en-IN" sz="2000" b="1" i="0" dirty="0">
                <a:effectLst/>
                <a:latin typeface="Calibri" panose="020F0502020204030204" pitchFamily="34" charset="0"/>
                <a:ea typeface="Calibri" panose="020F0502020204030204" pitchFamily="34" charset="0"/>
                <a:cs typeface="Calibri" panose="020F0502020204030204" pitchFamily="34" charset="0"/>
              </a:rPr>
              <a:t>A random post from a user (positive case)</a:t>
            </a:r>
            <a:r>
              <a:rPr lang="en-IN" sz="2000" i="0" dirty="0">
                <a:effectLst/>
                <a:latin typeface="Calibri" panose="020F0502020204030204" pitchFamily="34" charset="0"/>
                <a:ea typeface="Calibri" panose="020F0502020204030204" pitchFamily="34" charset="0"/>
                <a:cs typeface="Calibri" panose="020F0502020204030204" pitchFamily="34" charset="0"/>
              </a:rPr>
              <a:t>:</a:t>
            </a:r>
          </a:p>
          <a:p>
            <a:pPr algn="just"/>
            <a:endParaRPr lang="en-IN" sz="200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sz="2000" i="1" dirty="0">
                <a:effectLst/>
                <a:latin typeface="Calibri" panose="020F0502020204030204" pitchFamily="34" charset="0"/>
                <a:ea typeface="Calibri" panose="020F0502020204030204" pitchFamily="34" charset="0"/>
                <a:cs typeface="Calibri" panose="020F0502020204030204" pitchFamily="34" charset="0"/>
              </a:rPr>
              <a:t>I have created a short melody that uses these </a:t>
            </a:r>
            <a:r>
              <a:rPr lang="en-IN" sz="2000" i="1" dirty="0" err="1">
                <a:effectLst/>
                <a:latin typeface="Calibri" panose="020F0502020204030204" pitchFamily="34" charset="0"/>
                <a:ea typeface="Calibri" panose="020F0502020204030204" pitchFamily="34" charset="0"/>
                <a:cs typeface="Calibri" panose="020F0502020204030204" pitchFamily="34" charset="0"/>
              </a:rPr>
              <a:t>notes:What</a:t>
            </a:r>
            <a:r>
              <a:rPr lang="en-IN" sz="2000" i="1" dirty="0">
                <a:effectLst/>
                <a:latin typeface="Calibri" panose="020F0502020204030204" pitchFamily="34" charset="0"/>
                <a:ea typeface="Calibri" panose="020F0502020204030204" pitchFamily="34" charset="0"/>
                <a:cs typeface="Calibri" panose="020F0502020204030204" pitchFamily="34" charset="0"/>
              </a:rPr>
              <a:t> mode contains these </a:t>
            </a:r>
            <a:r>
              <a:rPr lang="en-IN" sz="2000" i="1" dirty="0" err="1">
                <a:effectLst/>
                <a:latin typeface="Calibri" panose="020F0502020204030204" pitchFamily="34" charset="0"/>
                <a:ea typeface="Calibri" panose="020F0502020204030204" pitchFamily="34" charset="0"/>
                <a:cs typeface="Calibri" panose="020F0502020204030204" pitchFamily="34" charset="0"/>
              </a:rPr>
              <a:t>notes?I</a:t>
            </a:r>
            <a:r>
              <a:rPr lang="en-IN" sz="2000" i="1" dirty="0">
                <a:effectLst/>
                <a:latin typeface="Calibri" panose="020F0502020204030204" pitchFamily="34" charset="0"/>
                <a:ea typeface="Calibri" panose="020F0502020204030204" pitchFamily="34" charset="0"/>
                <a:cs typeface="Calibri" panose="020F0502020204030204" pitchFamily="34" charset="0"/>
              </a:rPr>
              <a:t> have tried Dorian, Aeolian, Lydian, Phrygian and Mixolydian by starting at the scale in each mode that contains all naturals and working up via 5ths. But I can't find a scale that incorporates these </a:t>
            </a:r>
            <a:r>
              <a:rPr lang="en-IN" sz="2000" i="1" dirty="0" err="1">
                <a:effectLst/>
                <a:latin typeface="Calibri" panose="020F0502020204030204" pitchFamily="34" charset="0"/>
                <a:ea typeface="Calibri" panose="020F0502020204030204" pitchFamily="34" charset="0"/>
                <a:cs typeface="Calibri" panose="020F0502020204030204" pitchFamily="34" charset="0"/>
              </a:rPr>
              <a:t>notese.f</a:t>
            </a:r>
            <a:r>
              <a:rPr lang="en-IN" sz="2000" i="1" dirty="0">
                <a:effectLst/>
                <a:latin typeface="Calibri" panose="020F0502020204030204" pitchFamily="34" charset="0"/>
                <a:ea typeface="Calibri" panose="020F0502020204030204" pitchFamily="34" charset="0"/>
                <a:cs typeface="Calibri" panose="020F0502020204030204" pitchFamily="34" charset="0"/>
              </a:rPr>
              <a:t>. for Dorian, I started on D, then A, then E, etc. </a:t>
            </a:r>
            <a:r>
              <a:rPr lang="en-IN" sz="2000" i="1" dirty="0" err="1">
                <a:effectLst/>
                <a:latin typeface="Calibri" panose="020F0502020204030204" pitchFamily="34" charset="0"/>
                <a:ea typeface="Calibri" panose="020F0502020204030204" pitchFamily="34" charset="0"/>
                <a:cs typeface="Calibri" panose="020F0502020204030204" pitchFamily="34" charset="0"/>
              </a:rPr>
              <a:t>etc.D</a:t>
            </a:r>
            <a:r>
              <a:rPr lang="en-IN" sz="2000" i="1" dirty="0">
                <a:effectLst/>
                <a:latin typeface="Calibri" panose="020F0502020204030204" pitchFamily="34" charset="0"/>
                <a:ea typeface="Calibri" panose="020F0502020204030204" pitchFamily="34" charset="0"/>
                <a:cs typeface="Calibri" panose="020F0502020204030204" pitchFamily="34" charset="0"/>
              </a:rPr>
              <a:t>  E  F G  A  B  CA  B  C D  E  F# GE  F# G A  B  C# DB  C# D E  F# G# AF# G# A B  C# D# EC# D# E F# C# A# B</a:t>
            </a:r>
          </a:p>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b="1" dirty="0">
                <a:effectLst/>
                <a:latin typeface="Calibri" panose="020F0502020204030204" pitchFamily="34" charset="0"/>
                <a:cs typeface="Calibri" panose="020F0502020204030204" pitchFamily="34" charset="0"/>
              </a:rPr>
              <a:t>Model prediction</a:t>
            </a:r>
            <a:r>
              <a:rPr lang="en-US" sz="2000" dirty="0">
                <a:effectLst/>
                <a:latin typeface="Calibri" panose="020F0502020204030204" pitchFamily="34" charset="0"/>
                <a:cs typeface="Calibri" panose="020F0502020204030204" pitchFamily="34" charset="0"/>
              </a:rPr>
              <a:t>: music</a:t>
            </a:r>
          </a:p>
          <a:p>
            <a:pPr algn="just"/>
            <a:r>
              <a:rPr lang="en-US" sz="2000" b="1" dirty="0">
                <a:latin typeface="Calibri" panose="020F0502020204030204" pitchFamily="34" charset="0"/>
                <a:cs typeface="Calibri" panose="020F0502020204030204" pitchFamily="34" charset="0"/>
              </a:rPr>
              <a:t>Actual label</a:t>
            </a:r>
            <a:r>
              <a:rPr lang="en-US" sz="2000" dirty="0">
                <a:latin typeface="Calibri" panose="020F0502020204030204" pitchFamily="34" charset="0"/>
                <a:cs typeface="Calibri" panose="020F0502020204030204" pitchFamily="34" charset="0"/>
              </a:rPr>
              <a:t>: music</a:t>
            </a:r>
          </a:p>
        </p:txBody>
      </p:sp>
    </p:spTree>
    <p:extLst>
      <p:ext uri="{BB962C8B-B14F-4D97-AF65-F5344CB8AC3E}">
        <p14:creationId xmlns:p14="http://schemas.microsoft.com/office/powerpoint/2010/main" val="2367126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961611" y="118092"/>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Examples</a:t>
            </a:r>
            <a:endParaRPr lang="en-US" sz="4400" dirty="0"/>
          </a:p>
        </p:txBody>
      </p:sp>
      <p:sp>
        <p:nvSpPr>
          <p:cNvPr id="15" name="TextBox 14">
            <a:extLst>
              <a:ext uri="{FF2B5EF4-FFF2-40B4-BE49-F238E27FC236}">
                <a16:creationId xmlns:a16="http://schemas.microsoft.com/office/drawing/2014/main" id="{F0548DA0-96F1-001B-A42C-A09A4E7C1597}"/>
              </a:ext>
            </a:extLst>
          </p:cNvPr>
          <p:cNvSpPr txBox="1"/>
          <p:nvPr/>
        </p:nvSpPr>
        <p:spPr>
          <a:xfrm>
            <a:off x="961611" y="1315561"/>
            <a:ext cx="9766640" cy="3785652"/>
          </a:xfrm>
          <a:prstGeom prst="rect">
            <a:avLst/>
          </a:prstGeom>
          <a:noFill/>
        </p:spPr>
        <p:txBody>
          <a:bodyPr wrap="square">
            <a:spAutoFit/>
          </a:bodyPr>
          <a:lstStyle/>
          <a:p>
            <a:pPr algn="just"/>
            <a:endParaRPr lang="en-IN" sz="2000" b="1" dirty="0">
              <a:latin typeface="Calibri" panose="020F0502020204030204" pitchFamily="34" charset="0"/>
              <a:ea typeface="Calibri" panose="020F0502020204030204" pitchFamily="34" charset="0"/>
              <a:cs typeface="Calibri" panose="020F0502020204030204" pitchFamily="34" charset="0"/>
            </a:endParaRPr>
          </a:p>
          <a:p>
            <a:pPr algn="just"/>
            <a:r>
              <a:rPr lang="en-IN" sz="2000" b="1" i="0" dirty="0">
                <a:effectLst/>
                <a:latin typeface="Calibri" panose="020F0502020204030204" pitchFamily="34" charset="0"/>
                <a:ea typeface="Calibri" panose="020F0502020204030204" pitchFamily="34" charset="0"/>
                <a:cs typeface="Calibri" panose="020F0502020204030204" pitchFamily="34" charset="0"/>
              </a:rPr>
              <a:t>A random post from a user (positive case)</a:t>
            </a:r>
            <a:r>
              <a:rPr lang="en-IN" sz="2000" i="0" dirty="0">
                <a:effectLst/>
                <a:latin typeface="Calibri" panose="020F0502020204030204" pitchFamily="34" charset="0"/>
                <a:ea typeface="Calibri" panose="020F0502020204030204" pitchFamily="34" charset="0"/>
                <a:cs typeface="Calibri" panose="020F0502020204030204" pitchFamily="34" charset="0"/>
              </a:rPr>
              <a:t>:</a:t>
            </a:r>
          </a:p>
          <a:p>
            <a:pPr algn="just"/>
            <a:endParaRPr lang="en-IN" sz="200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000" i="1" dirty="0">
                <a:effectLst/>
                <a:latin typeface="Calibri" panose="020F0502020204030204" pitchFamily="34" charset="0"/>
                <a:ea typeface="Calibri" panose="020F0502020204030204" pitchFamily="34" charset="0"/>
                <a:cs typeface="Calibri" panose="020F0502020204030204" pitchFamily="34" charset="0"/>
              </a:rPr>
              <a:t>I am disappointed by the lack of imagination displayed by my fellow programmers </a:t>
            </a:r>
            <a:r>
              <a:rPr lang="en-US" sz="2000" i="1" dirty="0" err="1">
                <a:effectLst/>
                <a:latin typeface="Calibri" panose="020F0502020204030204" pitchFamily="34" charset="0"/>
                <a:ea typeface="Calibri" panose="020F0502020204030204" pitchFamily="34" charset="0"/>
                <a:cs typeface="Calibri" panose="020F0502020204030204" pitchFamily="34" charset="0"/>
              </a:rPr>
              <a:t>here.It</a:t>
            </a:r>
            <a:r>
              <a:rPr lang="en-US" sz="2000" i="1" dirty="0">
                <a:effectLst/>
                <a:latin typeface="Calibri" panose="020F0502020204030204" pitchFamily="34" charset="0"/>
                <a:ea typeface="Calibri" panose="020F0502020204030204" pitchFamily="34" charset="0"/>
                <a:cs typeface="Calibri" panose="020F0502020204030204" pitchFamily="34" charset="0"/>
              </a:rPr>
              <a:t> seems to me the client did some research. He may have read somewhere that quality code typically contains about 25% of comments. Obviously he cares/worries about maintenance further down the road. Now, how does he make that concrete in a requirements document that is to be tied to a contract? That is not easy. It may even be impossible…</a:t>
            </a:r>
            <a:r>
              <a:rPr lang="en-US" altLang="zh-CN" sz="2000" i="1" dirty="0">
                <a:effectLst/>
                <a:latin typeface="Calibri" panose="020F0502020204030204" pitchFamily="34" charset="0"/>
                <a:ea typeface="Calibri" panose="020F0502020204030204" pitchFamily="34" charset="0"/>
                <a:cs typeface="Calibri" panose="020F0502020204030204" pitchFamily="34" charset="0"/>
              </a:rPr>
              <a:t>(truncated</a:t>
            </a:r>
            <a:r>
              <a:rPr lang="en-US" altLang="zh-CN" sz="2000" i="1" dirty="0">
                <a:latin typeface="Calibri" panose="020F0502020204030204" pitchFamily="34" charset="0"/>
                <a:ea typeface="Calibri" panose="020F0502020204030204" pitchFamily="34" charset="0"/>
                <a:cs typeface="Calibri" panose="020F0502020204030204" pitchFamily="34" charset="0"/>
              </a:rPr>
              <a:t>)</a:t>
            </a:r>
            <a:endParaRPr lang="en-IN" sz="2000" dirty="0">
              <a:latin typeface="Calibri" panose="020F0502020204030204" pitchFamily="34" charset="0"/>
              <a:ea typeface="Calibri" panose="020F0502020204030204" pitchFamily="34" charset="0"/>
              <a:cs typeface="Calibri" panose="020F0502020204030204" pitchFamily="34" charset="0"/>
            </a:endParaRPr>
          </a:p>
          <a:p>
            <a:pPr algn="just"/>
            <a:endParaRPr lang="en-US" sz="2000" b="1" dirty="0">
              <a:effectLst/>
              <a:latin typeface="Calibri" panose="020F0502020204030204" pitchFamily="34" charset="0"/>
              <a:cs typeface="Calibri" panose="020F0502020204030204" pitchFamily="34" charset="0"/>
            </a:endParaRPr>
          </a:p>
          <a:p>
            <a:pPr algn="just"/>
            <a:r>
              <a:rPr lang="en-US" sz="2000" b="1" dirty="0">
                <a:effectLst/>
                <a:latin typeface="Calibri" panose="020F0502020204030204" pitchFamily="34" charset="0"/>
                <a:cs typeface="Calibri" panose="020F0502020204030204" pitchFamily="34" charset="0"/>
              </a:rPr>
              <a:t>Model prediction</a:t>
            </a:r>
            <a:r>
              <a:rPr lang="en-US" sz="2000" dirty="0">
                <a:effectLst/>
                <a:latin typeface="Calibri" panose="020F0502020204030204" pitchFamily="34" charset="0"/>
                <a:cs typeface="Calibri" panose="020F0502020204030204" pitchFamily="34" charset="0"/>
              </a:rPr>
              <a:t>: software engineering</a:t>
            </a:r>
          </a:p>
          <a:p>
            <a:pPr algn="just"/>
            <a:endParaRPr lang="en-US" sz="2000" dirty="0">
              <a:effectLst/>
              <a:latin typeface="Calibri" panose="020F0502020204030204" pitchFamily="34" charset="0"/>
              <a:cs typeface="Calibri" panose="020F0502020204030204" pitchFamily="34" charset="0"/>
            </a:endParaRPr>
          </a:p>
          <a:p>
            <a:pPr algn="just"/>
            <a:r>
              <a:rPr lang="en-US" sz="2000" b="1" dirty="0">
                <a:latin typeface="Calibri" panose="020F0502020204030204" pitchFamily="34" charset="0"/>
                <a:cs typeface="Calibri" panose="020F0502020204030204" pitchFamily="34" charset="0"/>
              </a:rPr>
              <a:t>Actual label</a:t>
            </a:r>
            <a:r>
              <a:rPr lang="en-US" sz="2000" dirty="0">
                <a:latin typeface="Calibri" panose="020F0502020204030204" pitchFamily="34" charset="0"/>
                <a:cs typeface="Calibri" panose="020F0502020204030204" pitchFamily="34" charset="0"/>
              </a:rPr>
              <a:t>: software engineering</a:t>
            </a:r>
          </a:p>
        </p:txBody>
      </p:sp>
    </p:spTree>
    <p:extLst>
      <p:ext uri="{BB962C8B-B14F-4D97-AF65-F5344CB8AC3E}">
        <p14:creationId xmlns:p14="http://schemas.microsoft.com/office/powerpoint/2010/main" val="3324540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961611" y="118092"/>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Examples</a:t>
            </a:r>
            <a:endParaRPr lang="en-US" sz="4400" dirty="0"/>
          </a:p>
        </p:txBody>
      </p:sp>
      <p:sp>
        <p:nvSpPr>
          <p:cNvPr id="15" name="TextBox 14">
            <a:extLst>
              <a:ext uri="{FF2B5EF4-FFF2-40B4-BE49-F238E27FC236}">
                <a16:creationId xmlns:a16="http://schemas.microsoft.com/office/drawing/2014/main" id="{F0548DA0-96F1-001B-A42C-A09A4E7C1597}"/>
              </a:ext>
            </a:extLst>
          </p:cNvPr>
          <p:cNvSpPr txBox="1"/>
          <p:nvPr/>
        </p:nvSpPr>
        <p:spPr>
          <a:xfrm>
            <a:off x="961611" y="1315561"/>
            <a:ext cx="9766640" cy="3785652"/>
          </a:xfrm>
          <a:prstGeom prst="rect">
            <a:avLst/>
          </a:prstGeom>
          <a:noFill/>
        </p:spPr>
        <p:txBody>
          <a:bodyPr wrap="square">
            <a:spAutoFit/>
          </a:bodyPr>
          <a:lstStyle/>
          <a:p>
            <a:pPr algn="just"/>
            <a:endParaRPr lang="en-IN" sz="2000" b="1" dirty="0">
              <a:latin typeface="Calibri" panose="020F0502020204030204" pitchFamily="34" charset="0"/>
              <a:ea typeface="Calibri" panose="020F0502020204030204" pitchFamily="34" charset="0"/>
              <a:cs typeface="Calibri" panose="020F0502020204030204" pitchFamily="34" charset="0"/>
            </a:endParaRPr>
          </a:p>
          <a:p>
            <a:pPr algn="just"/>
            <a:r>
              <a:rPr lang="en-IN" sz="2000" b="1" i="0" dirty="0">
                <a:effectLst/>
                <a:latin typeface="Calibri" panose="020F0502020204030204" pitchFamily="34" charset="0"/>
                <a:ea typeface="Calibri" panose="020F0502020204030204" pitchFamily="34" charset="0"/>
                <a:cs typeface="Calibri" panose="020F0502020204030204" pitchFamily="34" charset="0"/>
              </a:rPr>
              <a:t>A random post from a user (negative case)</a:t>
            </a:r>
            <a:r>
              <a:rPr lang="en-IN" sz="2000" i="0" dirty="0">
                <a:effectLst/>
                <a:latin typeface="Calibri" panose="020F0502020204030204" pitchFamily="34" charset="0"/>
                <a:ea typeface="Calibri" panose="020F0502020204030204" pitchFamily="34" charset="0"/>
                <a:cs typeface="Calibri" panose="020F0502020204030204" pitchFamily="34" charset="0"/>
              </a:rPr>
              <a:t>:</a:t>
            </a:r>
          </a:p>
          <a:p>
            <a:pPr algn="just"/>
            <a:endParaRPr lang="en-IN" sz="200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000" i="1" dirty="0">
                <a:effectLst/>
                <a:latin typeface="Calibri" panose="020F0502020204030204" pitchFamily="34" charset="0"/>
                <a:ea typeface="Calibri" panose="020F0502020204030204" pitchFamily="34" charset="0"/>
                <a:cs typeface="Calibri" panose="020F0502020204030204" pitchFamily="34" charset="0"/>
              </a:rPr>
              <a:t>According to this unofficial </a:t>
            </a:r>
            <a:r>
              <a:rPr lang="en-US" sz="2000" i="1" dirty="0" err="1">
                <a:effectLst/>
                <a:latin typeface="Calibri" panose="020F0502020204030204" pitchFamily="34" charset="0"/>
                <a:ea typeface="Calibri" panose="020F0502020204030204" pitchFamily="34" charset="0"/>
                <a:cs typeface="Calibri" panose="020F0502020204030204" pitchFamily="34" charset="0"/>
              </a:rPr>
              <a:t>wiki:Jeanne</a:t>
            </a:r>
            <a:r>
              <a:rPr lang="en-US" sz="2000" i="1" dirty="0">
                <a:effectLst/>
                <a:latin typeface="Calibri" panose="020F0502020204030204" pitchFamily="34" charset="0"/>
                <a:ea typeface="Calibri" panose="020F0502020204030204" pitchFamily="34" charset="0"/>
                <a:cs typeface="Calibri" panose="020F0502020204030204" pitchFamily="34" charset="0"/>
              </a:rPr>
              <a:t> was captured by English troops, accused of witchery, and burned at the stake on May 31 1431, at the age of 19. However, the Templar Order had orchestrated her execution in order to steal her </a:t>
            </a:r>
            <a:r>
              <a:rPr lang="en-US" sz="2000" i="1" dirty="0" err="1">
                <a:effectLst/>
                <a:latin typeface="Calibri" panose="020F0502020204030204" pitchFamily="34" charset="0"/>
                <a:ea typeface="Calibri" panose="020F0502020204030204" pitchFamily="34" charset="0"/>
                <a:cs typeface="Calibri" panose="020F0502020204030204" pitchFamily="34" charset="0"/>
              </a:rPr>
              <a:t>Sword.An</a:t>
            </a:r>
            <a:r>
              <a:rPr lang="en-US" sz="2000" i="1" dirty="0">
                <a:effectLst/>
                <a:latin typeface="Calibri" panose="020F0502020204030204" pitchFamily="34" charset="0"/>
                <a:ea typeface="Calibri" panose="020F0502020204030204" pitchFamily="34" charset="0"/>
                <a:cs typeface="Calibri" panose="020F0502020204030204" pitchFamily="34" charset="0"/>
              </a:rPr>
              <a:t> ancestor of Warren Vidic was present at the trial and </a:t>
            </a:r>
            <a:r>
              <a:rPr lang="en-US" sz="2000" i="1" dirty="0" err="1">
                <a:effectLst/>
                <a:latin typeface="Calibri" panose="020F0502020204030204" pitchFamily="34" charset="0"/>
                <a:ea typeface="Calibri" panose="020F0502020204030204" pitchFamily="34" charset="0"/>
                <a:cs typeface="Calibri" panose="020F0502020204030204" pitchFamily="34" charset="0"/>
              </a:rPr>
              <a:t>execution.Since</a:t>
            </a:r>
            <a:r>
              <a:rPr lang="en-US" sz="2000" i="1" dirty="0">
                <a:effectLst/>
                <a:latin typeface="Calibri" panose="020F0502020204030204" pitchFamily="34" charset="0"/>
                <a:ea typeface="Calibri" panose="020F0502020204030204" pitchFamily="34" charset="0"/>
                <a:cs typeface="Calibri" panose="020F0502020204030204" pitchFamily="34" charset="0"/>
              </a:rPr>
              <a:t> the Templars apparently orchestrated her execution, it is very likely they already knew about the Sword beforehand.</a:t>
            </a:r>
          </a:p>
          <a:p>
            <a:pPr algn="just"/>
            <a:endParaRPr lang="en-US" sz="2000" b="1" dirty="0">
              <a:effectLst/>
              <a:latin typeface="Calibri" panose="020F0502020204030204" pitchFamily="34" charset="0"/>
              <a:cs typeface="Calibri" panose="020F0502020204030204" pitchFamily="34" charset="0"/>
            </a:endParaRPr>
          </a:p>
          <a:p>
            <a:pPr algn="just"/>
            <a:r>
              <a:rPr lang="en-US" sz="2000" b="1" dirty="0">
                <a:effectLst/>
                <a:latin typeface="Calibri" panose="020F0502020204030204" pitchFamily="34" charset="0"/>
                <a:cs typeface="Calibri" panose="020F0502020204030204" pitchFamily="34" charset="0"/>
              </a:rPr>
              <a:t>Model prediction</a:t>
            </a:r>
            <a:r>
              <a:rPr lang="en-US" sz="2000" dirty="0">
                <a:effectLst/>
                <a:latin typeface="Calibri" panose="020F0502020204030204" pitchFamily="34" charset="0"/>
                <a:cs typeface="Calibri" panose="020F0502020204030204" pitchFamily="34" charset="0"/>
              </a:rPr>
              <a:t>: gaming</a:t>
            </a:r>
          </a:p>
          <a:p>
            <a:pPr algn="just"/>
            <a:endParaRPr lang="en-US" sz="2000" dirty="0">
              <a:effectLst/>
              <a:latin typeface="Calibri" panose="020F0502020204030204" pitchFamily="34" charset="0"/>
              <a:cs typeface="Calibri" panose="020F0502020204030204" pitchFamily="34" charset="0"/>
            </a:endParaRPr>
          </a:p>
          <a:p>
            <a:pPr algn="just"/>
            <a:r>
              <a:rPr lang="en-US" sz="2000" b="1" dirty="0">
                <a:latin typeface="Calibri" panose="020F0502020204030204" pitchFamily="34" charset="0"/>
                <a:cs typeface="Calibri" panose="020F0502020204030204" pitchFamily="34" charset="0"/>
              </a:rPr>
              <a:t>Actual label</a:t>
            </a:r>
            <a:r>
              <a:rPr lang="en-US" sz="2000" dirty="0">
                <a:latin typeface="Calibri" panose="020F0502020204030204" pitchFamily="34" charset="0"/>
                <a:cs typeface="Calibri" panose="020F0502020204030204" pitchFamily="34" charset="0"/>
              </a:rPr>
              <a:t>: history</a:t>
            </a:r>
          </a:p>
        </p:txBody>
      </p:sp>
    </p:spTree>
    <p:extLst>
      <p:ext uri="{BB962C8B-B14F-4D97-AF65-F5344CB8AC3E}">
        <p14:creationId xmlns:p14="http://schemas.microsoft.com/office/powerpoint/2010/main" val="3311983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961611" y="118092"/>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Examples</a:t>
            </a:r>
            <a:endParaRPr lang="en-US" sz="4400" dirty="0"/>
          </a:p>
        </p:txBody>
      </p:sp>
      <p:sp>
        <p:nvSpPr>
          <p:cNvPr id="15" name="TextBox 14">
            <a:extLst>
              <a:ext uri="{FF2B5EF4-FFF2-40B4-BE49-F238E27FC236}">
                <a16:creationId xmlns:a16="http://schemas.microsoft.com/office/drawing/2014/main" id="{F0548DA0-96F1-001B-A42C-A09A4E7C1597}"/>
              </a:ext>
            </a:extLst>
          </p:cNvPr>
          <p:cNvSpPr txBox="1"/>
          <p:nvPr/>
        </p:nvSpPr>
        <p:spPr>
          <a:xfrm>
            <a:off x="961611" y="1315561"/>
            <a:ext cx="9766640" cy="3785652"/>
          </a:xfrm>
          <a:prstGeom prst="rect">
            <a:avLst/>
          </a:prstGeom>
          <a:noFill/>
        </p:spPr>
        <p:txBody>
          <a:bodyPr wrap="square">
            <a:spAutoFit/>
          </a:bodyPr>
          <a:lstStyle/>
          <a:p>
            <a:pPr algn="just"/>
            <a:endParaRPr lang="en-IN" sz="2000" b="1" dirty="0">
              <a:latin typeface="Calibri" panose="020F0502020204030204" pitchFamily="34" charset="0"/>
              <a:ea typeface="Calibri" panose="020F0502020204030204" pitchFamily="34" charset="0"/>
              <a:cs typeface="Calibri" panose="020F0502020204030204" pitchFamily="34" charset="0"/>
            </a:endParaRPr>
          </a:p>
          <a:p>
            <a:pPr algn="just"/>
            <a:r>
              <a:rPr lang="en-IN" sz="2000" b="1" i="0" dirty="0">
                <a:effectLst/>
                <a:latin typeface="Calibri" panose="020F0502020204030204" pitchFamily="34" charset="0"/>
                <a:ea typeface="Calibri" panose="020F0502020204030204" pitchFamily="34" charset="0"/>
                <a:cs typeface="Calibri" panose="020F0502020204030204" pitchFamily="34" charset="0"/>
              </a:rPr>
              <a:t>A random post from a user (negative case)</a:t>
            </a:r>
            <a:r>
              <a:rPr lang="en-IN" sz="2000" i="0" dirty="0">
                <a:effectLst/>
                <a:latin typeface="Calibri" panose="020F0502020204030204" pitchFamily="34" charset="0"/>
                <a:ea typeface="Calibri" panose="020F0502020204030204" pitchFamily="34" charset="0"/>
                <a:cs typeface="Calibri" panose="020F0502020204030204" pitchFamily="34" charset="0"/>
              </a:rPr>
              <a:t>:</a:t>
            </a:r>
          </a:p>
          <a:p>
            <a:pPr algn="just"/>
            <a:endParaRPr lang="en-IN" sz="200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000" i="1" dirty="0">
                <a:effectLst/>
                <a:latin typeface="Calibri" panose="020F0502020204030204" pitchFamily="34" charset="0"/>
                <a:ea typeface="Calibri" panose="020F0502020204030204" pitchFamily="34" charset="0"/>
                <a:cs typeface="Calibri" panose="020F0502020204030204" pitchFamily="34" charset="0"/>
              </a:rPr>
              <a:t>Why did algorithm S do better at beating humans than algorithm H? Because S was a better model of human </a:t>
            </a:r>
            <a:r>
              <a:rPr lang="en-US" sz="2000" i="1" dirty="0" err="1">
                <a:effectLst/>
                <a:latin typeface="Calibri" panose="020F0502020204030204" pitchFamily="34" charset="0"/>
                <a:ea typeface="Calibri" panose="020F0502020204030204" pitchFamily="34" charset="0"/>
                <a:cs typeface="Calibri" panose="020F0502020204030204" pitchFamily="34" charset="0"/>
              </a:rPr>
              <a:t>behaviour</a:t>
            </a:r>
            <a:r>
              <a:rPr lang="en-US" sz="2000" i="1" dirty="0">
                <a:effectLst/>
                <a:latin typeface="Calibri" panose="020F0502020204030204" pitchFamily="34" charset="0"/>
                <a:ea typeface="Calibri" panose="020F0502020204030204" pitchFamily="34" charset="0"/>
                <a:cs typeface="Calibri" panose="020F0502020204030204" pitchFamily="34" charset="0"/>
              </a:rPr>
              <a:t>. The obvious difference is that S (Shannon) had a short memory and H (</a:t>
            </a:r>
            <a:r>
              <a:rPr lang="en-US" sz="2000" i="1" dirty="0" err="1">
                <a:effectLst/>
                <a:latin typeface="Calibri" panose="020F0502020204030204" pitchFamily="34" charset="0"/>
                <a:ea typeface="Calibri" panose="020F0502020204030204" pitchFamily="34" charset="0"/>
                <a:cs typeface="Calibri" panose="020F0502020204030204" pitchFamily="34" charset="0"/>
              </a:rPr>
              <a:t>Hagelbarger</a:t>
            </a:r>
            <a:r>
              <a:rPr lang="en-US" sz="2000" i="1" dirty="0">
                <a:effectLst/>
                <a:latin typeface="Calibri" panose="020F0502020204030204" pitchFamily="34" charset="0"/>
                <a:ea typeface="Calibri" panose="020F0502020204030204" pitchFamily="34" charset="0"/>
                <a:cs typeface="Calibri" panose="020F0502020204030204" pitchFamily="34" charset="0"/>
              </a:rPr>
              <a:t>) had one that was longer. We can </a:t>
            </a:r>
            <a:r>
              <a:rPr lang="en-US" sz="2000" i="1" dirty="0" err="1">
                <a:effectLst/>
                <a:latin typeface="Calibri" panose="020F0502020204030204" pitchFamily="34" charset="0"/>
                <a:ea typeface="Calibri" panose="020F0502020204030204" pitchFamily="34" charset="0"/>
                <a:cs typeface="Calibri" panose="020F0502020204030204" pitchFamily="34" charset="0"/>
              </a:rPr>
              <a:t>hypothesise</a:t>
            </a:r>
            <a:r>
              <a:rPr lang="en-US" sz="2000" i="1" dirty="0">
                <a:effectLst/>
                <a:latin typeface="Calibri" panose="020F0502020204030204" pitchFamily="34" charset="0"/>
                <a:ea typeface="Calibri" panose="020F0502020204030204" pitchFamily="34" charset="0"/>
                <a:cs typeface="Calibri" panose="020F0502020204030204" pitchFamily="34" charset="0"/>
              </a:rPr>
              <a:t> that humans play this game with more short term than long term consistency. Obviously to check our hypothesis will require more </a:t>
            </a:r>
            <a:r>
              <a:rPr lang="en-US" sz="2000" i="1" dirty="0" err="1">
                <a:effectLst/>
                <a:latin typeface="Calibri" panose="020F0502020204030204" pitchFamily="34" charset="0"/>
                <a:ea typeface="Calibri" panose="020F0502020204030204" pitchFamily="34" charset="0"/>
                <a:cs typeface="Calibri" panose="020F0502020204030204" pitchFamily="34" charset="0"/>
              </a:rPr>
              <a:t>experiments.Why</a:t>
            </a:r>
            <a:r>
              <a:rPr lang="en-US" sz="2000" i="1" dirty="0">
                <a:effectLst/>
                <a:latin typeface="Calibri" panose="020F0502020204030204" pitchFamily="34" charset="0"/>
                <a:ea typeface="Calibri" panose="020F0502020204030204" pitchFamily="34" charset="0"/>
                <a:cs typeface="Calibri" panose="020F0502020204030204" pitchFamily="34" charset="0"/>
              </a:rPr>
              <a:t> did algorithm S beat algorithm H? … (truncated</a:t>
            </a:r>
            <a:r>
              <a:rPr lang="en-US" sz="2000" i="1" dirty="0">
                <a:latin typeface="Calibri" panose="020F0502020204030204" pitchFamily="34" charset="0"/>
                <a:ea typeface="Calibri" panose="020F0502020204030204" pitchFamily="34" charset="0"/>
                <a:cs typeface="Calibri" panose="020F0502020204030204" pitchFamily="34" charset="0"/>
              </a:rPr>
              <a:t>)</a:t>
            </a:r>
            <a:endParaRPr lang="en-US" sz="2000" i="1"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sz="2000" b="1" dirty="0">
              <a:effectLst/>
              <a:latin typeface="Calibri" panose="020F0502020204030204" pitchFamily="34" charset="0"/>
              <a:cs typeface="Calibri" panose="020F0502020204030204" pitchFamily="34" charset="0"/>
            </a:endParaRPr>
          </a:p>
          <a:p>
            <a:pPr algn="just"/>
            <a:r>
              <a:rPr lang="en-US" sz="2000" b="1" dirty="0">
                <a:effectLst/>
                <a:latin typeface="Calibri" panose="020F0502020204030204" pitchFamily="34" charset="0"/>
                <a:cs typeface="Calibri" panose="020F0502020204030204" pitchFamily="34" charset="0"/>
              </a:rPr>
              <a:t>Model prediction</a:t>
            </a:r>
            <a:r>
              <a:rPr lang="en-US" sz="2000" dirty="0">
                <a:effectLst/>
                <a:latin typeface="Calibri" panose="020F0502020204030204" pitchFamily="34" charset="0"/>
                <a:cs typeface="Calibri" panose="020F0502020204030204" pitchFamily="34" charset="0"/>
              </a:rPr>
              <a:t>: software engineering</a:t>
            </a:r>
          </a:p>
          <a:p>
            <a:pPr algn="just"/>
            <a:endParaRPr lang="en-US" sz="2000" dirty="0">
              <a:effectLst/>
              <a:latin typeface="Calibri" panose="020F0502020204030204" pitchFamily="34" charset="0"/>
              <a:cs typeface="Calibri" panose="020F0502020204030204" pitchFamily="34" charset="0"/>
            </a:endParaRPr>
          </a:p>
          <a:p>
            <a:pPr algn="just"/>
            <a:r>
              <a:rPr lang="en-US" sz="2000" b="1" dirty="0">
                <a:latin typeface="Calibri" panose="020F0502020204030204" pitchFamily="34" charset="0"/>
                <a:cs typeface="Calibri" panose="020F0502020204030204" pitchFamily="34" charset="0"/>
              </a:rPr>
              <a:t>Actual label</a:t>
            </a:r>
            <a:r>
              <a:rPr lang="en-US" sz="2000" dirty="0">
                <a:latin typeface="Calibri" panose="020F0502020204030204" pitchFamily="34" charset="0"/>
                <a:cs typeface="Calibri" panose="020F0502020204030204" pitchFamily="34" charset="0"/>
              </a:rPr>
              <a:t>: AI</a:t>
            </a:r>
          </a:p>
        </p:txBody>
      </p:sp>
    </p:spTree>
    <p:extLst>
      <p:ext uri="{BB962C8B-B14F-4D97-AF65-F5344CB8AC3E}">
        <p14:creationId xmlns:p14="http://schemas.microsoft.com/office/powerpoint/2010/main" val="412771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BB7-0A21-B1DB-E789-E10731081D54}"/>
              </a:ext>
            </a:extLst>
          </p:cNvPr>
          <p:cNvSpPr>
            <a:spLocks noGrp="1"/>
          </p:cNvSpPr>
          <p:nvPr>
            <p:ph type="title"/>
          </p:nvPr>
        </p:nvSpPr>
        <p:spPr>
          <a:xfrm>
            <a:off x="763051" y="84473"/>
            <a:ext cx="10666949" cy="721070"/>
          </a:xfrm>
        </p:spPr>
        <p:txBody>
          <a:bodyPr>
            <a:normAutofit/>
          </a:bodyPr>
          <a:lstStyle/>
          <a:p>
            <a:pPr algn="ctr"/>
            <a:r>
              <a:rPr lang="en-US" sz="4400" dirty="0">
                <a:latin typeface="Calibri" panose="020F0502020204030204" pitchFamily="34" charset="0"/>
                <a:cs typeface="Calibri" panose="020F0502020204030204" pitchFamily="34" charset="0"/>
              </a:rPr>
              <a:t>Dataset Overview</a:t>
            </a:r>
          </a:p>
        </p:txBody>
      </p:sp>
      <p:graphicFrame>
        <p:nvGraphicFramePr>
          <p:cNvPr id="16" name="Content Placeholder 2">
            <a:extLst>
              <a:ext uri="{FF2B5EF4-FFF2-40B4-BE49-F238E27FC236}">
                <a16:creationId xmlns:a16="http://schemas.microsoft.com/office/drawing/2014/main" id="{BB5B7480-01DC-C3A0-45EB-99CC280F71EB}"/>
              </a:ext>
            </a:extLst>
          </p:cNvPr>
          <p:cNvGraphicFramePr/>
          <p:nvPr>
            <p:extLst>
              <p:ext uri="{D42A27DB-BD31-4B8C-83A1-F6EECF244321}">
                <p14:modId xmlns:p14="http://schemas.microsoft.com/office/powerpoint/2010/main" val="2236909618"/>
              </p:ext>
            </p:extLst>
          </p:nvPr>
        </p:nvGraphicFramePr>
        <p:xfrm>
          <a:off x="763051" y="1360714"/>
          <a:ext cx="10666949" cy="4136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3517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961611" y="118092"/>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Deliverables</a:t>
            </a:r>
            <a:endParaRPr lang="en-US" sz="4400" dirty="0"/>
          </a:p>
        </p:txBody>
      </p:sp>
      <p:sp>
        <p:nvSpPr>
          <p:cNvPr id="15" name="TextBox 14">
            <a:extLst>
              <a:ext uri="{FF2B5EF4-FFF2-40B4-BE49-F238E27FC236}">
                <a16:creationId xmlns:a16="http://schemas.microsoft.com/office/drawing/2014/main" id="{F0548DA0-96F1-001B-A42C-A09A4E7C1597}"/>
              </a:ext>
            </a:extLst>
          </p:cNvPr>
          <p:cNvSpPr txBox="1"/>
          <p:nvPr/>
        </p:nvSpPr>
        <p:spPr>
          <a:xfrm>
            <a:off x="534228" y="1464416"/>
            <a:ext cx="10503592" cy="3785652"/>
          </a:xfrm>
          <a:prstGeom prst="rect">
            <a:avLst/>
          </a:prstGeom>
          <a:noFill/>
        </p:spPr>
        <p:txBody>
          <a:bodyPr wrap="square">
            <a:spAutoFit/>
          </a:bodyPr>
          <a:lstStyle/>
          <a:p>
            <a:pPr algn="just"/>
            <a:r>
              <a:rPr lang="en-US" sz="2000" b="1" i="0" dirty="0">
                <a:effectLst/>
                <a:latin typeface="Calibri" panose="020F0502020204030204" pitchFamily="34" charset="0"/>
                <a:ea typeface="Calibri" panose="020F0502020204030204" pitchFamily="34" charset="0"/>
                <a:cs typeface="Calibri" panose="020F0502020204030204" pitchFamily="34" charset="0"/>
              </a:rPr>
              <a:t>Tuned model available at </a:t>
            </a:r>
            <a:r>
              <a:rPr lang="en-US" sz="2000" b="1" i="0" dirty="0" err="1">
                <a:effectLst/>
                <a:latin typeface="Calibri" panose="020F0502020204030204" pitchFamily="34" charset="0"/>
                <a:ea typeface="Calibri" panose="020F0502020204030204" pitchFamily="34" charset="0"/>
                <a:cs typeface="Calibri" panose="020F0502020204030204" pitchFamily="34" charset="0"/>
              </a:rPr>
              <a:t>HuggingFace</a:t>
            </a:r>
            <a:r>
              <a:rPr lang="en-US" sz="2000" b="1" i="0" dirty="0">
                <a:effectLst/>
                <a:latin typeface="Calibri" panose="020F0502020204030204" pitchFamily="34" charset="0"/>
                <a:ea typeface="Calibri" panose="020F0502020204030204" pitchFamily="34" charset="0"/>
                <a:cs typeface="Calibri" panose="020F0502020204030204" pitchFamily="34" charset="0"/>
              </a:rPr>
              <a:t> Hub</a:t>
            </a:r>
          </a:p>
          <a:p>
            <a:pPr algn="just"/>
            <a:endPar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Repo Id: Chaconne/BDAI</a:t>
            </a:r>
          </a:p>
          <a:p>
            <a:pPr algn="just"/>
            <a:endPar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Repo link:</a:t>
            </a:r>
            <a:r>
              <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hlinkClick r:id="rId3"/>
              </a:rPr>
              <a:t>https://huggingface.co/Chaconne/BDAI</a:t>
            </a:r>
            <a:endPar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Demo notebook: </a:t>
            </a:r>
          </a:p>
          <a:p>
            <a:pPr algn="just"/>
            <a:r>
              <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hlinkClick r:id="rId4"/>
              </a:rPr>
              <a:t>https://colab.research.google.com/drive/1iGJXVLkDsLqhZrPYkltGbMovpT1xPNht#scrollTo=9sdV93cyQHhK</a:t>
            </a:r>
            <a:endPar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1083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868283" y="55640"/>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Limitation</a:t>
            </a:r>
            <a:endParaRPr lang="en-US" sz="4400" dirty="0"/>
          </a:p>
        </p:txBody>
      </p:sp>
      <p:sp>
        <p:nvSpPr>
          <p:cNvPr id="9" name="Rectangle: Rounded Corners 8">
            <a:extLst>
              <a:ext uri="{FF2B5EF4-FFF2-40B4-BE49-F238E27FC236}">
                <a16:creationId xmlns:a16="http://schemas.microsoft.com/office/drawing/2014/main" id="{2A9D85CF-CCA1-29CD-AAF6-743D06D4B0F3}"/>
              </a:ext>
            </a:extLst>
          </p:cNvPr>
          <p:cNvSpPr/>
          <p:nvPr/>
        </p:nvSpPr>
        <p:spPr>
          <a:xfrm>
            <a:off x="1053168" y="1699480"/>
            <a:ext cx="10085663" cy="4456771"/>
          </a:xfrm>
          <a:prstGeom prst="roundRect">
            <a:avLst>
              <a:gd name="adj" fmla="val 1000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a:lstStyle/>
          <a:p>
            <a:endPar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Original schedule was to train the model on A100 GPU with 40GB VRAM.</a:t>
            </a:r>
          </a:p>
          <a:p>
            <a:pPr marL="285750" indent="-285750">
              <a:buFont typeface="Arial" panose="020B0604020202020204" pitchFamily="34" charset="0"/>
              <a:buChar char="•"/>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Owing to unavailability to high-performance computation resource, only a small portion of the original dataset (58,881 rows) were used in training to accommodate the mere 16 GB GPU memory. </a:t>
            </a:r>
          </a:p>
          <a:p>
            <a:pPr marL="285750" indent="-28575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Based on the loss information, the model has not yet been tuned to its optimal state.</a:t>
            </a:r>
          </a:p>
          <a:p>
            <a:pPr marL="285750" indent="-28575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Time consuming data manipulation and training process make it very inefficient to debug.</a:t>
            </a:r>
          </a:p>
          <a:p>
            <a:pPr marL="285750" indent="-28575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Model is prune to mistakes when trying to predict closely related topics.</a:t>
            </a:r>
          </a:p>
          <a:p>
            <a:pPr marL="285750" indent="-28575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251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BB7-0A21-B1DB-E789-E10731081D54}"/>
              </a:ext>
            </a:extLst>
          </p:cNvPr>
          <p:cNvSpPr>
            <a:spLocks noGrp="1"/>
          </p:cNvSpPr>
          <p:nvPr>
            <p:ph type="title"/>
          </p:nvPr>
        </p:nvSpPr>
        <p:spPr>
          <a:xfrm>
            <a:off x="763051" y="84473"/>
            <a:ext cx="10666949" cy="721070"/>
          </a:xfrm>
        </p:spPr>
        <p:txBody>
          <a:bodyPr>
            <a:normAutofit/>
          </a:bodyPr>
          <a:lstStyle/>
          <a:p>
            <a:pPr algn="ctr"/>
            <a:r>
              <a:rPr lang="en-US" sz="4400" dirty="0">
                <a:latin typeface="Calibri" panose="020F0502020204030204" pitchFamily="34" charset="0"/>
                <a:cs typeface="Calibri" panose="020F0502020204030204" pitchFamily="34" charset="0"/>
              </a:rPr>
              <a:t>Conclusion</a:t>
            </a:r>
          </a:p>
        </p:txBody>
      </p:sp>
      <p:graphicFrame>
        <p:nvGraphicFramePr>
          <p:cNvPr id="8" name="Content Placeholder 2">
            <a:extLst>
              <a:ext uri="{FF2B5EF4-FFF2-40B4-BE49-F238E27FC236}">
                <a16:creationId xmlns:a16="http://schemas.microsoft.com/office/drawing/2014/main" id="{F9F7E34D-0731-1D40-9255-7CA51964D2C1}"/>
              </a:ext>
            </a:extLst>
          </p:cNvPr>
          <p:cNvGraphicFramePr/>
          <p:nvPr>
            <p:extLst>
              <p:ext uri="{D42A27DB-BD31-4B8C-83A1-F6EECF244321}">
                <p14:modId xmlns:p14="http://schemas.microsoft.com/office/powerpoint/2010/main" val="721717811"/>
              </p:ext>
            </p:extLst>
          </p:nvPr>
        </p:nvGraphicFramePr>
        <p:xfrm>
          <a:off x="763051" y="1534886"/>
          <a:ext cx="10666949" cy="4136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4117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210AF-B6C9-A973-7BA8-C0AFB596663C}"/>
              </a:ext>
            </a:extLst>
          </p:cNvPr>
          <p:cNvSpPr>
            <a:spLocks noGrp="1"/>
          </p:cNvSpPr>
          <p:nvPr>
            <p:ph type="ctrTitle"/>
          </p:nvPr>
        </p:nvSpPr>
        <p:spPr>
          <a:xfrm>
            <a:off x="5141584" y="893935"/>
            <a:ext cx="6202267" cy="3339390"/>
          </a:xfrm>
        </p:spPr>
        <p:txBody>
          <a:bodyPr anchor="b">
            <a:normAutofit/>
          </a:bodyPr>
          <a:lstStyle/>
          <a:p>
            <a:r>
              <a:rPr lang="en-US" sz="8000" dirty="0"/>
              <a:t>Thank You</a:t>
            </a:r>
            <a:endParaRPr lang="en-US" sz="6000" dirty="0"/>
          </a:p>
        </p:txBody>
      </p:sp>
      <p:pic>
        <p:nvPicPr>
          <p:cNvPr id="4" name="Picture 3" descr="A white background with dots and lines&#10;&#10;Description automatically generated">
            <a:extLst>
              <a:ext uri="{FF2B5EF4-FFF2-40B4-BE49-F238E27FC236}">
                <a16:creationId xmlns:a16="http://schemas.microsoft.com/office/drawing/2014/main" id="{26952E4A-F265-79BF-09D4-A4B43EFCFA70}"/>
              </a:ext>
            </a:extLst>
          </p:cNvPr>
          <p:cNvPicPr>
            <a:picLocks noChangeAspect="1"/>
          </p:cNvPicPr>
          <p:nvPr/>
        </p:nvPicPr>
        <p:blipFill rotWithShape="1">
          <a:blip r:embed="rId2"/>
          <a:srcRect l="30295" r="29320" b="2"/>
          <a:stretch/>
        </p:blipFill>
        <p:spPr>
          <a:xfrm>
            <a:off x="20" y="10"/>
            <a:ext cx="4635294" cy="6857990"/>
          </a:xfrm>
          <a:prstGeom prst="rect">
            <a:avLst/>
          </a:prstGeom>
        </p:spPr>
      </p:pic>
      <p:sp>
        <p:nvSpPr>
          <p:cNvPr id="4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2100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BB7-0A21-B1DB-E789-E10731081D54}"/>
              </a:ext>
            </a:extLst>
          </p:cNvPr>
          <p:cNvSpPr>
            <a:spLocks noGrp="1"/>
          </p:cNvSpPr>
          <p:nvPr>
            <p:ph type="title"/>
          </p:nvPr>
        </p:nvSpPr>
        <p:spPr>
          <a:xfrm>
            <a:off x="763051" y="84473"/>
            <a:ext cx="10666949" cy="721070"/>
          </a:xfrm>
        </p:spPr>
        <p:txBody>
          <a:bodyPr>
            <a:normAutofit/>
          </a:bodyPr>
          <a:lstStyle/>
          <a:p>
            <a:pPr algn="ctr"/>
            <a:r>
              <a:rPr lang="en-US" sz="4400" dirty="0">
                <a:latin typeface="Calibri" panose="020F0502020204030204" pitchFamily="34" charset="0"/>
                <a:cs typeface="Calibri" panose="020F0502020204030204" pitchFamily="34" charset="0"/>
              </a:rPr>
              <a:t>Tools</a:t>
            </a:r>
          </a:p>
        </p:txBody>
      </p:sp>
      <p:pic>
        <p:nvPicPr>
          <p:cNvPr id="3" name="Content Placeholder 9" descr="A logo of a company&#10;&#10;Description automatically generated">
            <a:extLst>
              <a:ext uri="{FF2B5EF4-FFF2-40B4-BE49-F238E27FC236}">
                <a16:creationId xmlns:a16="http://schemas.microsoft.com/office/drawing/2014/main" id="{43A51D5B-BEE4-86C3-88B2-DC0163AC490F}"/>
              </a:ext>
            </a:extLst>
          </p:cNvPr>
          <p:cNvPicPr>
            <a:picLocks noChangeAspect="1"/>
          </p:cNvPicPr>
          <p:nvPr/>
        </p:nvPicPr>
        <p:blipFill>
          <a:blip r:embed="rId2"/>
          <a:stretch>
            <a:fillRect/>
          </a:stretch>
        </p:blipFill>
        <p:spPr>
          <a:xfrm>
            <a:off x="696927" y="2427493"/>
            <a:ext cx="1776961" cy="1718564"/>
          </a:xfrm>
          <a:prstGeom prst="rect">
            <a:avLst/>
          </a:prstGeom>
        </p:spPr>
      </p:pic>
      <p:pic>
        <p:nvPicPr>
          <p:cNvPr id="5" name="Picture 4" descr="A logo of a company&#10;&#10;Description automatically generated">
            <a:extLst>
              <a:ext uri="{FF2B5EF4-FFF2-40B4-BE49-F238E27FC236}">
                <a16:creationId xmlns:a16="http://schemas.microsoft.com/office/drawing/2014/main" id="{0FCD4843-1903-5EFC-46A5-3794BF1B538F}"/>
              </a:ext>
            </a:extLst>
          </p:cNvPr>
          <p:cNvPicPr>
            <a:picLocks noChangeAspect="1"/>
          </p:cNvPicPr>
          <p:nvPr/>
        </p:nvPicPr>
        <p:blipFill rotWithShape="1">
          <a:blip r:embed="rId3"/>
          <a:srcRect l="13592" r="19741"/>
          <a:stretch/>
        </p:blipFill>
        <p:spPr>
          <a:xfrm>
            <a:off x="3480686" y="2343209"/>
            <a:ext cx="1960247" cy="1802848"/>
          </a:xfrm>
          <a:prstGeom prst="rect">
            <a:avLst/>
          </a:prstGeom>
        </p:spPr>
      </p:pic>
      <p:pic>
        <p:nvPicPr>
          <p:cNvPr id="7" name="Picture 6" descr="A blue and yellow logo&#10;&#10;Description automatically generated">
            <a:extLst>
              <a:ext uri="{FF2B5EF4-FFF2-40B4-BE49-F238E27FC236}">
                <a16:creationId xmlns:a16="http://schemas.microsoft.com/office/drawing/2014/main" id="{F0DF6802-E6A9-C6D7-A439-B5A1F24BAA59}"/>
              </a:ext>
            </a:extLst>
          </p:cNvPr>
          <p:cNvPicPr>
            <a:picLocks noChangeAspect="1"/>
          </p:cNvPicPr>
          <p:nvPr/>
        </p:nvPicPr>
        <p:blipFill rotWithShape="1">
          <a:blip r:embed="rId4"/>
          <a:srcRect l="-2273" t="-36981" r="11666" b="-21845"/>
          <a:stretch/>
        </p:blipFill>
        <p:spPr>
          <a:xfrm>
            <a:off x="5937430" y="1209743"/>
            <a:ext cx="2662371" cy="2431016"/>
          </a:xfrm>
          <a:prstGeom prst="rect">
            <a:avLst/>
          </a:prstGeom>
        </p:spPr>
      </p:pic>
      <p:pic>
        <p:nvPicPr>
          <p:cNvPr id="9" name="Picture 8" descr="A logo with black and orange letters&#10;&#10;Description automatically generated">
            <a:extLst>
              <a:ext uri="{FF2B5EF4-FFF2-40B4-BE49-F238E27FC236}">
                <a16:creationId xmlns:a16="http://schemas.microsoft.com/office/drawing/2014/main" id="{7A289D73-EB71-AB80-F45B-88431E735449}"/>
              </a:ext>
            </a:extLst>
          </p:cNvPr>
          <p:cNvPicPr>
            <a:picLocks noChangeAspect="1"/>
          </p:cNvPicPr>
          <p:nvPr/>
        </p:nvPicPr>
        <p:blipFill>
          <a:blip r:embed="rId5"/>
          <a:stretch>
            <a:fillRect/>
          </a:stretch>
        </p:blipFill>
        <p:spPr>
          <a:xfrm>
            <a:off x="1395299" y="5085041"/>
            <a:ext cx="2880169" cy="1222414"/>
          </a:xfrm>
          <a:prstGeom prst="rect">
            <a:avLst/>
          </a:prstGeom>
        </p:spPr>
      </p:pic>
      <p:pic>
        <p:nvPicPr>
          <p:cNvPr id="11" name="Picture 10" descr="A logo of a company&#10;&#10;Description automatically generated">
            <a:extLst>
              <a:ext uri="{FF2B5EF4-FFF2-40B4-BE49-F238E27FC236}">
                <a16:creationId xmlns:a16="http://schemas.microsoft.com/office/drawing/2014/main" id="{39581FA8-570B-E4FE-282E-CB8D0C78A821}"/>
              </a:ext>
            </a:extLst>
          </p:cNvPr>
          <p:cNvPicPr>
            <a:picLocks noChangeAspect="1"/>
          </p:cNvPicPr>
          <p:nvPr/>
        </p:nvPicPr>
        <p:blipFill>
          <a:blip r:embed="rId6"/>
          <a:stretch>
            <a:fillRect/>
          </a:stretch>
        </p:blipFill>
        <p:spPr>
          <a:xfrm>
            <a:off x="2041733" y="654893"/>
            <a:ext cx="1587302" cy="1497762"/>
          </a:xfrm>
          <a:prstGeom prst="rect">
            <a:avLst/>
          </a:prstGeom>
        </p:spPr>
      </p:pic>
      <p:pic>
        <p:nvPicPr>
          <p:cNvPr id="13" name="Picture 12" descr="A logo with orange circles&#10;&#10;Description automatically generated with medium confidence">
            <a:extLst>
              <a:ext uri="{FF2B5EF4-FFF2-40B4-BE49-F238E27FC236}">
                <a16:creationId xmlns:a16="http://schemas.microsoft.com/office/drawing/2014/main" id="{E6EB3F1C-060B-010D-FBEC-5FB3E531AC88}"/>
              </a:ext>
            </a:extLst>
          </p:cNvPr>
          <p:cNvPicPr>
            <a:picLocks noChangeAspect="1"/>
          </p:cNvPicPr>
          <p:nvPr/>
        </p:nvPicPr>
        <p:blipFill>
          <a:blip r:embed="rId7"/>
          <a:stretch>
            <a:fillRect/>
          </a:stretch>
        </p:blipFill>
        <p:spPr>
          <a:xfrm>
            <a:off x="5040642" y="4654303"/>
            <a:ext cx="2345232" cy="1222414"/>
          </a:xfrm>
          <a:prstGeom prst="rect">
            <a:avLst/>
          </a:prstGeom>
        </p:spPr>
      </p:pic>
      <p:pic>
        <p:nvPicPr>
          <p:cNvPr id="15" name="Picture 14" descr="A black text on a white background&#10;&#10;Description automatically generated">
            <a:extLst>
              <a:ext uri="{FF2B5EF4-FFF2-40B4-BE49-F238E27FC236}">
                <a16:creationId xmlns:a16="http://schemas.microsoft.com/office/drawing/2014/main" id="{CC602F00-F920-6B2E-BA5A-075984D82ECD}"/>
              </a:ext>
            </a:extLst>
          </p:cNvPr>
          <p:cNvPicPr>
            <a:picLocks noChangeAspect="1"/>
          </p:cNvPicPr>
          <p:nvPr/>
        </p:nvPicPr>
        <p:blipFill>
          <a:blip r:embed="rId8"/>
          <a:stretch>
            <a:fillRect/>
          </a:stretch>
        </p:blipFill>
        <p:spPr>
          <a:xfrm>
            <a:off x="8151048" y="5085041"/>
            <a:ext cx="3213638" cy="1197364"/>
          </a:xfrm>
          <a:prstGeom prst="rect">
            <a:avLst/>
          </a:prstGeom>
        </p:spPr>
      </p:pic>
      <p:pic>
        <p:nvPicPr>
          <p:cNvPr id="17" name="Picture 16" descr="A cartoon of a pig wearing overalls and gloves&#10;&#10;Description automatically generated">
            <a:extLst>
              <a:ext uri="{FF2B5EF4-FFF2-40B4-BE49-F238E27FC236}">
                <a16:creationId xmlns:a16="http://schemas.microsoft.com/office/drawing/2014/main" id="{682E8FDD-16BB-8945-887A-4DCA4C4ECE5A}"/>
              </a:ext>
            </a:extLst>
          </p:cNvPr>
          <p:cNvPicPr>
            <a:picLocks noChangeAspect="1"/>
          </p:cNvPicPr>
          <p:nvPr/>
        </p:nvPicPr>
        <p:blipFill>
          <a:blip r:embed="rId9"/>
          <a:stretch>
            <a:fillRect/>
          </a:stretch>
        </p:blipFill>
        <p:spPr>
          <a:xfrm>
            <a:off x="8995761" y="1042691"/>
            <a:ext cx="2345232" cy="3513900"/>
          </a:xfrm>
          <a:prstGeom prst="rect">
            <a:avLst/>
          </a:prstGeom>
        </p:spPr>
      </p:pic>
    </p:spTree>
    <p:extLst>
      <p:ext uri="{BB962C8B-B14F-4D97-AF65-F5344CB8AC3E}">
        <p14:creationId xmlns:p14="http://schemas.microsoft.com/office/powerpoint/2010/main" val="187341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BB7-0A21-B1DB-E789-E10731081D54}"/>
              </a:ext>
            </a:extLst>
          </p:cNvPr>
          <p:cNvSpPr>
            <a:spLocks noGrp="1"/>
          </p:cNvSpPr>
          <p:nvPr>
            <p:ph type="title"/>
          </p:nvPr>
        </p:nvSpPr>
        <p:spPr>
          <a:xfrm>
            <a:off x="763051" y="84473"/>
            <a:ext cx="10666949" cy="721070"/>
          </a:xfrm>
        </p:spPr>
        <p:txBody>
          <a:bodyPr>
            <a:normAutofit/>
          </a:bodyPr>
          <a:lstStyle/>
          <a:p>
            <a:pPr algn="ctr"/>
            <a:r>
              <a:rPr lang="en-US" sz="4400" dirty="0">
                <a:latin typeface="Calibri" panose="020F0502020204030204" pitchFamily="34" charset="0"/>
                <a:cs typeface="Calibri" panose="020F0502020204030204" pitchFamily="34" charset="0"/>
              </a:rPr>
              <a:t>File Conversions</a:t>
            </a:r>
          </a:p>
        </p:txBody>
      </p:sp>
      <p:sp>
        <p:nvSpPr>
          <p:cNvPr id="4" name="Content Placeholder 2">
            <a:extLst>
              <a:ext uri="{FF2B5EF4-FFF2-40B4-BE49-F238E27FC236}">
                <a16:creationId xmlns:a16="http://schemas.microsoft.com/office/drawing/2014/main" id="{E96D5EBA-AD40-EB06-599A-174E23F6635E}"/>
              </a:ext>
            </a:extLst>
          </p:cNvPr>
          <p:cNvSpPr txBox="1">
            <a:spLocks/>
          </p:cNvSpPr>
          <p:nvPr/>
        </p:nvSpPr>
        <p:spPr>
          <a:xfrm>
            <a:off x="1632857" y="805543"/>
            <a:ext cx="10559143" cy="631371"/>
          </a:xfrm>
          <a:prstGeom prst="rect">
            <a:avLst/>
          </a:prstGeom>
        </p:spPr>
        <p:txBody>
          <a:bodyPr vert="horz" lIns="91440" tIns="45720" rIns="91440" bIns="45720" rtlCol="0" anchor="ctr">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Used the ‘</a:t>
            </a:r>
            <a:r>
              <a:rPr lang="en-US" b="1" i="0" dirty="0" err="1">
                <a:effectLst/>
                <a:latin typeface="Calibri" panose="020F0502020204030204" pitchFamily="34" charset="0"/>
                <a:cs typeface="Calibri" panose="020F0502020204030204" pitchFamily="34" charset="0"/>
              </a:rPr>
              <a:t>stackexchange</a:t>
            </a:r>
            <a:r>
              <a:rPr lang="en-US" b="1" i="0" dirty="0">
                <a:effectLst/>
                <a:latin typeface="Calibri" panose="020F0502020204030204" pitchFamily="34" charset="0"/>
                <a:cs typeface="Calibri" panose="020F0502020204030204" pitchFamily="34" charset="0"/>
              </a:rPr>
              <a:t>-xml-converter</a:t>
            </a:r>
            <a:r>
              <a:rPr lang="en-US" b="0" i="0" dirty="0">
                <a:effectLst/>
                <a:latin typeface="Calibri" panose="020F0502020204030204" pitchFamily="34" charset="0"/>
                <a:cs typeface="Calibri" panose="020F0502020204030204" pitchFamily="34" charset="0"/>
              </a:rPr>
              <a:t>’ CLI tool </a:t>
            </a:r>
            <a:r>
              <a:rPr lang="en-US" i="0" dirty="0">
                <a:latin typeface="Calibri" panose="020F0502020204030204" pitchFamily="34" charset="0"/>
                <a:cs typeface="Calibri" panose="020F0502020204030204" pitchFamily="34" charset="0"/>
              </a:rPr>
              <a:t>to convert from XML to CSV.</a:t>
            </a:r>
          </a:p>
        </p:txBody>
      </p:sp>
      <p:pic>
        <p:nvPicPr>
          <p:cNvPr id="6" name="Picture 5" descr="A screenshot of a computer&#10;&#10;Description automatically generated">
            <a:extLst>
              <a:ext uri="{FF2B5EF4-FFF2-40B4-BE49-F238E27FC236}">
                <a16:creationId xmlns:a16="http://schemas.microsoft.com/office/drawing/2014/main" id="{8805F1D4-EBE9-3737-951B-CCFADFBE02D4}"/>
              </a:ext>
            </a:extLst>
          </p:cNvPr>
          <p:cNvPicPr>
            <a:picLocks noChangeAspect="1"/>
          </p:cNvPicPr>
          <p:nvPr/>
        </p:nvPicPr>
        <p:blipFill rotWithShape="1">
          <a:blip r:embed="rId2"/>
          <a:srcRect r="17733"/>
          <a:stretch/>
        </p:blipFill>
        <p:spPr>
          <a:xfrm>
            <a:off x="1705370" y="1436913"/>
            <a:ext cx="8780207" cy="5007429"/>
          </a:xfrm>
          <a:prstGeom prst="rect">
            <a:avLst/>
          </a:prstGeom>
        </p:spPr>
      </p:pic>
    </p:spTree>
    <p:extLst>
      <p:ext uri="{BB962C8B-B14F-4D97-AF65-F5344CB8AC3E}">
        <p14:creationId xmlns:p14="http://schemas.microsoft.com/office/powerpoint/2010/main" val="947211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BB7-0A21-B1DB-E789-E10731081D54}"/>
              </a:ext>
            </a:extLst>
          </p:cNvPr>
          <p:cNvSpPr>
            <a:spLocks noGrp="1"/>
          </p:cNvSpPr>
          <p:nvPr>
            <p:ph type="title"/>
          </p:nvPr>
        </p:nvSpPr>
        <p:spPr>
          <a:xfrm>
            <a:off x="763051" y="84473"/>
            <a:ext cx="10666949" cy="721070"/>
          </a:xfrm>
        </p:spPr>
        <p:txBody>
          <a:bodyPr>
            <a:normAutofit/>
          </a:bodyPr>
          <a:lstStyle/>
          <a:p>
            <a:pPr algn="ctr"/>
            <a:r>
              <a:rPr lang="en-US" sz="4400" dirty="0">
                <a:latin typeface="Calibri" panose="020F0502020204030204" pitchFamily="34" charset="0"/>
                <a:cs typeface="Calibri" panose="020F0502020204030204" pitchFamily="34" charset="0"/>
              </a:rPr>
              <a:t>Data Transfer</a:t>
            </a:r>
          </a:p>
        </p:txBody>
      </p:sp>
      <p:pic>
        <p:nvPicPr>
          <p:cNvPr id="3" name="Content Placeholder 9" descr="A logo of a company&#10;&#10;Description automatically generated">
            <a:extLst>
              <a:ext uri="{FF2B5EF4-FFF2-40B4-BE49-F238E27FC236}">
                <a16:creationId xmlns:a16="http://schemas.microsoft.com/office/drawing/2014/main" id="{B554A98E-E357-84B7-96BC-B4C6C97EE894}"/>
              </a:ext>
            </a:extLst>
          </p:cNvPr>
          <p:cNvPicPr>
            <a:picLocks noChangeAspect="1"/>
          </p:cNvPicPr>
          <p:nvPr/>
        </p:nvPicPr>
        <p:blipFill>
          <a:blip r:embed="rId2"/>
          <a:stretch>
            <a:fillRect/>
          </a:stretch>
        </p:blipFill>
        <p:spPr>
          <a:xfrm>
            <a:off x="478971" y="1402834"/>
            <a:ext cx="1960247" cy="1802849"/>
          </a:xfrm>
          <a:prstGeom prst="rect">
            <a:avLst/>
          </a:prstGeom>
        </p:spPr>
      </p:pic>
      <p:pic>
        <p:nvPicPr>
          <p:cNvPr id="5" name="Picture 4" descr="A logo of a company&#10;&#10;Description automatically generated">
            <a:extLst>
              <a:ext uri="{FF2B5EF4-FFF2-40B4-BE49-F238E27FC236}">
                <a16:creationId xmlns:a16="http://schemas.microsoft.com/office/drawing/2014/main" id="{760E2C96-C6DB-068C-771B-73C4EF9C4FAC}"/>
              </a:ext>
            </a:extLst>
          </p:cNvPr>
          <p:cNvPicPr>
            <a:picLocks noChangeAspect="1"/>
          </p:cNvPicPr>
          <p:nvPr/>
        </p:nvPicPr>
        <p:blipFill rotWithShape="1">
          <a:blip r:embed="rId3"/>
          <a:srcRect l="13592" r="19741"/>
          <a:stretch/>
        </p:blipFill>
        <p:spPr>
          <a:xfrm>
            <a:off x="478971" y="4678243"/>
            <a:ext cx="1960247" cy="180284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927DC9B-0124-4AB2-F5CF-731722C5F63B}"/>
              </a:ext>
            </a:extLst>
          </p:cNvPr>
          <p:cNvPicPr>
            <a:picLocks noChangeAspect="1"/>
          </p:cNvPicPr>
          <p:nvPr/>
        </p:nvPicPr>
        <p:blipFill>
          <a:blip r:embed="rId4"/>
          <a:stretch>
            <a:fillRect/>
          </a:stretch>
        </p:blipFill>
        <p:spPr>
          <a:xfrm>
            <a:off x="2895600" y="904365"/>
            <a:ext cx="9064495" cy="2276764"/>
          </a:xfrm>
          <a:prstGeom prst="rect">
            <a:avLst/>
          </a:prstGeom>
        </p:spPr>
      </p:pic>
      <p:pic>
        <p:nvPicPr>
          <p:cNvPr id="8" name="Picture 7">
            <a:extLst>
              <a:ext uri="{FF2B5EF4-FFF2-40B4-BE49-F238E27FC236}">
                <a16:creationId xmlns:a16="http://schemas.microsoft.com/office/drawing/2014/main" id="{7E316758-6739-C9E8-F5EB-7CE31538D21F}"/>
              </a:ext>
            </a:extLst>
          </p:cNvPr>
          <p:cNvPicPr>
            <a:picLocks noChangeAspect="1"/>
          </p:cNvPicPr>
          <p:nvPr/>
        </p:nvPicPr>
        <p:blipFill>
          <a:blip r:embed="rId5"/>
          <a:stretch>
            <a:fillRect/>
          </a:stretch>
        </p:blipFill>
        <p:spPr>
          <a:xfrm>
            <a:off x="2895598" y="3530202"/>
            <a:ext cx="9064495" cy="27294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0493C26C-48B4-1915-125E-E2AC1C09D32C}"/>
              </a:ext>
            </a:extLst>
          </p:cNvPr>
          <p:cNvPicPr>
            <a:picLocks noChangeAspect="1"/>
          </p:cNvPicPr>
          <p:nvPr/>
        </p:nvPicPr>
        <p:blipFill>
          <a:blip r:embed="rId6"/>
          <a:stretch>
            <a:fillRect/>
          </a:stretch>
        </p:blipFill>
        <p:spPr>
          <a:xfrm>
            <a:off x="2895598" y="4152224"/>
            <a:ext cx="9064495" cy="2437607"/>
          </a:xfrm>
          <a:prstGeom prst="rect">
            <a:avLst/>
          </a:prstGeom>
        </p:spPr>
      </p:pic>
      <p:sp>
        <p:nvSpPr>
          <p:cNvPr id="13" name="Down Arrow 12">
            <a:extLst>
              <a:ext uri="{FF2B5EF4-FFF2-40B4-BE49-F238E27FC236}">
                <a16:creationId xmlns:a16="http://schemas.microsoft.com/office/drawing/2014/main" id="{27083007-9FA3-8297-5C89-CF4002534F22}"/>
              </a:ext>
            </a:extLst>
          </p:cNvPr>
          <p:cNvSpPr/>
          <p:nvPr/>
        </p:nvSpPr>
        <p:spPr>
          <a:xfrm>
            <a:off x="1328057" y="3205683"/>
            <a:ext cx="304800" cy="14725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25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BB7-0A21-B1DB-E789-E10731081D54}"/>
              </a:ext>
            </a:extLst>
          </p:cNvPr>
          <p:cNvSpPr>
            <a:spLocks noGrp="1"/>
          </p:cNvSpPr>
          <p:nvPr>
            <p:ph type="title"/>
          </p:nvPr>
        </p:nvSpPr>
        <p:spPr>
          <a:xfrm>
            <a:off x="763051" y="84473"/>
            <a:ext cx="10666949" cy="721070"/>
          </a:xfrm>
        </p:spPr>
        <p:txBody>
          <a:bodyPr>
            <a:normAutofit/>
          </a:bodyPr>
          <a:lstStyle/>
          <a:p>
            <a:pPr algn="ctr"/>
            <a:r>
              <a:rPr lang="en-US" sz="4400" dirty="0">
                <a:latin typeface="Calibri" panose="020F0502020204030204" pitchFamily="34" charset="0"/>
                <a:cs typeface="Calibri" panose="020F0502020204030204" pitchFamily="34" charset="0"/>
              </a:rPr>
              <a:t>Data Storage</a:t>
            </a:r>
          </a:p>
        </p:txBody>
      </p:sp>
      <p:pic>
        <p:nvPicPr>
          <p:cNvPr id="5" name="Picture 4" descr="A logo of a company&#10;&#10;Description automatically generated">
            <a:extLst>
              <a:ext uri="{FF2B5EF4-FFF2-40B4-BE49-F238E27FC236}">
                <a16:creationId xmlns:a16="http://schemas.microsoft.com/office/drawing/2014/main" id="{760E2C96-C6DB-068C-771B-73C4EF9C4FAC}"/>
              </a:ext>
            </a:extLst>
          </p:cNvPr>
          <p:cNvPicPr>
            <a:picLocks noChangeAspect="1"/>
          </p:cNvPicPr>
          <p:nvPr/>
        </p:nvPicPr>
        <p:blipFill rotWithShape="1">
          <a:blip r:embed="rId2"/>
          <a:srcRect l="13592" r="19741"/>
          <a:stretch/>
        </p:blipFill>
        <p:spPr>
          <a:xfrm>
            <a:off x="500333" y="1378281"/>
            <a:ext cx="1960247" cy="1802848"/>
          </a:xfrm>
          <a:prstGeom prst="rect">
            <a:avLst/>
          </a:prstGeom>
        </p:spPr>
      </p:pic>
      <p:sp>
        <p:nvSpPr>
          <p:cNvPr id="13" name="Down Arrow 12">
            <a:extLst>
              <a:ext uri="{FF2B5EF4-FFF2-40B4-BE49-F238E27FC236}">
                <a16:creationId xmlns:a16="http://schemas.microsoft.com/office/drawing/2014/main" id="{27083007-9FA3-8297-5C89-CF4002534F22}"/>
              </a:ext>
            </a:extLst>
          </p:cNvPr>
          <p:cNvSpPr/>
          <p:nvPr/>
        </p:nvSpPr>
        <p:spPr>
          <a:xfrm>
            <a:off x="1328057" y="3205683"/>
            <a:ext cx="304800" cy="14725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yellow logo&#10;&#10;Description automatically generated">
            <a:extLst>
              <a:ext uri="{FF2B5EF4-FFF2-40B4-BE49-F238E27FC236}">
                <a16:creationId xmlns:a16="http://schemas.microsoft.com/office/drawing/2014/main" id="{7C403D8D-2F51-7A44-3F92-B0B11E9F089C}"/>
              </a:ext>
            </a:extLst>
          </p:cNvPr>
          <p:cNvPicPr>
            <a:picLocks noChangeAspect="1"/>
          </p:cNvPicPr>
          <p:nvPr/>
        </p:nvPicPr>
        <p:blipFill rotWithShape="1">
          <a:blip r:embed="rId3"/>
          <a:srcRect l="-2273" t="-36981" r="11666" b="-21845"/>
          <a:stretch/>
        </p:blipFill>
        <p:spPr>
          <a:xfrm>
            <a:off x="500333" y="4300223"/>
            <a:ext cx="1960248" cy="1789906"/>
          </a:xfrm>
          <a:prstGeom prst="rect">
            <a:avLst/>
          </a:prstGeom>
        </p:spPr>
      </p:pic>
      <p:pic>
        <p:nvPicPr>
          <p:cNvPr id="6" name="Picture 5" descr="A close-up of a white background&#10;&#10;Description automatically generated">
            <a:extLst>
              <a:ext uri="{FF2B5EF4-FFF2-40B4-BE49-F238E27FC236}">
                <a16:creationId xmlns:a16="http://schemas.microsoft.com/office/drawing/2014/main" id="{A211DA7D-3C70-C004-873B-4A3DE7C1E508}"/>
              </a:ext>
            </a:extLst>
          </p:cNvPr>
          <p:cNvPicPr>
            <a:picLocks noChangeAspect="1"/>
          </p:cNvPicPr>
          <p:nvPr/>
        </p:nvPicPr>
        <p:blipFill>
          <a:blip r:embed="rId4"/>
          <a:stretch>
            <a:fillRect/>
          </a:stretch>
        </p:blipFill>
        <p:spPr>
          <a:xfrm>
            <a:off x="2808514" y="904365"/>
            <a:ext cx="9100457" cy="924435"/>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E6B7F924-E342-F368-2382-6D85B969F7F8}"/>
              </a:ext>
            </a:extLst>
          </p:cNvPr>
          <p:cNvPicPr>
            <a:picLocks noChangeAspect="1"/>
          </p:cNvPicPr>
          <p:nvPr/>
        </p:nvPicPr>
        <p:blipFill>
          <a:blip r:embed="rId5"/>
          <a:stretch>
            <a:fillRect/>
          </a:stretch>
        </p:blipFill>
        <p:spPr>
          <a:xfrm>
            <a:off x="2808514" y="1927622"/>
            <a:ext cx="9100457" cy="4689488"/>
          </a:xfrm>
          <a:prstGeom prst="rect">
            <a:avLst/>
          </a:prstGeom>
        </p:spPr>
      </p:pic>
    </p:spTree>
    <p:extLst>
      <p:ext uri="{BB962C8B-B14F-4D97-AF65-F5344CB8AC3E}">
        <p14:creationId xmlns:p14="http://schemas.microsoft.com/office/powerpoint/2010/main" val="2362540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BB7-0A21-B1DB-E789-E10731081D54}"/>
              </a:ext>
            </a:extLst>
          </p:cNvPr>
          <p:cNvSpPr>
            <a:spLocks noGrp="1"/>
          </p:cNvSpPr>
          <p:nvPr>
            <p:ph type="title"/>
          </p:nvPr>
        </p:nvSpPr>
        <p:spPr>
          <a:xfrm>
            <a:off x="763051" y="84473"/>
            <a:ext cx="10666949" cy="721070"/>
          </a:xfrm>
        </p:spPr>
        <p:txBody>
          <a:bodyPr>
            <a:normAutofit/>
          </a:bodyPr>
          <a:lstStyle/>
          <a:p>
            <a:pPr algn="ctr"/>
            <a:r>
              <a:rPr lang="en-US" sz="4400" dirty="0">
                <a:latin typeface="Calibri" panose="020F0502020204030204" pitchFamily="34" charset="0"/>
                <a:cs typeface="Calibri" panose="020F0502020204030204" pitchFamily="34" charset="0"/>
              </a:rPr>
              <a:t>Descriptive Analytics</a:t>
            </a:r>
          </a:p>
        </p:txBody>
      </p:sp>
      <p:graphicFrame>
        <p:nvGraphicFramePr>
          <p:cNvPr id="10" name="Content Placeholder 2">
            <a:extLst>
              <a:ext uri="{FF2B5EF4-FFF2-40B4-BE49-F238E27FC236}">
                <a16:creationId xmlns:a16="http://schemas.microsoft.com/office/drawing/2014/main" id="{254A20A8-327B-0088-9BE2-FC6ABA58CD76}"/>
              </a:ext>
            </a:extLst>
          </p:cNvPr>
          <p:cNvGraphicFramePr/>
          <p:nvPr>
            <p:extLst>
              <p:ext uri="{D42A27DB-BD31-4B8C-83A1-F6EECF244321}">
                <p14:modId xmlns:p14="http://schemas.microsoft.com/office/powerpoint/2010/main" val="310354737"/>
              </p:ext>
            </p:extLst>
          </p:nvPr>
        </p:nvGraphicFramePr>
        <p:xfrm>
          <a:off x="763051" y="1534886"/>
          <a:ext cx="10666949" cy="4136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274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BB7-0A21-B1DB-E789-E10731081D54}"/>
              </a:ext>
            </a:extLst>
          </p:cNvPr>
          <p:cNvSpPr>
            <a:spLocks noGrp="1"/>
          </p:cNvSpPr>
          <p:nvPr>
            <p:ph type="title"/>
          </p:nvPr>
        </p:nvSpPr>
        <p:spPr>
          <a:xfrm>
            <a:off x="763051" y="84473"/>
            <a:ext cx="10666949" cy="721070"/>
          </a:xfrm>
        </p:spPr>
        <p:txBody>
          <a:bodyPr>
            <a:normAutofit/>
          </a:bodyPr>
          <a:lstStyle/>
          <a:p>
            <a:pPr algn="ctr"/>
            <a:r>
              <a:rPr lang="en-US" sz="4400" dirty="0">
                <a:latin typeface="Calibri" panose="020F0502020204030204" pitchFamily="34" charset="0"/>
                <a:cs typeface="Calibri" panose="020F0502020204030204" pitchFamily="34" charset="0"/>
              </a:rPr>
              <a:t>Business Case 1 – Platform Growth</a:t>
            </a:r>
          </a:p>
        </p:txBody>
      </p:sp>
      <p:pic>
        <p:nvPicPr>
          <p:cNvPr id="7" name="Picture 2" descr="Apache Pig png images | PNGWing">
            <a:extLst>
              <a:ext uri="{FF2B5EF4-FFF2-40B4-BE49-F238E27FC236}">
                <a16:creationId xmlns:a16="http://schemas.microsoft.com/office/drawing/2014/main" id="{8B03149B-98A2-CE04-2F67-FEC2941D6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79" y="84473"/>
            <a:ext cx="1635720" cy="19920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screenshot of a computer&#10;&#10;Description automatically generated">
            <a:extLst>
              <a:ext uri="{FF2B5EF4-FFF2-40B4-BE49-F238E27FC236}">
                <a16:creationId xmlns:a16="http://schemas.microsoft.com/office/drawing/2014/main" id="{752DF6FE-F996-082A-DA69-983B048D54B8}"/>
              </a:ext>
            </a:extLst>
          </p:cNvPr>
          <p:cNvPicPr>
            <a:picLocks noChangeAspect="1"/>
          </p:cNvPicPr>
          <p:nvPr/>
        </p:nvPicPr>
        <p:blipFill>
          <a:blip r:embed="rId3"/>
          <a:stretch>
            <a:fillRect/>
          </a:stretch>
        </p:blipFill>
        <p:spPr>
          <a:xfrm>
            <a:off x="2080205" y="805543"/>
            <a:ext cx="9865516" cy="1240972"/>
          </a:xfrm>
          <a:prstGeom prst="rect">
            <a:avLst/>
          </a:prstGeom>
        </p:spPr>
      </p:pic>
      <p:pic>
        <p:nvPicPr>
          <p:cNvPr id="11" name="Content Placeholder 3" descr="A graph of different colored bars&#10;&#10;Description automatically generated">
            <a:extLst>
              <a:ext uri="{FF2B5EF4-FFF2-40B4-BE49-F238E27FC236}">
                <a16:creationId xmlns:a16="http://schemas.microsoft.com/office/drawing/2014/main" id="{135C82A4-18C1-8463-E23D-4EE35DACDBB9}"/>
              </a:ext>
            </a:extLst>
          </p:cNvPr>
          <p:cNvPicPr>
            <a:picLocks noChangeAspect="1"/>
          </p:cNvPicPr>
          <p:nvPr/>
        </p:nvPicPr>
        <p:blipFill>
          <a:blip r:embed="rId4"/>
          <a:stretch>
            <a:fillRect/>
          </a:stretch>
        </p:blipFill>
        <p:spPr>
          <a:xfrm>
            <a:off x="4428068" y="2122952"/>
            <a:ext cx="7517654" cy="4650575"/>
          </a:xfrm>
          <a:prstGeom prst="rect">
            <a:avLst/>
          </a:prstGeom>
        </p:spPr>
      </p:pic>
      <p:sp>
        <p:nvSpPr>
          <p:cNvPr id="12" name="Content Placeholder 2">
            <a:extLst>
              <a:ext uri="{FF2B5EF4-FFF2-40B4-BE49-F238E27FC236}">
                <a16:creationId xmlns:a16="http://schemas.microsoft.com/office/drawing/2014/main" id="{79A10D3A-9817-E994-E0EE-7D67B83FE181}"/>
              </a:ext>
            </a:extLst>
          </p:cNvPr>
          <p:cNvSpPr txBox="1">
            <a:spLocks/>
          </p:cNvSpPr>
          <p:nvPr/>
        </p:nvSpPr>
        <p:spPr>
          <a:xfrm>
            <a:off x="587830" y="2122952"/>
            <a:ext cx="3840237" cy="4136571"/>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i="0" dirty="0">
                <a:solidFill>
                  <a:schemeClr val="tx1"/>
                </a:solidFill>
                <a:latin typeface="Calibri" panose="020F0502020204030204" pitchFamily="34" charset="0"/>
                <a:cs typeface="Calibri" panose="020F0502020204030204" pitchFamily="34" charset="0"/>
              </a:rPr>
              <a:t>P</a:t>
            </a:r>
            <a:r>
              <a:rPr lang="en-US" b="0" i="0" dirty="0">
                <a:solidFill>
                  <a:schemeClr val="tx1"/>
                </a:solidFill>
                <a:effectLst/>
                <a:latin typeface="Calibri" panose="020F0502020204030204" pitchFamily="34" charset="0"/>
                <a:cs typeface="Calibri" panose="020F0502020204030204" pitchFamily="34" charset="0"/>
              </a:rPr>
              <a:t>rovide incentives such as enhanced visibility and recognition within the community or even physical rewards for the best answers.</a:t>
            </a:r>
          </a:p>
          <a:p>
            <a:pPr marL="342900" indent="-342900">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Implement collaborative events, peer sessions, and dedicated platforms to replicate high participation in software engineering across other topics.</a:t>
            </a:r>
            <a:endParaRPr lang="en-US" sz="2100" i="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8615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79A10D3A-9817-E994-E0EE-7D67B83FE181}"/>
              </a:ext>
            </a:extLst>
          </p:cNvPr>
          <p:cNvSpPr txBox="1">
            <a:spLocks/>
          </p:cNvSpPr>
          <p:nvPr/>
        </p:nvSpPr>
        <p:spPr>
          <a:xfrm>
            <a:off x="763051" y="5246914"/>
            <a:ext cx="11182670" cy="1360715"/>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i="0" dirty="0">
                <a:solidFill>
                  <a:schemeClr val="tx1"/>
                </a:solidFill>
                <a:latin typeface="Calibri" panose="020F0502020204030204" pitchFamily="34" charset="0"/>
                <a:cs typeface="Calibri" panose="020F0502020204030204" pitchFamily="34" charset="0"/>
              </a:rPr>
              <a:t>L</a:t>
            </a:r>
            <a:r>
              <a:rPr lang="en-US" b="0" i="0" dirty="0">
                <a:solidFill>
                  <a:schemeClr val="tx1"/>
                </a:solidFill>
                <a:effectLst/>
                <a:latin typeface="Calibri" panose="020F0502020204030204" pitchFamily="34" charset="0"/>
                <a:cs typeface="Calibri" panose="020F0502020204030204" pitchFamily="34" charset="0"/>
              </a:rPr>
              <a:t>aunch initiatives like cross-topic events, challenges, or discussions that appeal to users with interests in multiple areas.</a:t>
            </a:r>
          </a:p>
          <a:p>
            <a:pPr marL="342900" indent="-342900">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Provide </a:t>
            </a:r>
            <a:r>
              <a:rPr lang="en-US" sz="2000" b="0" i="0" dirty="0">
                <a:solidFill>
                  <a:schemeClr val="tx1"/>
                </a:solidFill>
                <a:effectLst/>
                <a:latin typeface="Calibri" panose="020F0502020204030204" pitchFamily="34" charset="0"/>
                <a:cs typeface="Calibri" panose="020F0502020204030204" pitchFamily="34" charset="0"/>
              </a:rPr>
              <a:t>collaborative spaces to connect users with overlapping interests.</a:t>
            </a:r>
            <a:endParaRPr lang="en-US" sz="2100" i="0" dirty="0">
              <a:solidFill>
                <a:schemeClr val="tx1"/>
              </a:solidFill>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B738FB37-AEF2-732D-230F-054F6AA21A15}"/>
              </a:ext>
            </a:extLst>
          </p:cNvPr>
          <p:cNvSpPr txBox="1">
            <a:spLocks/>
          </p:cNvSpPr>
          <p:nvPr/>
        </p:nvSpPr>
        <p:spPr>
          <a:xfrm>
            <a:off x="763051" y="84473"/>
            <a:ext cx="10666949" cy="721070"/>
          </a:xfrm>
          <a:prstGeom prst="rect">
            <a:avLst/>
          </a:prstGeom>
        </p:spPr>
        <p:txBody>
          <a:bodyPr vert="horz" lIns="91440" tIns="45720" rIns="91440" bIns="45720" rtlCol="0" anchor="t">
            <a:normAutofit fontScale="82500" lnSpcReduction="100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gn="ctr"/>
            <a:r>
              <a:rPr lang="en-US" sz="4400" dirty="0">
                <a:latin typeface="Calibri" panose="020F0502020204030204" pitchFamily="34" charset="0"/>
                <a:cs typeface="Calibri" panose="020F0502020204030204" pitchFamily="34" charset="0"/>
              </a:rPr>
              <a:t>Business Case 2 – Cross Community Engagement</a:t>
            </a:r>
          </a:p>
        </p:txBody>
      </p:sp>
      <p:pic>
        <p:nvPicPr>
          <p:cNvPr id="6" name="Content Placeholder 4" descr="A screen shot of a computer&#10;&#10;Description automatically generated">
            <a:extLst>
              <a:ext uri="{FF2B5EF4-FFF2-40B4-BE49-F238E27FC236}">
                <a16:creationId xmlns:a16="http://schemas.microsoft.com/office/drawing/2014/main" id="{D2BB9325-CACA-D13B-05B0-7B2C4C55C829}"/>
              </a:ext>
            </a:extLst>
          </p:cNvPr>
          <p:cNvPicPr>
            <a:picLocks noChangeAspect="1"/>
          </p:cNvPicPr>
          <p:nvPr/>
        </p:nvPicPr>
        <p:blipFill>
          <a:blip r:embed="rId2"/>
          <a:stretch>
            <a:fillRect/>
          </a:stretch>
        </p:blipFill>
        <p:spPr>
          <a:xfrm>
            <a:off x="1963111" y="988590"/>
            <a:ext cx="8574260" cy="3986182"/>
          </a:xfrm>
          <a:prstGeom prst="rect">
            <a:avLst/>
          </a:prstGeom>
        </p:spPr>
      </p:pic>
    </p:spTree>
    <p:extLst>
      <p:ext uri="{BB962C8B-B14F-4D97-AF65-F5344CB8AC3E}">
        <p14:creationId xmlns:p14="http://schemas.microsoft.com/office/powerpoint/2010/main" val="3386706188"/>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41243A"/>
      </a:dk2>
      <a:lt2>
        <a:srgbClr val="E2E8E3"/>
      </a:lt2>
      <a:accent1>
        <a:srgbClr val="CA92BD"/>
      </a:accent1>
      <a:accent2>
        <a:srgbClr val="BF7A91"/>
      </a:accent2>
      <a:accent3>
        <a:srgbClr val="CA9692"/>
      </a:accent3>
      <a:accent4>
        <a:srgbClr val="BF9C7A"/>
      </a:accent4>
      <a:accent5>
        <a:srgbClr val="A9A57A"/>
      </a:accent5>
      <a:accent6>
        <a:srgbClr val="97AB6E"/>
      </a:accent6>
      <a:hlink>
        <a:srgbClr val="568E64"/>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1284</TotalTime>
  <Words>1364</Words>
  <Application>Microsoft Office PowerPoint</Application>
  <PresentationFormat>Widescreen</PresentationFormat>
  <Paragraphs>140</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Söhne</vt:lpstr>
      <vt:lpstr>Arial</vt:lpstr>
      <vt:lpstr>Avenir Next LT Pro</vt:lpstr>
      <vt:lpstr>Calibri</vt:lpstr>
      <vt:lpstr>Sitka Banner</vt:lpstr>
      <vt:lpstr>HeadlinesVTI</vt:lpstr>
      <vt:lpstr>StackExchange</vt:lpstr>
      <vt:lpstr>Dataset Overview</vt:lpstr>
      <vt:lpstr>Tools</vt:lpstr>
      <vt:lpstr>File Conversions</vt:lpstr>
      <vt:lpstr>Data Transfer</vt:lpstr>
      <vt:lpstr>Data Storage</vt:lpstr>
      <vt:lpstr>Descriptive Analytics</vt:lpstr>
      <vt:lpstr>Business Case 1 – Platform Growth</vt:lpstr>
      <vt:lpstr>PowerPoint Presentation</vt:lpstr>
      <vt:lpstr>PowerPoint Presentation</vt:lpstr>
      <vt:lpstr>PowerPoint Presentation</vt:lpstr>
      <vt:lpstr>PowerPoint Presentation</vt:lpstr>
      <vt:lpstr>Predictive Analytics - Modelling</vt:lpstr>
      <vt:lpstr>Predictive Analytics - Implement</vt:lpstr>
      <vt:lpstr>Predictive Analytics - Performance</vt:lpstr>
      <vt:lpstr>Predictive Analytics - Examples</vt:lpstr>
      <vt:lpstr>Predictive Analytics - Examples</vt:lpstr>
      <vt:lpstr>Predictive Analytics - Examples</vt:lpstr>
      <vt:lpstr>Predictive Analytics - Examples</vt:lpstr>
      <vt:lpstr>Predictive Analytics - Deliverables</vt:lpstr>
      <vt:lpstr>Predictive Analytics - Limitation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StackExchange</dc:title>
  <dc:creator>Pruthvi Shyam Billa</dc:creator>
  <cp:lastModifiedBy>张自正</cp:lastModifiedBy>
  <cp:revision>51</cp:revision>
  <dcterms:created xsi:type="dcterms:W3CDTF">2023-12-06T21:02:28Z</dcterms:created>
  <dcterms:modified xsi:type="dcterms:W3CDTF">2023-12-07T19:20:59Z</dcterms:modified>
</cp:coreProperties>
</file>