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80" r:id="rId6"/>
    <p:sldId id="281" r:id="rId7"/>
    <p:sldId id="263" r:id="rId8"/>
    <p:sldId id="266" r:id="rId9"/>
    <p:sldId id="268" r:id="rId10"/>
    <p:sldId id="273" r:id="rId11"/>
    <p:sldId id="274" r:id="rId12"/>
    <p:sldId id="269" r:id="rId13"/>
    <p:sldId id="270" r:id="rId14"/>
    <p:sldId id="272" r:id="rId15"/>
    <p:sldId id="276" r:id="rId16"/>
    <p:sldId id="284" r:id="rId17"/>
    <p:sldId id="282" r:id="rId18"/>
    <p:sldId id="28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160"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Desk with stethoscope and computer keyboard"/>
          <p:cNvPicPr>
            <a:picLocks noChangeAspect="1"/>
          </p:cNvPicPr>
          <p:nvPr/>
        </p:nvPicPr>
        <p:blipFill rotWithShape="1">
          <a:blip r:embed="rId1" cstate="print"/>
          <a:srcRect l="23293" r="-9" b="9083"/>
          <a:stretch>
            <a:fillRect/>
          </a:stretch>
        </p:blipFill>
        <p:spPr>
          <a:xfrm>
            <a:off x="3522468" y="10"/>
            <a:ext cx="866953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idx="1"/>
          </p:nvPr>
        </p:nvSpPr>
        <p:spPr>
          <a:xfrm>
            <a:off x="370840" y="1843405"/>
            <a:ext cx="7771765" cy="2708275"/>
          </a:xfrm>
        </p:spPr>
        <p:txBody>
          <a:bodyPr vert="horz" lIns="91440" tIns="45720" rIns="91440" bIns="45720" rtlCol="0" anchor="t">
            <a:normAutofit/>
          </a:bodyPr>
          <a:lstStyle/>
          <a:p>
            <a:pPr>
              <a:buNone/>
            </a:pPr>
            <a:endParaRPr lang="en-US" b="1" dirty="0" smtClean="0">
              <a:cs typeface="Calibri" panose="020F0502020204030204"/>
            </a:endParaRPr>
          </a:p>
          <a:p>
            <a:pPr>
              <a:buNone/>
            </a:pPr>
            <a:r>
              <a:rPr lang="en-US" b="1" dirty="0" smtClean="0">
                <a:cs typeface="Calibri" panose="020F0502020204030204"/>
              </a:rPr>
              <a:t>                 </a:t>
            </a:r>
            <a:endParaRPr lang="en-US" b="1" dirty="0" smtClean="0">
              <a:cs typeface="Calibri" panose="020F0502020204030204"/>
            </a:endParaRPr>
          </a:p>
          <a:p>
            <a:pPr>
              <a:buNone/>
            </a:pPr>
            <a:r>
              <a:rPr lang="en-US" b="1" dirty="0" smtClean="0">
                <a:cs typeface="Calibri" panose="020F0502020204030204"/>
              </a:rPr>
              <a:t> </a:t>
            </a:r>
            <a:r>
              <a:rPr lang="en-IN" altLang="en-US" b="1" dirty="0" smtClean="0">
                <a:cs typeface="Calibri" panose="020F0502020204030204"/>
              </a:rPr>
              <a:t>      </a:t>
            </a:r>
            <a:r>
              <a:rPr lang="en-IN" altLang="en-US" sz="3200" b="1" dirty="0" smtClean="0">
                <a:latin typeface="Times New Roman" panose="02020603050405020304" charset="0"/>
                <a:cs typeface="Times New Roman" panose="02020603050405020304" charset="0"/>
              </a:rPr>
              <a:t>SMART MEDICINE REMINDER</a:t>
            </a:r>
            <a:endParaRPr lang="en-US" sz="3200"/>
          </a:p>
          <a:p>
            <a:pPr marL="0" indent="0">
              <a:buNone/>
            </a:pPr>
            <a:endParaRPr lang="en-US" sz="320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a:spLocks noGrp="1" noRot="1" noChangeAspect="1" noMove="1" noResize="1" noEditPoints="1" noAdjustHandles="1" noChangeArrowheads="1" noChangeShapeType="1" noTextEdit="1"/>
          </p:cNvSpPr>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p:cNvPicPr>
            <a:picLocks noGrp="1" noChangeAspect="1"/>
          </p:cNvPicPr>
          <p:nvPr>
            <p:ph idx="1"/>
          </p:nvPr>
        </p:nvPicPr>
        <p:blipFill>
          <a:blip r:embed="rId1" cstate="print"/>
          <a:stretch>
            <a:fillRect/>
          </a:stretch>
        </p:blipFill>
        <p:spPr>
          <a:xfrm>
            <a:off x="5510456" y="747714"/>
            <a:ext cx="6173251" cy="5642078"/>
          </a:xfrm>
          <a:prstGeom prst="rect">
            <a:avLst/>
          </a:prstGeom>
        </p:spPr>
      </p:pic>
      <p:sp>
        <p:nvSpPr>
          <p:cNvPr id="17" name="Freeform: Shape 16"/>
          <p:cNvSpPr>
            <a:spLocks noGrp="1" noRot="1" noChangeAspect="1" noMove="1" noResize="1" noEditPoints="1" noAdjustHandles="1" noChangeArrowheads="1" noChangeShapeType="1" noTextEdit="1"/>
          </p:cNvSpPr>
          <p:nvPr/>
        </p:nvSpPr>
        <p:spPr>
          <a:xfrm>
            <a:off x="0" y="-478"/>
            <a:ext cx="6820929"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p:cNvSpPr>
            <a:spLocks noGrp="1" noRot="1" noChangeAspect="1" noMove="1" noResize="1" noEditPoints="1" noAdjustHandles="1" noChangeArrowheads="1" noChangeShapeType="1" noTextEdit="1"/>
          </p:cNvSpPr>
          <p:nvPr/>
        </p:nvSpPr>
        <p:spPr>
          <a:xfrm>
            <a:off x="0" y="-478"/>
            <a:ext cx="6012496"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4041648"/>
            <a:ext cx="3877056" cy="2176272"/>
          </a:xfrm>
        </p:spPr>
        <p:txBody>
          <a:bodyPr vert="horz" lIns="91440" tIns="45720" rIns="91440" bIns="45720" rtlCol="0" anchor="t">
            <a:normAutofit/>
          </a:bodyPr>
          <a:lstStyle/>
          <a:p>
            <a:r>
              <a:rPr lang="en-US" sz="5000" b="1" kern="1200">
                <a:solidFill>
                  <a:schemeClr val="tx1"/>
                </a:solidFill>
                <a:latin typeface="+mj-lt"/>
                <a:ea typeface="+mj-ea"/>
                <a:cs typeface="+mj-cs"/>
              </a:rPr>
              <a:t>Architecture Diagram for Android APP</a:t>
            </a:r>
            <a:endParaRPr lang="en-US" sz="5000" kern="1200">
              <a:solidFill>
                <a:schemeClr val="tx1"/>
              </a:solidFill>
              <a:latin typeface="+mj-lt"/>
              <a:ea typeface="+mj-ea"/>
              <a:cs typeface="+mj-cs"/>
            </a:endParaRP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nvSpPr>
        <p:spPr>
          <a:xfrm>
            <a:off x="0" y="1553210"/>
            <a:ext cx="12192000" cy="53047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a:spLocks noGrp="1" noRot="1" noChangeAspect="1" noMove="1" noResize="1" noEditPoints="1" noAdjustHandles="1" noChangeArrowheads="1" noChangeShapeType="1" noTextEdit="1"/>
          </p:cNvSpPr>
          <p:nvPr/>
        </p:nvSpPr>
        <p:spPr>
          <a:xfrm>
            <a:off x="0" y="0"/>
            <a:ext cx="12192000" cy="15532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970" y="637540"/>
            <a:ext cx="7758430" cy="915035"/>
          </a:xfrm>
        </p:spPr>
        <p:txBody>
          <a:bodyPr anchor="t">
            <a:normAutofit fontScale="90000"/>
          </a:bodyPr>
          <a:lstStyle/>
          <a:p>
            <a:r>
              <a:rPr lang="en-US" sz="3600" b="1">
                <a:solidFill>
                  <a:schemeClr val="bg1"/>
                </a:solidFill>
                <a:cs typeface="Calibri Light" panose="020F0302020204030204"/>
              </a:rPr>
              <a:t>M</a:t>
            </a:r>
            <a:r>
              <a:rPr lang="en-IN" altLang="en-US" sz="3600" b="1">
                <a:solidFill>
                  <a:schemeClr val="bg1"/>
                </a:solidFill>
                <a:cs typeface="Calibri Light" panose="020F0302020204030204"/>
              </a:rPr>
              <a:t>ODULES</a:t>
            </a:r>
            <a:r>
              <a:rPr lang="en-US" sz="3600" b="1">
                <a:solidFill>
                  <a:schemeClr val="bg1"/>
                </a:solidFill>
                <a:cs typeface="Calibri Light" panose="020F0302020204030204"/>
              </a:rPr>
              <a:t> </a:t>
            </a:r>
            <a:r>
              <a:rPr lang="en-IN" altLang="en-US" sz="3600" b="1">
                <a:solidFill>
                  <a:schemeClr val="bg1"/>
                </a:solidFill>
                <a:cs typeface="Calibri Light" panose="020F0302020204030204"/>
              </a:rPr>
              <a:t>INVOLVED</a:t>
            </a:r>
            <a:br>
              <a:rPr lang="en-US" sz="3600" b="1">
                <a:solidFill>
                  <a:schemeClr val="bg1"/>
                </a:solidFill>
                <a:cs typeface="Calibri Light" panose="020F0302020204030204"/>
              </a:rPr>
            </a:br>
            <a:br>
              <a:rPr lang="en-US" sz="3600">
                <a:solidFill>
                  <a:schemeClr val="bg1"/>
                </a:solidFill>
                <a:cs typeface="Calibri Light" panose="020F0302020204030204"/>
              </a:rPr>
            </a:br>
            <a:br>
              <a:rPr lang="en-US" sz="3600">
                <a:solidFill>
                  <a:schemeClr val="bg1"/>
                </a:solidFill>
                <a:cs typeface="Calibri Light" panose="020F0302020204030204"/>
              </a:rPr>
            </a:br>
            <a:br>
              <a:rPr lang="en-US" sz="3600">
                <a:solidFill>
                  <a:schemeClr val="bg1"/>
                </a:solidFill>
                <a:cs typeface="Calibri Light" panose="020F0302020204030204"/>
              </a:rPr>
            </a:br>
            <a:endParaRPr lang="en-US" sz="3600">
              <a:solidFill>
                <a:schemeClr val="bg1"/>
              </a:solidFill>
              <a:cs typeface="Calibri Light" panose="020F0302020204030204"/>
            </a:endParaRPr>
          </a:p>
        </p:txBody>
      </p:sp>
      <p:sp>
        <p:nvSpPr>
          <p:cNvPr id="30" name="Rectangle 29"/>
          <p:cNvSpPr>
            <a:spLocks noGrp="1" noRot="1" noChangeAspect="1" noMove="1" noResize="1" noEditPoints="1" noAdjustHandles="1" noChangeArrowheads="1" noChangeShapeType="1" noTextEdit="1"/>
          </p:cNvSpPr>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30530" y="2329180"/>
            <a:ext cx="10614660" cy="3848100"/>
          </a:xfrm>
        </p:spPr>
        <p:txBody>
          <a:bodyPr vert="horz" lIns="91440" tIns="45720" rIns="91440" bIns="45720" rtlCol="0" anchor="t">
            <a:normAutofit/>
          </a:bodyPr>
          <a:lstStyle/>
          <a:p>
            <a:pPr marL="0" indent="0">
              <a:buNone/>
            </a:pPr>
            <a:r>
              <a:rPr lang="en-US" sz="2400" dirty="0">
                <a:ea typeface="+mn-lt"/>
                <a:cs typeface="+mn-lt"/>
              </a:rPr>
              <a:t> </a:t>
            </a:r>
            <a:r>
              <a:rPr lang="en-US" b="1">
                <a:solidFill>
                  <a:schemeClr val="tx1"/>
                </a:solidFill>
                <a:ea typeface="+mj-lt"/>
                <a:cs typeface="+mj-lt"/>
                <a:sym typeface="+mn-ea"/>
              </a:rPr>
              <a:t>Software Modules</a:t>
            </a:r>
            <a:r>
              <a:rPr lang="en-US">
                <a:solidFill>
                  <a:schemeClr val="tx1"/>
                </a:solidFill>
                <a:ea typeface="+mj-lt"/>
                <a:cs typeface="+mj-lt"/>
                <a:sym typeface="+mn-ea"/>
              </a:rPr>
              <a:t>:</a:t>
            </a:r>
            <a:endParaRPr lang="en-US">
              <a:solidFill>
                <a:schemeClr val="tx1"/>
              </a:solidFill>
              <a:cs typeface="Calibri Light" panose="020F0302020204030204"/>
            </a:endParaRPr>
          </a:p>
          <a:p>
            <a:pPr marL="0" indent="0">
              <a:buNone/>
            </a:pPr>
            <a:endParaRPr lang="en-US" sz="2400" b="1" dirty="0">
              <a:ea typeface="+mn-lt"/>
              <a:cs typeface="+mn-lt"/>
            </a:endParaRPr>
          </a:p>
          <a:p>
            <a:pPr marL="0" indent="0">
              <a:buNone/>
            </a:pPr>
            <a:r>
              <a:rPr lang="en-US" sz="2400" b="1" dirty="0">
                <a:ea typeface="+mn-lt"/>
                <a:cs typeface="+mn-lt"/>
              </a:rPr>
              <a:t>The reminder system consists of two parts </a:t>
            </a:r>
            <a:endParaRPr lang="en-US" b="1">
              <a:cs typeface="Calibri" panose="020F0502020204030204"/>
            </a:endParaRPr>
          </a:p>
          <a:p>
            <a:r>
              <a:rPr lang="en-US" sz="2400" dirty="0">
                <a:ea typeface="+mn-lt"/>
                <a:cs typeface="+mn-lt"/>
              </a:rPr>
              <a:t>Setting alarm </a:t>
            </a:r>
            <a:endParaRPr lang="en-US" dirty="0"/>
          </a:p>
          <a:p>
            <a:r>
              <a:rPr lang="en-US" sz="2400" dirty="0">
                <a:ea typeface="+mn-lt"/>
                <a:cs typeface="+mn-lt"/>
              </a:rPr>
              <a:t>Getting notification </a:t>
            </a:r>
            <a:endParaRPr lang="en-US" dirty="0"/>
          </a:p>
          <a:p>
            <a:endParaRPr lang="en-US" sz="2400" dirty="0">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635" y="0"/>
            <a:ext cx="1219136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8115" y="850265"/>
            <a:ext cx="11735435" cy="5657850"/>
          </a:xfrm>
        </p:spPr>
        <p:txBody>
          <a:bodyPr vert="horz" lIns="91440" tIns="45720" rIns="91440" bIns="45720" rtlCol="0" anchor="t">
            <a:normAutofit/>
          </a:bodyPr>
          <a:lstStyle/>
          <a:p>
            <a:r>
              <a:rPr lang="en-US" sz="2400" b="1" dirty="0">
                <a:ea typeface="+mn-lt"/>
                <a:cs typeface="+mn-lt"/>
              </a:rPr>
              <a:t>Set alarm module:</a:t>
            </a:r>
            <a:endParaRPr lang="en-US" dirty="0">
              <a:ea typeface="+mn-lt"/>
              <a:cs typeface="+mn-lt"/>
            </a:endParaRPr>
          </a:p>
          <a:p>
            <a:pPr marL="0" indent="0">
              <a:buNone/>
            </a:pPr>
            <a:r>
              <a:rPr lang="en-US" sz="2400" b="1" dirty="0">
                <a:ea typeface="+mn-lt"/>
                <a:cs typeface="+mn-lt"/>
              </a:rPr>
              <a:t>                          </a:t>
            </a:r>
            <a:r>
              <a:rPr lang="en-US" sz="2400" dirty="0">
                <a:ea typeface="+mn-lt"/>
                <a:cs typeface="+mn-lt"/>
              </a:rPr>
              <a:t>It helps in reminding about the medications. User can add details of his dosage schedules. Using the data field one can enter the starting and ending dates between which he has to take medicines. The time field shows the time of dosage and on the time of alarm we will get ring. The user can add the description of the medicine, including name, purpose and other related descriptions. All the information will be saved </a:t>
            </a:r>
            <a:r>
              <a:rPr lang="en-US" sz="2400" dirty="0" smtClean="0">
                <a:ea typeface="+mn-lt"/>
                <a:cs typeface="+mn-lt"/>
              </a:rPr>
              <a:t>. </a:t>
            </a:r>
            <a:r>
              <a:rPr lang="en-US" sz="2400" dirty="0">
                <a:ea typeface="+mn-lt"/>
                <a:cs typeface="+mn-lt"/>
              </a:rPr>
              <a:t>This makes anytime availability of the patient’s record. They can also change the ringtone of the alarm from the ringtones stored in the devices </a:t>
            </a:r>
            <a:endParaRPr lang="en-US" sz="2400" dirty="0">
              <a:ea typeface="+mn-lt"/>
              <a:cs typeface="+mn-lt"/>
            </a:endParaRPr>
          </a:p>
          <a:p>
            <a:pPr>
              <a:buFont typeface="Arial" panose="020B0604020202020204"/>
              <a:buChar char="•"/>
            </a:pPr>
            <a:r>
              <a:rPr lang="en-US" sz="2400" b="1" dirty="0">
                <a:ea typeface="+mn-lt"/>
                <a:cs typeface="+mn-lt"/>
              </a:rPr>
              <a:t>Get notification module:</a:t>
            </a:r>
            <a:endParaRPr lang="en-US" dirty="0"/>
          </a:p>
          <a:p>
            <a:pPr marL="0" indent="0">
              <a:buNone/>
            </a:pPr>
            <a:r>
              <a:rPr lang="en-US" sz="2400" b="1" dirty="0">
                <a:ea typeface="+mn-lt"/>
                <a:cs typeface="+mn-lt"/>
              </a:rPr>
              <a:t>                                            </a:t>
            </a:r>
            <a:r>
              <a:rPr lang="en-US" sz="2400" dirty="0">
                <a:ea typeface="+mn-lt"/>
                <a:cs typeface="+mn-lt"/>
              </a:rPr>
              <a:t>Once the alarm is set then the user gets the notification. The user can activate or deactivate this accordingly. If he does not require the notification he can turn off it. If he requires this system then a notification will be sent into his device. </a:t>
            </a:r>
            <a:endParaRPr lang="en-US" dirty="0"/>
          </a:p>
          <a:p>
            <a:pPr marL="0" indent="0">
              <a:buNone/>
            </a:pPr>
            <a:endParaRPr lang="en-US" sz="2400" dirty="0">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lectronics protoboard"/>
          <p:cNvPicPr>
            <a:picLocks noChangeAspect="1"/>
          </p:cNvPicPr>
          <p:nvPr/>
        </p:nvPicPr>
        <p:blipFill rotWithShape="1">
          <a:blip r:embed="rId1" cstate="print">
            <a:alphaModFix amt="35000"/>
          </a:blip>
          <a:srcRect t="15605" r="-2" b="-2"/>
          <a:stretch>
            <a:fillRect/>
          </a:stretch>
        </p:blipFill>
        <p:spPr>
          <a:xfrm>
            <a:off x="20" y="1"/>
            <a:ext cx="12191980" cy="6857999"/>
          </a:xfrm>
          <a:prstGeom prst="rect">
            <a:avLst/>
          </a:prstGeom>
        </p:spPr>
      </p:pic>
      <p:sp>
        <p:nvSpPr>
          <p:cNvPr id="2" name="Title 1"/>
          <p:cNvSpPr>
            <a:spLocks noGrp="1"/>
          </p:cNvSpPr>
          <p:nvPr>
            <p:ph type="title"/>
          </p:nvPr>
        </p:nvSpPr>
        <p:spPr>
          <a:xfrm>
            <a:off x="838201" y="1065862"/>
            <a:ext cx="3313164" cy="4726276"/>
          </a:xfrm>
        </p:spPr>
        <p:txBody>
          <a:bodyPr>
            <a:normAutofit/>
          </a:bodyPr>
          <a:lstStyle/>
          <a:p>
            <a:pPr algn="r"/>
            <a:r>
              <a:rPr lang="en-US" sz="4000">
                <a:solidFill>
                  <a:srgbClr val="FFFFFF"/>
                </a:solidFill>
                <a:cs typeface="Calibri Light" panose="020F0302020204030204"/>
              </a:rPr>
              <a:t>Hard</a:t>
            </a:r>
            <a:r>
              <a:rPr lang="en-IN" altLang="en-US" sz="4000">
                <a:solidFill>
                  <a:srgbClr val="FFFFFF"/>
                </a:solidFill>
                <a:cs typeface="Calibri Light" panose="020F0302020204030204"/>
              </a:rPr>
              <a:t>ware</a:t>
            </a:r>
            <a:r>
              <a:rPr lang="en-US" sz="4000">
                <a:solidFill>
                  <a:srgbClr val="FFFFFF"/>
                </a:solidFill>
                <a:cs typeface="Calibri Light" panose="020F0302020204030204"/>
              </a:rPr>
              <a:t> modules</a:t>
            </a:r>
            <a:r>
              <a:rPr lang="en-IN" altLang="en-US" sz="4000">
                <a:solidFill>
                  <a:srgbClr val="FFFFFF"/>
                </a:solidFill>
                <a:cs typeface="Calibri Light" panose="020F0302020204030204"/>
              </a:rPr>
              <a:t> : </a:t>
            </a:r>
            <a:br>
              <a:rPr lang="en-US" sz="4000">
                <a:solidFill>
                  <a:srgbClr val="FFFFFF"/>
                </a:solidFill>
                <a:cs typeface="Calibri Light" panose="020F0302020204030204"/>
              </a:rPr>
            </a:br>
            <a:endParaRPr lang="en-US" sz="4000">
              <a:solidFill>
                <a:srgbClr val="FFFFFF"/>
              </a:solidFill>
            </a:endParaRPr>
          </a:p>
        </p:txBody>
      </p:sp>
      <p:cxnSp>
        <p:nvCxnSpPr>
          <p:cNvPr id="20" name="Straight Connector 19"/>
          <p:cNvCxnSpPr>
            <a:cxnSpLocks noGrp="1" noRot="1" noChangeAspect="1" noMove="1" noResize="1" noEditPoints="1" noAdjustHandles="1" noChangeArrowheads="1" noChangeShapeType="1"/>
          </p:cNvCxnSpPr>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55379" y="1065862"/>
            <a:ext cx="5744685" cy="4726276"/>
          </a:xfrm>
        </p:spPr>
        <p:txBody>
          <a:bodyPr anchor="ctr">
            <a:normAutofit/>
          </a:bodyPr>
          <a:lstStyle/>
          <a:p>
            <a:pPr>
              <a:buFont typeface="Arial" panose="020B0604020202020204" pitchFamily="34" charset="0"/>
              <a:buChar char="•"/>
            </a:pPr>
            <a:r>
              <a:rPr lang="en-US" sz="2000" b="1" dirty="0">
                <a:solidFill>
                  <a:srgbClr val="FFFFFF"/>
                </a:solidFill>
                <a:ea typeface="+mn-lt"/>
                <a:cs typeface="+mn-lt"/>
              </a:rPr>
              <a:t>RTC DS3231</a:t>
            </a:r>
            <a:r>
              <a:rPr lang="en-IN" altLang="en-US" sz="2000" b="1" dirty="0">
                <a:solidFill>
                  <a:srgbClr val="FFFFFF"/>
                </a:solidFill>
                <a:ea typeface="+mn-lt"/>
                <a:cs typeface="+mn-lt"/>
              </a:rPr>
              <a:t> - For time</a:t>
            </a:r>
            <a:endParaRPr lang="en-US" sz="2000" dirty="0">
              <a:solidFill>
                <a:srgbClr val="FFFFFF"/>
              </a:solidFill>
            </a:endParaRPr>
          </a:p>
          <a:p>
            <a:r>
              <a:rPr lang="en-US" sz="2000" b="1" dirty="0">
                <a:solidFill>
                  <a:srgbClr val="FFFFFF"/>
                </a:solidFill>
                <a:ea typeface="+mn-lt"/>
                <a:cs typeface="+mn-lt"/>
              </a:rPr>
              <a:t>A buzzer </a:t>
            </a:r>
            <a:r>
              <a:rPr lang="en-IN" altLang="en-US" sz="2000" b="1" dirty="0">
                <a:solidFill>
                  <a:srgbClr val="FFFFFF"/>
                </a:solidFill>
                <a:ea typeface="+mn-lt"/>
                <a:cs typeface="+mn-lt"/>
              </a:rPr>
              <a:t>- T</a:t>
            </a:r>
            <a:r>
              <a:rPr lang="en-US" sz="2000" b="1" dirty="0">
                <a:solidFill>
                  <a:srgbClr val="FFFFFF"/>
                </a:solidFill>
                <a:ea typeface="+mn-lt"/>
                <a:cs typeface="+mn-lt"/>
              </a:rPr>
              <a:t>o alert and remind that it’s time to take medicine</a:t>
            </a:r>
            <a:r>
              <a:rPr lang="en-US" sz="2000" dirty="0" smtClean="0">
                <a:solidFill>
                  <a:srgbClr val="FFFFFF"/>
                </a:solidFill>
                <a:ea typeface="+mn-lt"/>
                <a:cs typeface="+mn-lt"/>
              </a:rPr>
              <a:t>.</a:t>
            </a:r>
            <a:endParaRPr lang="en-US" sz="2000" dirty="0" smtClean="0">
              <a:solidFill>
                <a:srgbClr val="FFFFFF"/>
              </a:solidFill>
              <a:ea typeface="+mn-lt"/>
              <a:cs typeface="+mn-lt"/>
            </a:endParaRPr>
          </a:p>
          <a:p>
            <a:pPr marL="0" indent="0">
              <a:buNone/>
            </a:pPr>
            <a:endParaRPr lang="en-US" sz="2000" dirty="0" smtClean="0">
              <a:solidFill>
                <a:srgbClr val="FFFFFF"/>
              </a:solidFill>
              <a:ea typeface="+mn-lt"/>
              <a:cs typeface="+mn-lt"/>
            </a:endParaRPr>
          </a:p>
          <a:p>
            <a:pPr marL="0" indent="0">
              <a:buNone/>
            </a:pPr>
            <a:endParaRPr lang="en-US" sz="2000" dirty="0" smtClean="0">
              <a:solidFill>
                <a:srgbClr val="FFFFFF"/>
              </a:solidFill>
              <a:ea typeface="+mn-lt"/>
              <a:cs typeface="+mn-lt"/>
            </a:endParaRPr>
          </a:p>
          <a:p>
            <a:pPr>
              <a:buNone/>
            </a:pPr>
            <a:r>
              <a:rPr lang="en-IN" altLang="en-US" sz="2000" b="1" dirty="0" smtClean="0">
                <a:solidFill>
                  <a:srgbClr val="FFFFFF"/>
                </a:solidFill>
                <a:ea typeface="+mn-lt"/>
                <a:cs typeface="+mn-lt"/>
              </a:rPr>
              <a:t>The output </a:t>
            </a:r>
            <a:r>
              <a:rPr lang="en-US" sz="2000" b="1" dirty="0" smtClean="0">
                <a:solidFill>
                  <a:srgbClr val="FFFFFF"/>
                </a:solidFill>
                <a:ea typeface="+mn-lt"/>
                <a:cs typeface="+mn-lt"/>
              </a:rPr>
              <a:t>will be displayed on the  </a:t>
            </a:r>
            <a:r>
              <a:rPr lang="en-IN" altLang="en-US" sz="2000" b="1" dirty="0" smtClean="0">
                <a:solidFill>
                  <a:srgbClr val="FFFFFF"/>
                </a:solidFill>
                <a:ea typeface="+mn-lt"/>
                <a:cs typeface="+mn-lt"/>
              </a:rPr>
              <a:t>Arduino Serial Monitor </a:t>
            </a:r>
            <a:r>
              <a:rPr lang="en-US" sz="2000" b="1" dirty="0" smtClean="0">
                <a:solidFill>
                  <a:srgbClr val="FFFFFF"/>
                </a:solidFill>
                <a:ea typeface="+mn-lt"/>
                <a:cs typeface="+mn-lt"/>
              </a:rPr>
              <a:t>Screen</a:t>
            </a:r>
            <a:endParaRPr lang="en-US" sz="2000" b="1" dirty="0">
              <a:solidFill>
                <a:srgbClr val="FFFFFF"/>
              </a:solidFill>
            </a:endParaRPr>
          </a:p>
          <a:p>
            <a:pPr marL="0" indent="0">
              <a:buNone/>
            </a:pPr>
            <a:endParaRPr lang="en-US" sz="2000" dirty="0">
              <a:solidFill>
                <a:srgbClr val="FFFFFF"/>
              </a:solidFill>
              <a:cs typeface="Calibri" panose="020F0502020204030204"/>
            </a:endParaRPr>
          </a:p>
        </p:txBody>
      </p:sp>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365" cy="1464945"/>
          </a:xfrm>
          <a:solidFill>
            <a:schemeClr val="tx1">
              <a:lumMod val="85000"/>
              <a:lumOff val="15000"/>
            </a:schemeClr>
          </a:solidFill>
        </p:spPr>
        <p:txBody>
          <a:bodyPr/>
          <a:lstStyle/>
          <a:p>
            <a:r>
              <a:rPr lang="en-IN" altLang="en-US" sz="3200" b="1" dirty="0" smtClean="0">
                <a:solidFill>
                  <a:schemeClr val="bg1"/>
                </a:solidFill>
                <a:latin typeface="Times New Roman" panose="02020603050405020304" charset="0"/>
                <a:ea typeface="+mj-lt"/>
                <a:cs typeface="Times New Roman" panose="02020603050405020304" charset="0"/>
              </a:rPr>
              <a:t>REQUIREMENTS</a:t>
            </a:r>
            <a:endParaRPr lang="en-IN" altLang="en-US" sz="3200" b="1" dirty="0" smtClean="0">
              <a:solidFill>
                <a:schemeClr val="bg1"/>
              </a:solidFill>
              <a:latin typeface="Times New Roman" panose="02020603050405020304" charset="0"/>
              <a:ea typeface="+mj-lt"/>
              <a:cs typeface="Times New Roman" panose="02020603050405020304" charset="0"/>
            </a:endParaRPr>
          </a:p>
        </p:txBody>
      </p:sp>
      <p:sp>
        <p:nvSpPr>
          <p:cNvPr id="3" name="Content Placeholder 2"/>
          <p:cNvSpPr>
            <a:spLocks noGrp="1"/>
          </p:cNvSpPr>
          <p:nvPr>
            <p:ph sz="half" idx="1"/>
          </p:nvPr>
        </p:nvSpPr>
        <p:spPr>
          <a:xfrm>
            <a:off x="0" y="1464945"/>
            <a:ext cx="7045960" cy="5300345"/>
          </a:xfrm>
          <a:solidFill>
            <a:schemeClr val="bg2"/>
          </a:solidFill>
        </p:spPr>
        <p:txBody>
          <a:bodyPr>
            <a:normAutofit fontScale="90000"/>
          </a:bodyPr>
          <a:lstStyle/>
          <a:p>
            <a:pPr marL="0" indent="0">
              <a:buNone/>
            </a:pPr>
            <a:r>
              <a:rPr lang="en-IN" altLang="en-US" b="1" dirty="0" smtClean="0">
                <a:latin typeface="Times New Roman" panose="02020603050405020304" charset="0"/>
                <a:ea typeface="+mn-lt"/>
                <a:cs typeface="Times New Roman" panose="02020603050405020304" charset="0"/>
              </a:rPr>
              <a:t>Hardware Components</a:t>
            </a:r>
            <a:endParaRPr lang="en-US" b="1" dirty="0" smtClean="0">
              <a:latin typeface="Times New Roman" panose="02020603050405020304" charset="0"/>
              <a:ea typeface="+mn-lt"/>
              <a:cs typeface="Times New Roman" panose="02020603050405020304" charset="0"/>
            </a:endParaRPr>
          </a:p>
          <a:p>
            <a:pPr marL="0" indent="0">
              <a:buNone/>
            </a:pPr>
            <a:r>
              <a:rPr lang="en-US" dirty="0" smtClean="0">
                <a:latin typeface="Times New Roman" panose="02020603050405020304" charset="0"/>
                <a:ea typeface="+mn-lt"/>
                <a:cs typeface="Times New Roman" panose="02020603050405020304" charset="0"/>
              </a:rPr>
              <a:t>•</a:t>
            </a:r>
            <a:r>
              <a:rPr lang="en-US" dirty="0" err="1" smtClean="0">
                <a:latin typeface="Times New Roman" panose="02020603050405020304" charset="0"/>
                <a:ea typeface="+mn-lt"/>
                <a:cs typeface="Times New Roman" panose="02020603050405020304" charset="0"/>
              </a:rPr>
              <a:t>Arduino</a:t>
            </a:r>
            <a:r>
              <a:rPr lang="en-US" dirty="0" smtClean="0">
                <a:latin typeface="Times New Roman" panose="02020603050405020304" charset="0"/>
                <a:ea typeface="+mn-lt"/>
                <a:cs typeface="Times New Roman" panose="02020603050405020304" charset="0"/>
              </a:rPr>
              <a:t> Uno with USB cable –1                          </a:t>
            </a:r>
            <a:endParaRPr lang="en-US" dirty="0" smtClean="0">
              <a:latin typeface="Times New Roman" panose="02020603050405020304" charset="0"/>
              <a:ea typeface="+mn-lt"/>
              <a:cs typeface="Times New Roman" panose="02020603050405020304" charset="0"/>
            </a:endParaRPr>
          </a:p>
          <a:p>
            <a:pPr marL="0" indent="0">
              <a:buNone/>
            </a:pPr>
            <a:r>
              <a:rPr lang="en-US" dirty="0" smtClean="0">
                <a:latin typeface="Times New Roman" panose="02020603050405020304" charset="0"/>
                <a:ea typeface="+mn-lt"/>
                <a:cs typeface="Times New Roman" panose="02020603050405020304" charset="0"/>
              </a:rPr>
              <a:t>•Push Button – 4 </a:t>
            </a:r>
            <a:endParaRPr lang="en-US" dirty="0" smtClean="0">
              <a:latin typeface="Times New Roman" panose="02020603050405020304" charset="0"/>
              <a:ea typeface="+mn-lt"/>
              <a:cs typeface="Times New Roman" panose="02020603050405020304" charset="0"/>
            </a:endParaRPr>
          </a:p>
          <a:p>
            <a:pPr marL="0" indent="0">
              <a:buNone/>
            </a:pPr>
            <a:r>
              <a:rPr lang="en-US" dirty="0" smtClean="0">
                <a:latin typeface="Times New Roman" panose="02020603050405020304" charset="0"/>
                <a:ea typeface="+mn-lt"/>
                <a:cs typeface="Times New Roman" panose="02020603050405020304" charset="0"/>
              </a:rPr>
              <a:t>•RTC DS3231 module -1</a:t>
            </a:r>
            <a:endParaRPr lang="en-US" dirty="0" smtClean="0">
              <a:latin typeface="Times New Roman" panose="02020603050405020304" charset="0"/>
              <a:ea typeface="+mn-lt"/>
              <a:cs typeface="Times New Roman" panose="02020603050405020304" charset="0"/>
            </a:endParaRPr>
          </a:p>
          <a:p>
            <a:pPr marL="0" indent="0">
              <a:buNone/>
            </a:pPr>
            <a:r>
              <a:rPr lang="en-US" dirty="0" smtClean="0">
                <a:latin typeface="Times New Roman" panose="02020603050405020304" charset="0"/>
                <a:ea typeface="+mn-lt"/>
                <a:cs typeface="Times New Roman" panose="02020603050405020304" charset="0"/>
              </a:rPr>
              <a:t>•Resistor 10K - 4                                           </a:t>
            </a:r>
            <a:endParaRPr lang="en-US" dirty="0" smtClean="0">
              <a:latin typeface="Times New Roman" panose="02020603050405020304" charset="0"/>
              <a:ea typeface="+mn-lt"/>
              <a:cs typeface="Times New Roman" panose="02020603050405020304" charset="0"/>
            </a:endParaRPr>
          </a:p>
          <a:p>
            <a:pPr marL="0" indent="0">
              <a:buNone/>
            </a:pPr>
            <a:r>
              <a:rPr lang="en-US" dirty="0" smtClean="0">
                <a:latin typeface="Times New Roman" panose="02020603050405020304" charset="0"/>
                <a:ea typeface="+mn-lt"/>
                <a:cs typeface="Times New Roman" panose="02020603050405020304" charset="0"/>
              </a:rPr>
              <a:t>•Jumper Wires (Male to Male) - 20pcs                   </a:t>
            </a:r>
            <a:endParaRPr lang="en-US" dirty="0" smtClean="0">
              <a:latin typeface="Times New Roman" panose="02020603050405020304" charset="0"/>
              <a:ea typeface="+mn-lt"/>
              <a:cs typeface="Times New Roman" panose="02020603050405020304" charset="0"/>
            </a:endParaRPr>
          </a:p>
          <a:p>
            <a:pPr marL="0" indent="0">
              <a:buNone/>
            </a:pPr>
            <a:r>
              <a:rPr lang="en-US" dirty="0" smtClean="0">
                <a:latin typeface="Times New Roman" panose="02020603050405020304" charset="0"/>
                <a:ea typeface="+mn-lt"/>
                <a:cs typeface="Times New Roman" panose="02020603050405020304" charset="0"/>
              </a:rPr>
              <a:t>•</a:t>
            </a:r>
            <a:r>
              <a:rPr lang="en-US" dirty="0" smtClean="0">
                <a:latin typeface="Times New Roman" panose="02020603050405020304" charset="0"/>
                <a:ea typeface="+mn-lt"/>
                <a:cs typeface="Times New Roman" panose="02020603050405020304" charset="0"/>
                <a:sym typeface="+mn-ea"/>
              </a:rPr>
              <a:t>Jumper Wires(Male to Female)- 20pcs</a:t>
            </a:r>
            <a:endParaRPr lang="en-US" dirty="0" smtClean="0">
              <a:latin typeface="Times New Roman" panose="02020603050405020304" charset="0"/>
              <a:ea typeface="+mn-lt"/>
              <a:cs typeface="Times New Roman" panose="02020603050405020304" charset="0"/>
              <a:sym typeface="+mn-ea"/>
            </a:endParaRPr>
          </a:p>
          <a:p>
            <a:pPr marL="0" indent="0">
              <a:buNone/>
            </a:pPr>
            <a:r>
              <a:rPr lang="en-US" dirty="0" smtClean="0">
                <a:latin typeface="Times New Roman" panose="02020603050405020304" charset="0"/>
                <a:ea typeface="+mn-lt"/>
                <a:cs typeface="Times New Roman" panose="02020603050405020304" charset="0"/>
              </a:rPr>
              <a:t>•</a:t>
            </a:r>
            <a:r>
              <a:rPr lang="en-US" dirty="0" smtClean="0">
                <a:latin typeface="Times New Roman" panose="02020603050405020304" charset="0"/>
                <a:ea typeface="+mn-lt"/>
                <a:cs typeface="Times New Roman" panose="02020603050405020304" charset="0"/>
                <a:sym typeface="+mn-ea"/>
              </a:rPr>
              <a:t>Buzzer B-10 – 1</a:t>
            </a:r>
            <a:endParaRPr lang="en-US" dirty="0" smtClean="0">
              <a:latin typeface="Times New Roman" panose="02020603050405020304" charset="0"/>
              <a:ea typeface="+mn-lt"/>
              <a:cs typeface="Times New Roman" panose="02020603050405020304" charset="0"/>
              <a:sym typeface="+mn-ea"/>
            </a:endParaRPr>
          </a:p>
          <a:p>
            <a:pPr marL="0" indent="0">
              <a:buNone/>
            </a:pPr>
            <a:r>
              <a:rPr lang="en-US" dirty="0" smtClean="0">
                <a:latin typeface="Times New Roman" panose="02020603050405020304" charset="0"/>
                <a:ea typeface="+mn-lt"/>
                <a:cs typeface="Times New Roman" panose="02020603050405020304" charset="0"/>
              </a:rPr>
              <a:t>•Single stand wire 2mt </a:t>
            </a:r>
            <a:r>
              <a:rPr lang="en-IN" altLang="en-US" dirty="0" smtClean="0">
                <a:latin typeface="Times New Roman" panose="02020603050405020304" charset="0"/>
                <a:ea typeface="+mn-lt"/>
                <a:cs typeface="Times New Roman" panose="02020603050405020304" charset="0"/>
              </a:rPr>
              <a:t>-</a:t>
            </a:r>
            <a:r>
              <a:rPr lang="en-US" dirty="0" smtClean="0">
                <a:latin typeface="Times New Roman" panose="02020603050405020304" charset="0"/>
                <a:ea typeface="+mn-lt"/>
                <a:cs typeface="Times New Roman" panose="02020603050405020304" charset="0"/>
              </a:rPr>
              <a:t>1                                       </a:t>
            </a:r>
            <a:endParaRPr lang="en-US" dirty="0" smtClean="0">
              <a:latin typeface="Times New Roman" panose="02020603050405020304" charset="0"/>
              <a:ea typeface="+mn-lt"/>
              <a:cs typeface="Times New Roman" panose="02020603050405020304" charset="0"/>
            </a:endParaRPr>
          </a:p>
          <a:p>
            <a:pPr marL="0" indent="0">
              <a:buNone/>
            </a:pPr>
            <a:r>
              <a:rPr lang="en-US" dirty="0" smtClean="0">
                <a:latin typeface="Times New Roman" panose="02020603050405020304" charset="0"/>
                <a:ea typeface="+mn-lt"/>
                <a:cs typeface="Times New Roman" panose="02020603050405020304" charset="0"/>
              </a:rPr>
              <a:t>•Breadboard -1</a:t>
            </a:r>
            <a:endParaRPr lang="en-US" dirty="0" smtClean="0">
              <a:latin typeface="Times New Roman" panose="02020603050405020304" charset="0"/>
              <a:ea typeface="+mn-lt"/>
              <a:cs typeface="Times New Roman" panose="02020603050405020304" charset="0"/>
            </a:endParaRPr>
          </a:p>
          <a:p>
            <a:endParaRPr lang="en-US" dirty="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7046595" y="1464945"/>
            <a:ext cx="5144135" cy="5300345"/>
          </a:xfrm>
          <a:solidFill>
            <a:schemeClr val="bg2"/>
          </a:solidFill>
        </p:spPr>
        <p:txBody>
          <a:bodyPr/>
          <a:p>
            <a:pPr marL="0" indent="0">
              <a:buNone/>
            </a:pPr>
            <a:r>
              <a:rPr lang="en-IN" altLang="en-US" b="1">
                <a:latin typeface="Times New Roman" panose="02020603050405020304" charset="0"/>
                <a:cs typeface="Times New Roman" panose="02020603050405020304" charset="0"/>
              </a:rPr>
              <a:t>Software Requirements</a:t>
            </a:r>
            <a:endParaRPr lang="en-IN" altLang="en-US" b="1">
              <a:latin typeface="Times New Roman" panose="02020603050405020304" charset="0"/>
              <a:cs typeface="Times New Roman" panose="02020603050405020304" charset="0"/>
            </a:endParaRPr>
          </a:p>
          <a:p>
            <a:pPr marL="0" indent="0">
              <a:buNone/>
            </a:pPr>
            <a:endParaRPr lang="en-IN" altLang="en-US">
              <a:latin typeface="Times New Roman" panose="02020603050405020304" charset="0"/>
              <a:cs typeface="Times New Roman" panose="02020603050405020304" charset="0"/>
            </a:endParaRPr>
          </a:p>
          <a:p>
            <a:pPr>
              <a:buFont typeface="Arial" panose="020B0604020202020204" pitchFamily="34" charset="0"/>
              <a:buChar char="•"/>
            </a:pPr>
            <a:r>
              <a:rPr lang="en-IN" altLang="en-US">
                <a:latin typeface="Times New Roman" panose="02020603050405020304" charset="0"/>
                <a:cs typeface="Times New Roman" panose="02020603050405020304" charset="0"/>
              </a:rPr>
              <a:t>Arduino IDE - Programmable platform for Arduino</a:t>
            </a:r>
            <a:endParaRPr lang="en-IN" altLang="en-US">
              <a:latin typeface="Times New Roman" panose="02020603050405020304" charset="0"/>
              <a:cs typeface="Times New Roman" panose="02020603050405020304" charset="0"/>
            </a:endParaRPr>
          </a:p>
          <a:p>
            <a:pPr>
              <a:buFont typeface="Arial" panose="020B0604020202020204" pitchFamily="34" charset="0"/>
              <a:buChar char="•"/>
            </a:pPr>
            <a:endParaRPr lang="en-IN" altLang="en-US">
              <a:latin typeface="Times New Roman" panose="02020603050405020304" charset="0"/>
              <a:cs typeface="Times New Roman" panose="02020603050405020304" charset="0"/>
            </a:endParaRPr>
          </a:p>
          <a:p>
            <a:pPr>
              <a:buFont typeface="Arial" panose="020B0604020202020204" pitchFamily="34" charset="0"/>
              <a:buChar char="•"/>
            </a:pPr>
            <a:endParaRPr lang="en-IN" altLang="en-US">
              <a:latin typeface="Times New Roman" panose="02020603050405020304" charset="0"/>
              <a:cs typeface="Times New Roman" panose="02020603050405020304" charset="0"/>
            </a:endParaRPr>
          </a:p>
          <a:p>
            <a:pPr>
              <a:buFont typeface="Arial" panose="020B0604020202020204" pitchFamily="34" charset="0"/>
              <a:buChar char="•"/>
            </a:pPr>
            <a:endParaRPr lang="en-IN" altLang="en-US">
              <a:latin typeface="Times New Roman" panose="02020603050405020304" charset="0"/>
              <a:cs typeface="Times New Roman" panose="02020603050405020304" charset="0"/>
            </a:endParaRPr>
          </a:p>
          <a:p>
            <a:pPr>
              <a:buFont typeface="Arial" panose="020B0604020202020204" pitchFamily="34" charset="0"/>
              <a:buChar char="•"/>
            </a:pPr>
            <a:r>
              <a:rPr lang="en-IN" altLang="en-US">
                <a:latin typeface="Times New Roman" panose="02020603050405020304" charset="0"/>
                <a:cs typeface="Times New Roman" panose="02020603050405020304" charset="0"/>
              </a:rPr>
              <a:t>Android Studio - Android App</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Title 4"/>
          <p:cNvSpPr>
            <a:spLocks noGrp="1"/>
          </p:cNvSpPr>
          <p:nvPr>
            <p:ph type="title"/>
          </p:nvPr>
        </p:nvSpPr>
        <p:spPr>
          <a:xfrm>
            <a:off x="144780" y="124460"/>
            <a:ext cx="12047220" cy="1189990"/>
          </a:xfrm>
          <a:solidFill>
            <a:schemeClr val="tx1">
              <a:lumMod val="85000"/>
              <a:lumOff val="15000"/>
            </a:schemeClr>
          </a:solidFill>
        </p:spPr>
        <p:txBody>
          <a:bodyPr/>
          <a:p>
            <a:r>
              <a:rPr lang="en-IN" altLang="en-US" sz="3200" b="1">
                <a:solidFill>
                  <a:schemeClr val="bg1"/>
                </a:solidFill>
                <a:latin typeface="Times New Roman" panose="02020603050405020304" charset="0"/>
                <a:cs typeface="Times New Roman" panose="02020603050405020304" charset="0"/>
              </a:rPr>
              <a:t>CIRCUIT</a:t>
            </a:r>
            <a:endParaRPr lang="en-IN" altLang="en-US" sz="3200" b="1">
              <a:solidFill>
                <a:schemeClr val="bg1"/>
              </a:solidFill>
              <a:latin typeface="Times New Roman" panose="02020603050405020304" charset="0"/>
              <a:cs typeface="Times New Roman" panose="02020603050405020304" charset="0"/>
            </a:endParaRPr>
          </a:p>
        </p:txBody>
      </p:sp>
      <p:pic>
        <p:nvPicPr>
          <p:cNvPr id="7" name="Picture 5" descr="WhatsApp Image 2021-12-10 at 13.36.57"/>
          <p:cNvPicPr>
            <a:picLocks noChangeAspect="1"/>
          </p:cNvPicPr>
          <p:nvPr>
            <p:ph idx="1"/>
          </p:nvPr>
        </p:nvPicPr>
        <p:blipFill>
          <a:blip r:embed="rId1"/>
          <a:stretch>
            <a:fillRect/>
          </a:stretch>
        </p:blipFill>
        <p:spPr>
          <a:xfrm rot="16200000">
            <a:off x="3808730" y="-1551305"/>
            <a:ext cx="4667250" cy="11185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tx1">
              <a:lumMod val="85000"/>
              <a:lumOff val="15000"/>
            </a:schemeClr>
          </a:solidFill>
        </p:spPr>
        <p:txBody>
          <a:bodyPr>
            <a:normAutofit fontScale="90000"/>
          </a:bodyPr>
          <a:p>
            <a:r>
              <a:rPr lang="en-IN" altLang="en-US" sz="3200" b="1">
                <a:solidFill>
                  <a:schemeClr val="bg1"/>
                </a:solidFill>
                <a:latin typeface="Times New Roman" panose="02020603050405020304" charset="0"/>
                <a:cs typeface="Times New Roman" panose="02020603050405020304" charset="0"/>
              </a:rPr>
              <a:t>OUTPUT</a:t>
            </a:r>
            <a:br>
              <a:rPr lang="en-IN" altLang="en-US" sz="3200" b="1">
                <a:solidFill>
                  <a:schemeClr val="bg1"/>
                </a:solidFill>
                <a:latin typeface="Times New Roman" panose="02020603050405020304" charset="0"/>
                <a:cs typeface="Times New Roman" panose="02020603050405020304" charset="0"/>
              </a:rPr>
            </a:br>
            <a:br>
              <a:rPr lang="en-IN" altLang="en-US" sz="3200" b="1">
                <a:solidFill>
                  <a:schemeClr val="bg1"/>
                </a:solidFill>
                <a:latin typeface="Times New Roman" panose="02020603050405020304" charset="0"/>
                <a:cs typeface="Times New Roman" panose="02020603050405020304" charset="0"/>
              </a:rPr>
            </a:br>
            <a:r>
              <a:rPr lang="en-IN" altLang="en-US" sz="3200" b="1">
                <a:solidFill>
                  <a:schemeClr val="bg1"/>
                </a:solidFill>
                <a:latin typeface="Times New Roman" panose="02020603050405020304" charset="0"/>
                <a:cs typeface="Times New Roman" panose="02020603050405020304" charset="0"/>
              </a:rPr>
              <a:t>ARDUINO : </a:t>
            </a:r>
            <a:endParaRPr lang="en-IN" altLang="en-US" sz="3200" b="1">
              <a:solidFill>
                <a:schemeClr val="bg1"/>
              </a:solidFill>
              <a:latin typeface="Times New Roman" panose="02020603050405020304" charset="0"/>
              <a:cs typeface="Times New Roman" panose="02020603050405020304" charset="0"/>
            </a:endParaRPr>
          </a:p>
        </p:txBody>
      </p:sp>
      <p:pic>
        <p:nvPicPr>
          <p:cNvPr id="7" name="Picture 27"/>
          <p:cNvPicPr>
            <a:picLocks noChangeAspect="1" noChangeArrowheads="1"/>
          </p:cNvPicPr>
          <p:nvPr>
            <p:ph sz="half" idx="1"/>
          </p:nvPr>
        </p:nvPicPr>
        <p:blipFill>
          <a:blip r:embed="rId1" cstate="print"/>
          <a:srcRect/>
          <a:stretch>
            <a:fillRect/>
          </a:stretch>
        </p:blipFill>
        <p:spPr>
          <a:xfrm>
            <a:off x="1299845" y="2040255"/>
            <a:ext cx="4467225" cy="4137025"/>
          </a:xfrm>
          <a:prstGeom prst="rect">
            <a:avLst/>
          </a:prstGeom>
          <a:noFill/>
          <a:ln w="9525">
            <a:noFill/>
            <a:miter lim="800000"/>
            <a:headEnd/>
            <a:tailEnd/>
          </a:ln>
        </p:spPr>
      </p:pic>
      <p:pic>
        <p:nvPicPr>
          <p:cNvPr id="21" name="Picture 21"/>
          <p:cNvPicPr>
            <a:picLocks noChangeAspect="1" noChangeArrowheads="1"/>
          </p:cNvPicPr>
          <p:nvPr>
            <p:ph sz="half" idx="2"/>
          </p:nvPr>
        </p:nvPicPr>
        <p:blipFill>
          <a:blip r:embed="rId2" cstate="print"/>
          <a:srcRect/>
          <a:stretch>
            <a:fillRect/>
          </a:stretch>
        </p:blipFill>
        <p:spPr>
          <a:xfrm>
            <a:off x="6257290" y="1825625"/>
            <a:ext cx="4769485" cy="435165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solidFill>
            <a:schemeClr val="tx1">
              <a:lumMod val="85000"/>
              <a:lumOff val="15000"/>
            </a:schemeClr>
          </a:solidFill>
        </p:spPr>
        <p:txBody>
          <a:bodyPr/>
          <a:p>
            <a:r>
              <a:rPr lang="en-IN" altLang="en-US">
                <a:solidFill>
                  <a:schemeClr val="bg1"/>
                </a:solidFill>
                <a:latin typeface="Times New Roman" panose="02020603050405020304" charset="0"/>
                <a:cs typeface="Times New Roman" panose="02020603050405020304" charset="0"/>
              </a:rPr>
              <a:t>ANDROID APP :</a:t>
            </a:r>
            <a:r>
              <a:rPr lang="en-IN" altLang="en-US"/>
              <a:t> </a:t>
            </a:r>
            <a:endParaRPr lang="en-IN" altLang="en-US"/>
          </a:p>
        </p:txBody>
      </p:sp>
      <p:pic>
        <p:nvPicPr>
          <p:cNvPr id="31" name="Picture 31"/>
          <p:cNvPicPr>
            <a:picLocks noChangeAspect="1"/>
          </p:cNvPicPr>
          <p:nvPr>
            <p:ph type="pic" idx="1"/>
          </p:nvPr>
        </p:nvPicPr>
        <p:blipFill>
          <a:blip r:embed="rId1" cstate="print"/>
          <a:stretch>
            <a:fillRect/>
          </a:stretch>
        </p:blipFill>
        <p:spPr>
          <a:xfrm>
            <a:off x="6169660" y="295910"/>
            <a:ext cx="4546600" cy="63017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Skydivers make a formation above the clouds"/>
          <p:cNvPicPr>
            <a:picLocks noChangeAspect="1"/>
          </p:cNvPicPr>
          <p:nvPr/>
        </p:nvPicPr>
        <p:blipFill rotWithShape="1">
          <a:blip r:embed="rId1" cstate="print"/>
          <a:srcRect l="211" r="23078" b="9091"/>
          <a:stretch>
            <a:fillRect/>
          </a:stretch>
        </p:blipFill>
        <p:spPr>
          <a:xfrm>
            <a:off x="3522468" y="-27930"/>
            <a:ext cx="8669532" cy="6857990"/>
          </a:xfrm>
          <a:prstGeom prst="rect">
            <a:avLst/>
          </a:prstGeom>
        </p:spPr>
      </p:pic>
      <p:sp>
        <p:nvSpPr>
          <p:cNvPr id="40" name="Rectangle 39"/>
          <p:cNvSpPr>
            <a:spLocks noGrp="1" noRot="1" noChangeAspect="1" noMove="1" noResize="1" noEditPoints="1" noAdjustHandles="1" noChangeArrowheads="1" noChangeShapeType="1" noTextEdit="1"/>
          </p:cNvSpPr>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5"/>
          <p:cNvSpPr>
            <a:spLocks noGrp="1"/>
          </p:cNvSpPr>
          <p:nvPr>
            <p:ph type="title"/>
          </p:nvPr>
        </p:nvSpPr>
        <p:spPr>
          <a:xfrm>
            <a:off x="371094" y="1161288"/>
            <a:ext cx="3438144" cy="1124712"/>
          </a:xfrm>
        </p:spPr>
        <p:txBody>
          <a:bodyPr vert="horz" lIns="91440" tIns="45720" rIns="91440" bIns="45720" rtlCol="0" anchor="b">
            <a:normAutofit fontScale="90000"/>
          </a:bodyPr>
          <a:lstStyle/>
          <a:p>
            <a:r>
              <a:rPr lang="en-US" sz="4000" dirty="0"/>
              <a:t>T</a:t>
            </a:r>
            <a:r>
              <a:rPr lang="en-IN" altLang="en-US" sz="4000" dirty="0"/>
              <a:t>EAM MEMBERS</a:t>
            </a:r>
            <a:endParaRPr lang="en-US" sz="4000">
              <a:cs typeface="Calibri Light" panose="020F0302020204030204"/>
            </a:endParaRPr>
          </a:p>
        </p:txBody>
      </p:sp>
      <p:sp>
        <p:nvSpPr>
          <p:cNvPr id="44" name="Rectangle 43"/>
          <p:cNvSpPr>
            <a:spLocks noGrp="1" noRot="1" noChangeAspect="1" noMove="1" noResize="1" noEditPoints="1" noAdjustHandles="1" noChangeArrowheads="1" noChangeShapeType="1" noTextEdit="1"/>
          </p:cNvSpPr>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p:cNvSpPr txBox="1"/>
          <p:nvPr/>
        </p:nvSpPr>
        <p:spPr>
          <a:xfrm>
            <a:off x="371094" y="2718054"/>
            <a:ext cx="5537999" cy="3207258"/>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indent="-228600">
              <a:lnSpc>
                <a:spcPct val="90000"/>
              </a:lnSpc>
              <a:spcAft>
                <a:spcPts val="600"/>
              </a:spcAft>
              <a:buFont typeface="Arial" panose="020B0604020202020204" pitchFamily="34" charset="0"/>
              <a:buChar char="•"/>
            </a:pPr>
            <a:r>
              <a:rPr lang="en-US" sz="2400" dirty="0">
                <a:latin typeface="Times New Roman" panose="02020603050405020304" charset="0"/>
                <a:cs typeface="Times New Roman" panose="02020603050405020304" charset="0"/>
              </a:rPr>
              <a:t> Setty Rashmika – </a:t>
            </a:r>
            <a:r>
              <a:rPr lang="en-US" sz="2400" dirty="0" smtClean="0">
                <a:latin typeface="Times New Roman" panose="02020603050405020304" charset="0"/>
                <a:cs typeface="Times New Roman" panose="02020603050405020304" charset="0"/>
              </a:rPr>
              <a:t>18MIS1049</a:t>
            </a:r>
            <a:endParaRPr lang="en-US" sz="2400" dirty="0" smtClean="0">
              <a:latin typeface="Times New Roman" panose="02020603050405020304" charset="0"/>
              <a:cs typeface="Times New Roman" panose="02020603050405020304" charset="0"/>
            </a:endParaRPr>
          </a:p>
          <a:p>
            <a:pPr indent="-228600">
              <a:lnSpc>
                <a:spcPct val="90000"/>
              </a:lnSpc>
              <a:spcAft>
                <a:spcPts val="600"/>
              </a:spcAft>
              <a:buFont typeface="Arial" panose="020B0604020202020204" pitchFamily="34" charset="0"/>
              <a:buChar char="•"/>
            </a:pPr>
            <a:r>
              <a:rPr lang="en-US" sz="2400" dirty="0" err="1" smtClean="0">
                <a:latin typeface="Times New Roman" panose="02020603050405020304" charset="0"/>
                <a:cs typeface="Times New Roman" panose="02020603050405020304" charset="0"/>
              </a:rPr>
              <a:t>Kuraparthi</a:t>
            </a:r>
            <a:r>
              <a:rPr lang="en-US" sz="2400" dirty="0" smtClean="0">
                <a:latin typeface="Times New Roman" panose="02020603050405020304" charset="0"/>
                <a:cs typeface="Times New Roman" panose="02020603050405020304" charset="0"/>
              </a:rPr>
              <a:t> Thanmayee-18MIS1076</a:t>
            </a:r>
            <a:endParaRPr lang="en-US" sz="2400" dirty="0">
              <a:latin typeface="Times New Roman" panose="02020603050405020304" charset="0"/>
              <a:cs typeface="Times New Roman" panose="02020603050405020304" charset="0"/>
            </a:endParaRPr>
          </a:p>
          <a:p>
            <a:pPr indent="-228600">
              <a:lnSpc>
                <a:spcPct val="90000"/>
              </a:lnSpc>
              <a:spcAft>
                <a:spcPts val="600"/>
              </a:spcAft>
              <a:buFont typeface="Arial" panose="020B0604020202020204" pitchFamily="34" charset="0"/>
              <a:buChar char="•"/>
            </a:pPr>
            <a:r>
              <a:rPr lang="en-US" sz="2400" dirty="0" err="1">
                <a:latin typeface="Times New Roman" panose="02020603050405020304" charset="0"/>
                <a:cs typeface="Times New Roman" panose="02020603050405020304" charset="0"/>
              </a:rPr>
              <a:t>Papudesi</a:t>
            </a:r>
            <a:r>
              <a:rPr lang="en-US" sz="2400" dirty="0">
                <a:latin typeface="Times New Roman" panose="02020603050405020304" charset="0"/>
                <a:cs typeface="Times New Roman" panose="02020603050405020304" charset="0"/>
              </a:rPr>
              <a:t> Umapathy Sonia – 18MIS1089</a:t>
            </a:r>
            <a:endParaRPr lang="en-US" sz="2400" dirty="0">
              <a:latin typeface="Times New Roman" panose="02020603050405020304" charset="0"/>
              <a:cs typeface="Times New Roman" panose="02020603050405020304" charset="0"/>
            </a:endParaRPr>
          </a:p>
          <a:p>
            <a:pPr indent="-228600">
              <a:lnSpc>
                <a:spcPct val="90000"/>
              </a:lnSpc>
              <a:spcAft>
                <a:spcPts val="600"/>
              </a:spcAft>
              <a:buFont typeface="Arial" panose="020B0604020202020204" pitchFamily="34" charset="0"/>
              <a:buChar char="•"/>
            </a:pPr>
            <a:r>
              <a:rPr lang="en-US" sz="2400" dirty="0">
                <a:latin typeface="Times New Roman" panose="02020603050405020304" charset="0"/>
                <a:cs typeface="Times New Roman" panose="02020603050405020304" charset="0"/>
              </a:rPr>
              <a:t>V Chandana Priya – 18MIS1091</a:t>
            </a:r>
            <a:endParaRPr lang="en-US" sz="2400" dirty="0">
              <a:latin typeface="Times New Roman" panose="02020603050405020304" charset="0"/>
              <a:cs typeface="Times New Roman" panose="02020603050405020304" charset="0"/>
            </a:endParaRPr>
          </a:p>
          <a:p>
            <a:pPr indent="-228600">
              <a:lnSpc>
                <a:spcPct val="90000"/>
              </a:lnSpc>
              <a:spcAft>
                <a:spcPts val="600"/>
              </a:spcAft>
              <a:buFont typeface="Arial" panose="020B0604020202020204" pitchFamily="34" charset="0"/>
              <a:buChar char="•"/>
            </a:pPr>
            <a:r>
              <a:rPr lang="en-US" sz="2400" dirty="0">
                <a:latin typeface="Times New Roman" panose="02020603050405020304" charset="0"/>
                <a:cs typeface="Times New Roman" panose="02020603050405020304" charset="0"/>
              </a:rPr>
              <a:t>Badam </a:t>
            </a:r>
            <a:r>
              <a:rPr lang="en-US" sz="2400" dirty="0" err="1">
                <a:latin typeface="Times New Roman" panose="02020603050405020304" charset="0"/>
                <a:cs typeface="Times New Roman" panose="02020603050405020304" charset="0"/>
              </a:rPr>
              <a:t>Koushil</a:t>
            </a:r>
            <a:r>
              <a:rPr lang="en-US" sz="2400" dirty="0">
                <a:latin typeface="Times New Roman" panose="02020603050405020304" charset="0"/>
                <a:cs typeface="Times New Roman" panose="02020603050405020304" charset="0"/>
              </a:rPr>
              <a:t> - 18MIS1092</a:t>
            </a:r>
            <a:endParaRPr lang="en-US" sz="2400" dirty="0">
              <a:latin typeface="Times New Roman" panose="02020603050405020304" charset="0"/>
              <a:cs typeface="Times New Roman" panose="02020603050405020304" charset="0"/>
            </a:endParaRPr>
          </a:p>
          <a:p>
            <a:pPr indent="-228600">
              <a:lnSpc>
                <a:spcPct val="90000"/>
              </a:lnSpc>
              <a:spcAft>
                <a:spcPts val="600"/>
              </a:spcAft>
              <a:buFont typeface="Arial" panose="020B0604020202020204" pitchFamily="34" charset="0"/>
              <a:buChar char="•"/>
            </a:pPr>
            <a:endParaRPr lang="en-US" sz="2400" dirty="0">
              <a:latin typeface="Times New Roman" panose="02020603050405020304" charset="0"/>
              <a:cs typeface="Times New Roman" panose="02020603050405020304" charset="0"/>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1419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260" y="210820"/>
            <a:ext cx="11210925" cy="1028065"/>
          </a:xfrm>
        </p:spPr>
        <p:txBody>
          <a:bodyPr vert="horz" lIns="91440" tIns="45720" rIns="91440" bIns="45720" rtlCol="0" anchor="ctr">
            <a:normAutofit/>
          </a:bodyPr>
          <a:lstStyle/>
          <a:p>
            <a:r>
              <a:rPr lang="en-IN" altLang="en-US" sz="3200" b="1" kern="1200" dirty="0">
                <a:solidFill>
                  <a:schemeClr val="bg1"/>
                </a:solidFill>
                <a:latin typeface="Times New Roman" panose="02020603050405020304" charset="0"/>
                <a:ea typeface="+mj-ea"/>
                <a:cs typeface="Times New Roman" panose="02020603050405020304" charset="0"/>
              </a:rPr>
              <a:t>INTRODUCTION</a:t>
            </a:r>
            <a:endParaRPr lang="en-IN" altLang="en-US" sz="3200" b="1" kern="1200" dirty="0">
              <a:solidFill>
                <a:schemeClr val="bg1"/>
              </a:solidFill>
              <a:latin typeface="Times New Roman" panose="02020603050405020304" charset="0"/>
              <a:ea typeface="+mj-ea"/>
              <a:cs typeface="Times New Roman" panose="02020603050405020304" charset="0"/>
            </a:endParaRPr>
          </a:p>
        </p:txBody>
      </p:sp>
      <p:pic>
        <p:nvPicPr>
          <p:cNvPr id="4" name="Picture 4" descr="Background pattern&#10;&#10;Description automatically generated"/>
          <p:cNvPicPr>
            <a:picLocks noGrp="1" noChangeAspect="1"/>
          </p:cNvPicPr>
          <p:nvPr>
            <p:ph idx="1"/>
          </p:nvPr>
        </p:nvPicPr>
        <p:blipFill>
          <a:blip r:embed="rId1" cstate="print"/>
          <a:stretch>
            <a:fillRect/>
          </a:stretch>
        </p:blipFill>
        <p:spPr>
          <a:xfrm>
            <a:off x="643467" y="1882152"/>
            <a:ext cx="10905066" cy="398034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p:cNvSpPr>
            <a:spLocks noGrp="1" noRot="1" noChangeAspect="1" noMove="1" noResize="1" noEditPoints="1" noAdjustHandles="1" noChangeArrowheads="1" noChangeShapeType="1" noTextEdit="1"/>
          </p:cNvSpPr>
          <p:nvPr/>
        </p:nvSpPr>
        <p:spPr>
          <a:xfrm>
            <a:off x="635" y="-5715"/>
            <a:ext cx="12191365" cy="16941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851" y="637762"/>
            <a:ext cx="9888496" cy="900131"/>
          </a:xfrm>
          <a:noFill/>
        </p:spPr>
        <p:txBody>
          <a:bodyPr anchor="t">
            <a:normAutofit/>
          </a:bodyPr>
          <a:lstStyle/>
          <a:p>
            <a:r>
              <a:rPr lang="en-IN" altLang="en-US" sz="3200" b="1">
                <a:solidFill>
                  <a:schemeClr val="bg1"/>
                </a:solidFill>
                <a:latin typeface="Times New Roman" panose="02020603050405020304" charset="0"/>
                <a:cs typeface="Times New Roman" panose="02020603050405020304" charset="0"/>
              </a:rPr>
              <a:t>ABSTRACT</a:t>
            </a:r>
            <a:endParaRPr lang="en-IN" altLang="en-US" sz="3200" b="1">
              <a:solidFill>
                <a:schemeClr val="bg1"/>
              </a:solidFill>
              <a:latin typeface="Times New Roman" panose="02020603050405020304" charset="0"/>
              <a:cs typeface="Times New Roman" panose="02020603050405020304" charset="0"/>
            </a:endParaRPr>
          </a:p>
        </p:txBody>
      </p:sp>
      <p:sp>
        <p:nvSpPr>
          <p:cNvPr id="13" name="Rectangle 9"/>
          <p:cNvSpPr>
            <a:spLocks noGrp="1" noRot="1" noChangeAspect="1" noMove="1" noResize="1" noEditPoints="1" noAdjustHandles="1" noChangeArrowheads="1" noChangeShapeType="1" noTextEdit="1"/>
          </p:cNvSpPr>
          <p:nvPr/>
        </p:nvSpPr>
        <p:spPr>
          <a:xfrm>
            <a:off x="0" y="1688641"/>
            <a:ext cx="12191990" cy="51693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55700" y="2057400"/>
            <a:ext cx="9880600" cy="4119880"/>
          </a:xfrm>
        </p:spPr>
        <p:txBody>
          <a:bodyPr vert="horz" lIns="91440" tIns="45720" rIns="91440" bIns="45720" rtlCol="0" anchor="t">
            <a:normAutofit/>
          </a:bodyPr>
          <a:lstStyle/>
          <a:p>
            <a:r>
              <a:rPr lang="en-US" sz="2400" dirty="0">
                <a:latin typeface="Times New Roman" panose="02020603050405020304" charset="0"/>
                <a:ea typeface="+mn-lt"/>
                <a:cs typeface="Times New Roman" panose="02020603050405020304" charset="0"/>
              </a:rPr>
              <a:t>This project </a:t>
            </a:r>
            <a:r>
              <a:rPr lang="en-US" sz="2400" dirty="0" smtClean="0">
                <a:latin typeface="Times New Roman" panose="02020603050405020304" charset="0"/>
                <a:ea typeface="+mn-lt"/>
                <a:cs typeface="Times New Roman" panose="02020603050405020304" charset="0"/>
              </a:rPr>
              <a:t>is </a:t>
            </a:r>
            <a:r>
              <a:rPr lang="en-US" sz="2400" dirty="0">
                <a:latin typeface="Times New Roman" panose="02020603050405020304" charset="0"/>
                <a:ea typeface="+mn-lt"/>
                <a:cs typeface="Times New Roman" panose="02020603050405020304" charset="0"/>
              </a:rPr>
              <a:t>a </a:t>
            </a:r>
            <a:r>
              <a:rPr lang="en-IN" altLang="en-US" sz="2400" dirty="0">
                <a:latin typeface="Times New Roman" panose="02020603050405020304" charset="0"/>
                <a:ea typeface="+mn-lt"/>
                <a:cs typeface="Times New Roman" panose="02020603050405020304" charset="0"/>
              </a:rPr>
              <a:t>S</a:t>
            </a:r>
            <a:r>
              <a:rPr lang="en-US" sz="2400" dirty="0">
                <a:latin typeface="Times New Roman" panose="02020603050405020304" charset="0"/>
                <a:ea typeface="+mn-lt"/>
                <a:cs typeface="Times New Roman" panose="02020603050405020304" charset="0"/>
              </a:rPr>
              <a:t>mart Medicine Reminder (SMR) prototype.</a:t>
            </a:r>
            <a:endParaRPr lang="en-US" sz="2400" dirty="0">
              <a:latin typeface="Times New Roman" panose="02020603050405020304" charset="0"/>
              <a:ea typeface="+mn-lt"/>
              <a:cs typeface="Times New Roman" panose="02020603050405020304" charset="0"/>
            </a:endParaRPr>
          </a:p>
          <a:p>
            <a:r>
              <a:rPr lang="en-US" sz="2400" dirty="0">
                <a:latin typeface="Times New Roman" panose="02020603050405020304" charset="0"/>
                <a:ea typeface="+mn-lt"/>
                <a:cs typeface="Times New Roman" panose="02020603050405020304" charset="0"/>
              </a:rPr>
              <a:t> The main purpose of this technique is to assist the patients, primarily seniors, take their medications on time in a simple way without the likelihood of missing pills, also this will reduce the risk of taking over dosage or under dosage. </a:t>
            </a:r>
            <a:endParaRPr lang="en-US" sz="2400" dirty="0">
              <a:latin typeface="Times New Roman" panose="02020603050405020304" charset="0"/>
              <a:ea typeface="+mn-lt"/>
              <a:cs typeface="Times New Roman" panose="02020603050405020304" charset="0"/>
            </a:endParaRPr>
          </a:p>
          <a:p>
            <a:r>
              <a:rPr lang="en-US" sz="2400" dirty="0">
                <a:latin typeface="Times New Roman" panose="02020603050405020304" charset="0"/>
                <a:ea typeface="+mn-lt"/>
                <a:cs typeface="Times New Roman" panose="02020603050405020304" charset="0"/>
              </a:rPr>
              <a:t>Not taking medications correctly can have serious consequences like delayed recovery, illness and even death. </a:t>
            </a:r>
            <a:endParaRPr lang="en-US" sz="2400" dirty="0">
              <a:latin typeface="Times New Roman" panose="02020603050405020304" charset="0"/>
              <a:ea typeface="+mn-lt"/>
              <a:cs typeface="Times New Roman" panose="02020603050405020304" charset="0"/>
            </a:endParaRPr>
          </a:p>
          <a:p>
            <a:r>
              <a:rPr lang="en-US" sz="2400" dirty="0">
                <a:latin typeface="Times New Roman" panose="02020603050405020304" charset="0"/>
                <a:ea typeface="+mn-lt"/>
                <a:cs typeface="Times New Roman" panose="02020603050405020304" charset="0"/>
              </a:rPr>
              <a:t>The Smart Medicine Reminder could solve such problems by informing and alerting the patients to require the acceptable dose at the proper time before anything happens out of control. </a:t>
            </a:r>
            <a:endParaRPr lang="en-US" sz="2400" dirty="0">
              <a:latin typeface="Times New Roman" panose="02020603050405020304" charset="0"/>
              <a:ea typeface="+mn-lt"/>
              <a:cs typeface="Times New Roman" panose="020206030504050203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0" y="0"/>
            <a:ext cx="12191365" cy="1283335"/>
          </a:xfrm>
          <a:solidFill>
            <a:schemeClr val="tx1">
              <a:lumMod val="85000"/>
              <a:lumOff val="15000"/>
            </a:schemeClr>
          </a:solidFill>
        </p:spPr>
        <p:txBody>
          <a:bodyPr/>
          <a:p>
            <a:r>
              <a:rPr lang="en-IN" altLang="en-US" sz="3200" b="1">
                <a:solidFill>
                  <a:schemeClr val="bg1"/>
                </a:solidFill>
                <a:latin typeface="Times New Roman" panose="02020603050405020304" charset="0"/>
                <a:cs typeface="Times New Roman" panose="02020603050405020304" charset="0"/>
              </a:rPr>
              <a:t>       PROBLEM STATEMENT</a:t>
            </a:r>
            <a:endParaRPr lang="en-IN" altLang="en-US" sz="3200" b="1">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35" y="1417955"/>
            <a:ext cx="6863715" cy="5440680"/>
          </a:xfrm>
          <a:solidFill>
            <a:schemeClr val="bg2"/>
          </a:solidFill>
        </p:spPr>
        <p:txBody>
          <a:bodyPr>
            <a:noAutofit/>
          </a:bodyPr>
          <a:p>
            <a:pPr marL="0" indent="0">
              <a:buNone/>
            </a:pPr>
            <a:r>
              <a:rPr lang="en-US" sz="2300">
                <a:latin typeface="Times New Roman" panose="02020603050405020304" charset="0"/>
                <a:cs typeface="Times New Roman" panose="02020603050405020304" charset="0"/>
              </a:rPr>
              <a:t>As pills have taken such an important role in everyday life there has been the past years an increase in the number of medical neglect cases related to incorrect medication given to patients, such as the case of the nurse who gave a patient a paralytic instead of an antacid that was prescribed by the doctor, causing the patient's death. After seeing so many of these cases it is evidently crucial that the correct pill is taken by the correct person at the correct time, otherwise taking an incorrect one or not taking one at all may expose the patient to several dangerous situations, ranging from mild health issues up to death. finally there are situation where taking an incorrect amount of pills is a matter of the patient's inexperience and/or ignorance. no matter the cause, it has been proven that there is a significant risk of people ending up swallowing the incorrect medication or dose.</a:t>
            </a:r>
            <a:endParaRPr lang="en-US" sz="2300">
              <a:latin typeface="Times New Roman" panose="02020603050405020304" charset="0"/>
              <a:cs typeface="Times New Roman" panose="02020603050405020304" charset="0"/>
            </a:endParaRPr>
          </a:p>
        </p:txBody>
      </p:sp>
      <p:pic>
        <p:nvPicPr>
          <p:cNvPr id="7" name="Picture 5" descr="A picture containing indoor&#10;&#10;Description automatically generated"/>
          <p:cNvPicPr>
            <a:picLocks noGrp="1" noChangeAspect="1"/>
          </p:cNvPicPr>
          <p:nvPr>
            <p:ph sz="half" idx="2"/>
          </p:nvPr>
        </p:nvPicPr>
        <p:blipFill rotWithShape="1">
          <a:blip r:embed="rId1" cstate="print"/>
          <a:srcRect l="1003" r="1003"/>
          <a:stretch>
            <a:fillRect/>
          </a:stretch>
        </p:blipFill>
        <p:spPr>
          <a:xfrm>
            <a:off x="6863715" y="1283335"/>
            <a:ext cx="5328285" cy="55746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0" y="0"/>
            <a:ext cx="12192635" cy="1480820"/>
          </a:xfrm>
          <a:solidFill>
            <a:schemeClr val="tx1">
              <a:lumMod val="85000"/>
              <a:lumOff val="15000"/>
            </a:schemeClr>
          </a:solidFill>
        </p:spPr>
        <p:txBody>
          <a:bodyPr/>
          <a:p>
            <a:br>
              <a:rPr lang="en-IN" sz="3200" b="1" dirty="0">
                <a:solidFill>
                  <a:schemeClr val="bg1"/>
                </a:solidFill>
                <a:latin typeface="Times New Roman" panose="02020603050405020304" charset="0"/>
                <a:cs typeface="Times New Roman" panose="02020603050405020304" charset="0"/>
              </a:rPr>
            </a:br>
            <a:r>
              <a:rPr lang="en-IN" sz="3200" b="1" dirty="0">
                <a:solidFill>
                  <a:schemeClr val="bg1"/>
                </a:solidFill>
                <a:latin typeface="Times New Roman" panose="02020603050405020304" charset="0"/>
                <a:cs typeface="Times New Roman" panose="02020603050405020304" charset="0"/>
              </a:rPr>
              <a:t>      OBJECTIVES</a:t>
            </a:r>
            <a:br>
              <a:rPr sz="3200" b="1" dirty="0">
                <a:solidFill>
                  <a:schemeClr val="bg1"/>
                </a:solidFill>
                <a:latin typeface="Times New Roman" panose="02020603050405020304" charset="0"/>
                <a:cs typeface="Times New Roman" panose="02020603050405020304" charset="0"/>
              </a:rPr>
            </a:br>
            <a:endParaRPr lang="en-IN" altLang="en-US" sz="3200" b="1" dirty="0">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53415" y="1664970"/>
            <a:ext cx="10700385" cy="4636770"/>
          </a:xfrm>
          <a:solidFill>
            <a:schemeClr val="bg2"/>
          </a:solidFill>
        </p:spPr>
        <p:txBody>
          <a:bodyPr>
            <a:noAutofit/>
          </a:bodyPr>
          <a:p>
            <a:pPr marL="0" indent="0">
              <a:lnSpc>
                <a:spcPct val="80000"/>
              </a:lnSpc>
              <a:buNone/>
            </a:pPr>
            <a:endParaRPr lang="en-US" sz="2400">
              <a:latin typeface="Times New Roman" panose="02020603050405020304" charset="0"/>
              <a:cs typeface="Times New Roman" panose="02020603050405020304" charset="0"/>
            </a:endParaRPr>
          </a:p>
          <a:p>
            <a:pPr marL="0" indent="0">
              <a:lnSpc>
                <a:spcPct val="80000"/>
              </a:lnSpc>
              <a:buNone/>
            </a:pPr>
            <a:r>
              <a:rPr lang="en-US" sz="2400">
                <a:latin typeface="Times New Roman" panose="02020603050405020304" charset="0"/>
                <a:cs typeface="Times New Roman" panose="02020603050405020304" charset="0"/>
              </a:rPr>
              <a:t>Our Motivation is to provide a solution to Old-age people who forget to take their medicines ontime which might affect their physical as well as mental health. We are going to send remainders</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to the person to take their medicine and also a popup message will appear to confirm their status.Like they need to click yes or no, if the reply to message is yes then remainder will appear for next medication if not then the popup message will be appearing for the time interval which we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set by this we can know the status of the person. This is a working model of a Smart Medicine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Reminder using with arduino which helps patients keep track of their medicine consumption on</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daily basis and reminds them to take medicines on time and also refill the medicines on weekly</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basis via an Audio-Visual Stimuli. We are going to develop an app and also implement it</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practically.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25000"/>
              <a:alpha val="15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a:off x="0" y="0"/>
            <a:ext cx="12192000" cy="1146175"/>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35" y="0"/>
            <a:ext cx="12190730" cy="1263015"/>
          </a:xfrm>
        </p:spPr>
        <p:txBody>
          <a:bodyPr vert="horz" lIns="91440" tIns="45720" rIns="91440" bIns="45720" rtlCol="0" anchor="b">
            <a:normAutofit/>
          </a:bodyPr>
          <a:lstStyle/>
          <a:p>
            <a:pPr algn="l"/>
            <a:r>
              <a:rPr lang="en-IN" altLang="en-US" sz="3200" b="1" dirty="0">
                <a:latin typeface="Times New Roman" panose="02020603050405020304" charset="0"/>
                <a:cs typeface="Times New Roman" panose="02020603050405020304" charset="0"/>
                <a:sym typeface="+mn-ea"/>
              </a:rPr>
              <a:t>  </a:t>
            </a:r>
            <a:r>
              <a:rPr lang="en-US" sz="3200" b="1" dirty="0">
                <a:latin typeface="Times New Roman" panose="02020603050405020304" charset="0"/>
                <a:cs typeface="Times New Roman" panose="02020603050405020304" charset="0"/>
                <a:sym typeface="+mn-ea"/>
              </a:rPr>
              <a:t>L</a:t>
            </a:r>
            <a:r>
              <a:rPr lang="en-IN" altLang="en-US" sz="3200" b="1" dirty="0">
                <a:latin typeface="Times New Roman" panose="02020603050405020304" charset="0"/>
                <a:cs typeface="Times New Roman" panose="02020603050405020304" charset="0"/>
                <a:sym typeface="+mn-ea"/>
              </a:rPr>
              <a:t>ITERATURE</a:t>
            </a:r>
            <a:r>
              <a:rPr lang="en-US" sz="3200" b="1" dirty="0">
                <a:latin typeface="Times New Roman" panose="02020603050405020304" charset="0"/>
                <a:cs typeface="Times New Roman" panose="02020603050405020304" charset="0"/>
                <a:sym typeface="+mn-ea"/>
              </a:rPr>
              <a:t> S</a:t>
            </a:r>
            <a:r>
              <a:rPr lang="en-IN" altLang="en-US" sz="3200" b="1" dirty="0">
                <a:latin typeface="Times New Roman" panose="02020603050405020304" charset="0"/>
                <a:cs typeface="Times New Roman" panose="02020603050405020304" charset="0"/>
                <a:sym typeface="+mn-ea"/>
              </a:rPr>
              <a:t>URVEY</a:t>
            </a:r>
            <a:endParaRPr lang="en-IN" altLang="en-US" sz="3200" b="1" kern="1200" dirty="0">
              <a:solidFill>
                <a:schemeClr val="tx1"/>
              </a:solidFill>
              <a:latin typeface="Times New Roman" panose="02020603050405020304" charset="0"/>
              <a:ea typeface="+mj-ea"/>
              <a:cs typeface="Times New Roman" panose="02020603050405020304" charset="0"/>
              <a:sym typeface="+mn-ea"/>
            </a:endParaRPr>
          </a:p>
        </p:txBody>
      </p:sp>
      <p:graphicFrame>
        <p:nvGraphicFramePr>
          <p:cNvPr id="5" name="Content Placeholder 4"/>
          <p:cNvGraphicFramePr>
            <a:graphicFrameLocks noGrp="1"/>
          </p:cNvGraphicFramePr>
          <p:nvPr>
            <p:ph idx="1"/>
          </p:nvPr>
        </p:nvGraphicFramePr>
        <p:xfrm>
          <a:off x="635" y="1533525"/>
          <a:ext cx="11979910" cy="5043170"/>
        </p:xfrm>
        <a:graphic>
          <a:graphicData uri="http://schemas.openxmlformats.org/drawingml/2006/table">
            <a:tbl>
              <a:tblPr firstRow="1" bandRow="1">
                <a:tableStyleId>{073A0DAA-6AF3-43AB-8588-CEC1D06C72B9}</a:tableStyleId>
              </a:tblPr>
              <a:tblGrid>
                <a:gridCol w="2753360"/>
                <a:gridCol w="1691640"/>
                <a:gridCol w="3609975"/>
                <a:gridCol w="3924935"/>
              </a:tblGrid>
              <a:tr h="1583690">
                <a:tc>
                  <a:txBody>
                    <a:bodyPr/>
                    <a:lstStyle/>
                    <a:p>
                      <a:br>
                        <a:rPr lang="en-US" sz="1300" cap="none" spc="0" dirty="0">
                          <a:effectLst/>
                          <a:latin typeface="Times New Roman" panose="02020603050405020304" charset="0"/>
                          <a:cs typeface="Times New Roman" panose="02020603050405020304" charset="0"/>
                        </a:rPr>
                      </a:br>
                      <a:endParaRPr lang="en-US" sz="2400" cap="none" spc="0" dirty="0">
                        <a:effectLst/>
                        <a:latin typeface="Times New Roman" panose="02020603050405020304" charset="0"/>
                        <a:cs typeface="Times New Roman" panose="02020603050405020304" charset="0"/>
                      </a:endParaRPr>
                    </a:p>
                    <a:p>
                      <a:r>
                        <a:rPr lang="en-US" sz="2400" cap="none" spc="0" dirty="0">
                          <a:effectLst/>
                          <a:latin typeface="Times New Roman" panose="02020603050405020304" charset="0"/>
                          <a:cs typeface="Times New Roman" panose="02020603050405020304" charset="0"/>
                        </a:rPr>
                        <a:t>         Author</a:t>
                      </a:r>
                      <a:endParaRPr lang="en-US" sz="2400" b="0" cap="none" spc="0" dirty="0">
                        <a:solidFill>
                          <a:schemeClr val="bg1"/>
                        </a:solidFill>
                        <a:effectLst/>
                        <a:latin typeface="Times New Roman" panose="02020603050405020304" charset="0"/>
                        <a:cs typeface="Times New Roman" panose="02020603050405020304" charset="0"/>
                      </a:endParaRPr>
                    </a:p>
                  </a:txBody>
                  <a:tcPr marL="111373" marR="0" marT="85672" marB="85672" anchor="ctr"/>
                </a:tc>
                <a:tc>
                  <a:txBody>
                    <a:bodyPr/>
                    <a:lstStyle/>
                    <a:p>
                      <a:br>
                        <a:rPr lang="en-US" sz="1300" cap="none" spc="0" dirty="0">
                          <a:effectLst/>
                          <a:latin typeface="Times New Roman" panose="02020603050405020304" charset="0"/>
                          <a:cs typeface="Times New Roman" panose="02020603050405020304" charset="0"/>
                        </a:rPr>
                      </a:br>
                      <a:endParaRPr lang="en-US" sz="2400" cap="none" spc="0">
                        <a:effectLst/>
                        <a:latin typeface="Times New Roman" panose="02020603050405020304" charset="0"/>
                        <a:cs typeface="Times New Roman" panose="02020603050405020304" charset="0"/>
                      </a:endParaRPr>
                    </a:p>
                    <a:p>
                      <a:r>
                        <a:rPr lang="en-US" sz="2400" cap="none" spc="0" dirty="0">
                          <a:effectLst/>
                          <a:latin typeface="Times New Roman" panose="02020603050405020304" charset="0"/>
                          <a:cs typeface="Times New Roman" panose="02020603050405020304" charset="0"/>
                        </a:rPr>
                        <a:t>Year Of Publication</a:t>
                      </a:r>
                      <a:endParaRPr lang="en-US" sz="2400" b="0" cap="none" spc="0" dirty="0">
                        <a:solidFill>
                          <a:schemeClr val="bg1"/>
                        </a:solidFill>
                        <a:effectLst/>
                        <a:latin typeface="Times New Roman" panose="02020603050405020304" charset="0"/>
                        <a:cs typeface="Times New Roman" panose="02020603050405020304" charset="0"/>
                      </a:endParaRPr>
                    </a:p>
                  </a:txBody>
                  <a:tcPr marL="111373" marR="0" marT="85672" marB="85672" anchor="ctr"/>
                </a:tc>
                <a:tc>
                  <a:txBody>
                    <a:bodyPr/>
                    <a:lstStyle/>
                    <a:p>
                      <a:br>
                        <a:rPr lang="en-US" sz="1300" cap="none" spc="0" dirty="0">
                          <a:effectLst/>
                          <a:latin typeface="Times New Roman" panose="02020603050405020304" charset="0"/>
                          <a:cs typeface="Times New Roman" panose="02020603050405020304" charset="0"/>
                        </a:rPr>
                      </a:br>
                      <a:endParaRPr lang="en-US" sz="2400" cap="none" spc="0">
                        <a:effectLst/>
                        <a:latin typeface="Times New Roman" panose="02020603050405020304" charset="0"/>
                        <a:cs typeface="Times New Roman" panose="02020603050405020304" charset="0"/>
                      </a:endParaRPr>
                    </a:p>
                    <a:p>
                      <a:r>
                        <a:rPr lang="en-US" sz="2400" cap="none" spc="0" dirty="0">
                          <a:effectLst/>
                          <a:latin typeface="Times New Roman" panose="02020603050405020304" charset="0"/>
                          <a:cs typeface="Times New Roman" panose="02020603050405020304" charset="0"/>
                        </a:rPr>
                        <a:t>           Analysis</a:t>
                      </a:r>
                      <a:endParaRPr lang="en-US" sz="2400" b="0" cap="none" spc="0" dirty="0">
                        <a:solidFill>
                          <a:schemeClr val="bg1"/>
                        </a:solidFill>
                        <a:effectLst/>
                        <a:latin typeface="Times New Roman" panose="02020603050405020304" charset="0"/>
                        <a:cs typeface="Times New Roman" panose="02020603050405020304" charset="0"/>
                      </a:endParaRPr>
                    </a:p>
                  </a:txBody>
                  <a:tcPr marL="111373" marR="0" marT="85672" marB="85672" anchor="ctr"/>
                </a:tc>
                <a:tc>
                  <a:txBody>
                    <a:bodyPr/>
                    <a:lstStyle/>
                    <a:p>
                      <a:br>
                        <a:rPr lang="en-US" sz="1300" cap="none" spc="0" dirty="0">
                          <a:effectLst/>
                          <a:latin typeface="Times New Roman" panose="02020603050405020304" charset="0"/>
                          <a:cs typeface="Times New Roman" panose="02020603050405020304" charset="0"/>
                        </a:rPr>
                      </a:br>
                      <a:endParaRPr lang="en-US" sz="2400" cap="none" spc="0">
                        <a:effectLst/>
                        <a:latin typeface="Times New Roman" panose="02020603050405020304" charset="0"/>
                        <a:cs typeface="Times New Roman" panose="02020603050405020304" charset="0"/>
                      </a:endParaRPr>
                    </a:p>
                    <a:p>
                      <a:r>
                        <a:rPr lang="en-US" sz="2400" cap="none" spc="0" dirty="0">
                          <a:effectLst/>
                          <a:latin typeface="Times New Roman" panose="02020603050405020304" charset="0"/>
                          <a:cs typeface="Times New Roman" panose="02020603050405020304" charset="0"/>
                        </a:rPr>
                        <a:t>       Conclusion</a:t>
                      </a:r>
                      <a:endParaRPr lang="en-US" sz="2400" b="0" cap="none" spc="0" dirty="0">
                        <a:solidFill>
                          <a:schemeClr val="bg1"/>
                        </a:solidFill>
                        <a:effectLst/>
                        <a:latin typeface="Times New Roman" panose="02020603050405020304" charset="0"/>
                        <a:cs typeface="Times New Roman" panose="02020603050405020304" charset="0"/>
                      </a:endParaRPr>
                    </a:p>
                  </a:txBody>
                  <a:tcPr marL="111373" marR="0" marT="85672" marB="85672" anchor="ctr"/>
                </a:tc>
              </a:tr>
              <a:tr h="3459480">
                <a:tc>
                  <a:txBody>
                    <a:bodyPr/>
                    <a:lstStyle/>
                    <a:p>
                      <a:r>
                        <a:rPr lang="en-US" sz="1600" cap="none" spc="0" dirty="0">
                          <a:effectLst/>
                          <a:latin typeface="Times New Roman" panose="02020603050405020304" charset="0"/>
                          <a:cs typeface="Times New Roman" panose="02020603050405020304" charset="0"/>
                        </a:rPr>
                        <a:t>1. Diaa Salama Abdul </a:t>
                      </a:r>
                      <a:r>
                        <a:rPr lang="en-US" sz="1600" cap="none" spc="0" dirty="0" err="1">
                          <a:effectLst/>
                          <a:latin typeface="Times New Roman" panose="02020603050405020304" charset="0"/>
                          <a:cs typeface="Times New Roman" panose="02020603050405020304" charset="0"/>
                        </a:rPr>
                        <a:t>Minaam</a:t>
                      </a:r>
                      <a:r>
                        <a:rPr lang="en-US" sz="1600" cap="none" spc="0" dirty="0">
                          <a:effectLst/>
                          <a:latin typeface="Times New Roman" panose="02020603050405020304" charset="0"/>
                          <a:cs typeface="Times New Roman" panose="02020603050405020304" charset="0"/>
                        </a:rPr>
                        <a:t> Information Systems Department, Faculty of Computers and Informatics, Benha University, Egypt, </a:t>
                      </a:r>
                      <a:endParaRPr lang="en-US" sz="1600" cap="none" spc="0" dirty="0">
                        <a:effectLst/>
                        <a:latin typeface="Times New Roman" panose="02020603050405020304" charset="0"/>
                        <a:cs typeface="Times New Roman" panose="02020603050405020304" charset="0"/>
                      </a:endParaRPr>
                    </a:p>
                    <a:p>
                      <a:r>
                        <a:rPr lang="en-US" sz="1600" cap="none" spc="0" dirty="0">
                          <a:effectLst/>
                          <a:latin typeface="Times New Roman" panose="02020603050405020304" charset="0"/>
                          <a:cs typeface="Times New Roman" panose="02020603050405020304" charset="0"/>
                        </a:rPr>
                        <a:t>Mohamed Abd-</a:t>
                      </a:r>
                      <a:r>
                        <a:rPr lang="en-US" sz="1600" cap="none" spc="0" err="1">
                          <a:effectLst/>
                          <a:latin typeface="Times New Roman" panose="02020603050405020304" charset="0"/>
                          <a:cs typeface="Times New Roman" panose="02020603050405020304" charset="0"/>
                        </a:rPr>
                        <a:t>ELfattah</a:t>
                      </a:r>
                      <a:r>
                        <a:rPr lang="en-US" sz="1600" cap="none" spc="0" dirty="0">
                          <a:effectLst/>
                          <a:latin typeface="Times New Roman" panose="02020603050405020304" charset="0"/>
                          <a:cs typeface="Times New Roman" panose="02020603050405020304" charset="0"/>
                        </a:rPr>
                        <a:t> Information Systems Department, Faculty of Computers and Informatics, Benha University, Egypt. </a:t>
                      </a:r>
                      <a:endParaRPr lang="en-US" sz="1600" cap="none" spc="0" dirty="0">
                        <a:solidFill>
                          <a:schemeClr val="tx1"/>
                        </a:solidFill>
                        <a:effectLst/>
                        <a:latin typeface="Times New Roman" panose="02020603050405020304" charset="0"/>
                        <a:cs typeface="Times New Roman" panose="02020603050405020304" charset="0"/>
                      </a:endParaRPr>
                    </a:p>
                  </a:txBody>
                  <a:tcPr marL="111373" marR="0" marT="85672" marB="85672" anchor="ctr"/>
                </a:tc>
                <a:tc>
                  <a:txBody>
                    <a:bodyPr/>
                    <a:lstStyle/>
                    <a:p>
                      <a:endParaRPr lang="en-US" sz="1600" cap="none" spc="0" dirty="0">
                        <a:effectLst/>
                        <a:latin typeface="Times New Roman" panose="02020603050405020304" charset="0"/>
                        <a:cs typeface="Times New Roman" panose="02020603050405020304" charset="0"/>
                      </a:endParaRPr>
                    </a:p>
                    <a:p>
                      <a:r>
                        <a:rPr lang="en-US" sz="1600" cap="none" spc="0" dirty="0">
                          <a:effectLst/>
                          <a:latin typeface="Times New Roman" panose="02020603050405020304" charset="0"/>
                          <a:cs typeface="Times New Roman" panose="02020603050405020304" charset="0"/>
                        </a:rPr>
                        <a:t>         2018</a:t>
                      </a:r>
                      <a:endParaRPr lang="en-US" sz="1600" cap="none" spc="0" dirty="0">
                        <a:solidFill>
                          <a:schemeClr val="tx1"/>
                        </a:solidFill>
                        <a:effectLst/>
                        <a:latin typeface="Times New Roman" panose="02020603050405020304" charset="0"/>
                        <a:cs typeface="Times New Roman" panose="02020603050405020304" charset="0"/>
                      </a:endParaRPr>
                    </a:p>
                  </a:txBody>
                  <a:tcPr marL="111373" marR="0" marT="85672" marB="85672" anchor="ctr"/>
                </a:tc>
                <a:tc>
                  <a:txBody>
                    <a:bodyPr/>
                    <a:lstStyle/>
                    <a:p>
                      <a:r>
                        <a:rPr lang="en-US" sz="1600" cap="none" spc="0" dirty="0">
                          <a:effectLst/>
                          <a:latin typeface="Times New Roman" panose="02020603050405020304" charset="0"/>
                          <a:cs typeface="Times New Roman" panose="02020603050405020304" charset="0"/>
                        </a:rPr>
                        <a:t>This paper consists on the </a:t>
                      </a:r>
                      <a:endParaRPr lang="en-US" sz="1600" cap="none" spc="0" dirty="0">
                        <a:effectLst/>
                        <a:latin typeface="Times New Roman" panose="02020603050405020304" charset="0"/>
                        <a:cs typeface="Times New Roman" panose="02020603050405020304" charset="0"/>
                      </a:endParaRPr>
                    </a:p>
                    <a:p>
                      <a:pPr lvl="0">
                        <a:buNone/>
                      </a:pPr>
                      <a:r>
                        <a:rPr lang="en-US" sz="1600" cap="none" spc="0" dirty="0">
                          <a:effectLst/>
                          <a:latin typeface="Times New Roman" panose="02020603050405020304" charset="0"/>
                          <a:cs typeface="Times New Roman" panose="02020603050405020304" charset="0"/>
                        </a:rPr>
                        <a:t>conception, design and creation of a pillbox prototype intended to solve this deficiency in the medical area as it has the ability of sorting out the pills by itself as well as many other advanced features, with this device being intended to be used by hospitals or retirement homes.</a:t>
                      </a:r>
                      <a:endParaRPr lang="en-US" sz="1600" cap="none" spc="0" dirty="0">
                        <a:solidFill>
                          <a:schemeClr val="tx1"/>
                        </a:solidFill>
                        <a:effectLst/>
                        <a:latin typeface="Times New Roman" panose="02020603050405020304" charset="0"/>
                        <a:cs typeface="Times New Roman" panose="02020603050405020304" charset="0"/>
                      </a:endParaRPr>
                    </a:p>
                  </a:txBody>
                  <a:tcPr marL="111373" marR="0" marT="85672" marB="85672" anchor="ctr"/>
                </a:tc>
                <a:tc>
                  <a:txBody>
                    <a:bodyPr/>
                    <a:lstStyle/>
                    <a:p>
                      <a:r>
                        <a:rPr lang="en-US" sz="1600" cap="none" spc="0" dirty="0">
                          <a:effectLst/>
                          <a:latin typeface="Times New Roman" panose="02020603050405020304" charset="0"/>
                          <a:cs typeface="Times New Roman" panose="02020603050405020304" charset="0"/>
                        </a:rPr>
                        <a:t>A canny pillbox is proposed and actualized in this paper. It illuminates the elders to take medication. It productively controls the season of senior citizens to take medication. It additionally diminishes the proportion that patient misses and defers taking medication. The remote user interface joins with the </a:t>
                      </a:r>
                      <a:r>
                        <a:rPr lang="en-US" sz="1600" cap="none" spc="0" dirty="0" err="1">
                          <a:effectLst/>
                          <a:latin typeface="Times New Roman" panose="02020603050405020304" charset="0"/>
                          <a:cs typeface="Times New Roman" panose="02020603050405020304" charset="0"/>
                        </a:rPr>
                        <a:t>RoboRemo</a:t>
                      </a:r>
                      <a:r>
                        <a:rPr lang="en-US" sz="1600" cap="none" spc="0" dirty="0">
                          <a:effectLst/>
                          <a:latin typeface="Times New Roman" panose="02020603050405020304" charset="0"/>
                          <a:cs typeface="Times New Roman" panose="02020603050405020304" charset="0"/>
                        </a:rPr>
                        <a:t> software programming so that the parental figures can help the patient. Which adds more functionality by applying more usability through networking locally or using the internet if it is available. </a:t>
                      </a:r>
                      <a:endParaRPr lang="en-US" sz="1600" cap="none" spc="0" dirty="0">
                        <a:solidFill>
                          <a:schemeClr val="tx1"/>
                        </a:solidFill>
                        <a:effectLst/>
                        <a:latin typeface="Times New Roman" panose="02020603050405020304" charset="0"/>
                        <a:cs typeface="Times New Roman" panose="02020603050405020304" charset="0"/>
                      </a:endParaRPr>
                    </a:p>
                  </a:txBody>
                  <a:tcPr marL="111373" marR="0" marT="85672" marB="85672"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88949" y="411480"/>
          <a:ext cx="11214101" cy="6035040"/>
        </p:xfrm>
        <a:graphic>
          <a:graphicData uri="http://schemas.openxmlformats.org/drawingml/2006/table">
            <a:tbl>
              <a:tblPr firstRow="1" bandRow="1">
                <a:tableStyleId>{073A0DAA-6AF3-43AB-8588-CEC1D06C72B9}</a:tableStyleId>
              </a:tblPr>
              <a:tblGrid>
                <a:gridCol w="2800343"/>
                <a:gridCol w="2813072"/>
                <a:gridCol w="2800343"/>
                <a:gridCol w="2800343"/>
              </a:tblGrid>
              <a:tr h="774700">
                <a:tc>
                  <a:txBody>
                    <a:bodyPr/>
                    <a:lstStyle/>
                    <a:p>
                      <a:br>
                        <a:rPr lang="en-US" sz="1800" dirty="0">
                          <a:effectLst/>
                          <a:latin typeface="Times New Roman" panose="02020603050405020304" charset="0"/>
                          <a:cs typeface="Times New Roman" panose="02020603050405020304" charset="0"/>
                        </a:rPr>
                      </a:br>
                      <a:endParaRPr lang="en-US" dirty="0">
                        <a:effectLst/>
                        <a:latin typeface="Times New Roman" panose="02020603050405020304" charset="0"/>
                        <a:cs typeface="Times New Roman" panose="02020603050405020304" charset="0"/>
                      </a:endParaRPr>
                    </a:p>
                    <a:p>
                      <a:r>
                        <a:rPr lang="en-US" sz="1800" dirty="0">
                          <a:effectLst/>
                          <a:latin typeface="Times New Roman" panose="02020603050405020304" charset="0"/>
                          <a:cs typeface="Times New Roman" panose="02020603050405020304" charset="0"/>
                        </a:rPr>
                        <a:t>              Author</a:t>
                      </a:r>
                      <a:endParaRPr lang="en-US" dirty="0">
                        <a:effectLst/>
                        <a:latin typeface="Times New Roman" panose="02020603050405020304" charset="0"/>
                        <a:cs typeface="Times New Roman" panose="02020603050405020304" charset="0"/>
                      </a:endParaRPr>
                    </a:p>
                  </a:txBody>
                  <a:tcPr marL="0" marR="0" marT="0" marB="0" anchor="ctr"/>
                </a:tc>
                <a:tc>
                  <a:txBody>
                    <a:bodyPr/>
                    <a:lstStyle/>
                    <a:p>
                      <a:br>
                        <a:rPr lang="en-US" sz="1800">
                          <a:effectLst/>
                          <a:latin typeface="Times New Roman" panose="02020603050405020304" charset="0"/>
                          <a:cs typeface="Times New Roman" panose="02020603050405020304" charset="0"/>
                        </a:rPr>
                      </a:br>
                      <a:endParaRPr lang="en-US">
                        <a:effectLst/>
                        <a:latin typeface="Times New Roman" panose="02020603050405020304" charset="0"/>
                        <a:cs typeface="Times New Roman" panose="02020603050405020304" charset="0"/>
                      </a:endParaRPr>
                    </a:p>
                    <a:p>
                      <a:r>
                        <a:rPr lang="en-US" sz="1800">
                          <a:effectLst/>
                          <a:latin typeface="Times New Roman" panose="02020603050405020304" charset="0"/>
                          <a:cs typeface="Times New Roman" panose="02020603050405020304" charset="0"/>
                        </a:rPr>
                        <a:t>   Year Of Publication</a:t>
                      </a:r>
                      <a:endParaRPr lang="en-US">
                        <a:effectLst/>
                        <a:latin typeface="Times New Roman" panose="02020603050405020304" charset="0"/>
                        <a:cs typeface="Times New Roman" panose="02020603050405020304" charset="0"/>
                      </a:endParaRPr>
                    </a:p>
                  </a:txBody>
                  <a:tcPr marL="0" marR="0" marT="0" marB="0" anchor="ctr"/>
                </a:tc>
                <a:tc>
                  <a:txBody>
                    <a:bodyPr/>
                    <a:lstStyle/>
                    <a:p>
                      <a:br>
                        <a:rPr lang="en-US" sz="1800">
                          <a:effectLst/>
                          <a:latin typeface="Times New Roman" panose="02020603050405020304" charset="0"/>
                          <a:cs typeface="Times New Roman" panose="02020603050405020304" charset="0"/>
                        </a:rPr>
                      </a:br>
                      <a:endParaRPr lang="en-US">
                        <a:effectLst/>
                        <a:latin typeface="Times New Roman" panose="02020603050405020304" charset="0"/>
                        <a:cs typeface="Times New Roman" panose="02020603050405020304" charset="0"/>
                      </a:endParaRPr>
                    </a:p>
                    <a:p>
                      <a:r>
                        <a:rPr lang="en-US" sz="1800">
                          <a:effectLst/>
                          <a:latin typeface="Times New Roman" panose="02020603050405020304" charset="0"/>
                          <a:cs typeface="Times New Roman" panose="02020603050405020304" charset="0"/>
                        </a:rPr>
                        <a:t>             Analysis</a:t>
                      </a:r>
                      <a:endParaRPr lang="en-US">
                        <a:effectLst/>
                        <a:latin typeface="Times New Roman" panose="02020603050405020304" charset="0"/>
                        <a:cs typeface="Times New Roman" panose="02020603050405020304" charset="0"/>
                      </a:endParaRPr>
                    </a:p>
                    <a:p>
                      <a:br>
                        <a:rPr lang="en-US" sz="1800">
                          <a:effectLst/>
                          <a:latin typeface="Times New Roman" panose="02020603050405020304" charset="0"/>
                          <a:cs typeface="Times New Roman" panose="02020603050405020304" charset="0"/>
                        </a:rPr>
                      </a:br>
                      <a:endParaRPr lang="en-US">
                        <a:effectLst/>
                        <a:latin typeface="Times New Roman" panose="02020603050405020304" charset="0"/>
                        <a:cs typeface="Times New Roman" panose="02020603050405020304" charset="0"/>
                      </a:endParaRPr>
                    </a:p>
                  </a:txBody>
                  <a:tcPr marL="0" marR="0" marT="0" marB="0" anchor="ctr"/>
                </a:tc>
                <a:tc>
                  <a:txBody>
                    <a:bodyPr/>
                    <a:lstStyle/>
                    <a:p>
                      <a:br>
                        <a:rPr lang="en-US" sz="1800">
                          <a:effectLst/>
                          <a:latin typeface="Times New Roman" panose="02020603050405020304" charset="0"/>
                          <a:cs typeface="Times New Roman" panose="02020603050405020304" charset="0"/>
                        </a:rPr>
                      </a:br>
                      <a:endParaRPr lang="en-US">
                        <a:effectLst/>
                        <a:latin typeface="Times New Roman" panose="02020603050405020304" charset="0"/>
                        <a:cs typeface="Times New Roman" panose="02020603050405020304" charset="0"/>
                      </a:endParaRPr>
                    </a:p>
                    <a:p>
                      <a:r>
                        <a:rPr lang="en-US" sz="1800">
                          <a:effectLst/>
                          <a:latin typeface="Times New Roman" panose="02020603050405020304" charset="0"/>
                          <a:cs typeface="Times New Roman" panose="02020603050405020304" charset="0"/>
                        </a:rPr>
                        <a:t>         Conclusion</a:t>
                      </a:r>
                      <a:endParaRPr lang="en-US">
                        <a:effectLst/>
                        <a:latin typeface="Times New Roman" panose="02020603050405020304" charset="0"/>
                        <a:cs typeface="Times New Roman" panose="02020603050405020304" charset="0"/>
                      </a:endParaRPr>
                    </a:p>
                  </a:txBody>
                  <a:tcPr marL="0" marR="0" marT="0" marB="0" anchor="ctr"/>
                </a:tc>
              </a:tr>
              <a:tr h="3086100">
                <a:tc>
                  <a:txBody>
                    <a:bodyPr/>
                    <a:lstStyle/>
                    <a:p>
                      <a:r>
                        <a:rPr lang="en-IN" altLang="en-US" sz="1800" dirty="0">
                          <a:effectLst/>
                          <a:latin typeface="Times New Roman" panose="02020603050405020304" charset="0"/>
                          <a:cs typeface="Times New Roman" panose="02020603050405020304" charset="0"/>
                        </a:rPr>
                        <a:t>2.</a:t>
                      </a:r>
                      <a:r>
                        <a:rPr lang="en-US" sz="1800" dirty="0">
                          <a:effectLst/>
                          <a:latin typeface="Times New Roman" panose="02020603050405020304" charset="0"/>
                          <a:cs typeface="Times New Roman" panose="02020603050405020304" charset="0"/>
                        </a:rPr>
                        <a:t>Sanjay </a:t>
                      </a:r>
                      <a:r>
                        <a:rPr lang="en-US" sz="1800" dirty="0" err="1">
                          <a:effectLst/>
                          <a:latin typeface="Times New Roman" panose="02020603050405020304" charset="0"/>
                          <a:cs typeface="Times New Roman" panose="02020603050405020304" charset="0"/>
                        </a:rPr>
                        <a:t>Bhati</a:t>
                      </a:r>
                      <a:r>
                        <a:rPr lang="en-US" sz="1800" dirty="0">
                          <a:effectLst/>
                          <a:latin typeface="Times New Roman" panose="02020603050405020304" charset="0"/>
                          <a:cs typeface="Times New Roman" panose="02020603050405020304" charset="0"/>
                        </a:rPr>
                        <a:t> UG Student Department of Electronics &amp; Communication Engineering SAL Institute of Technology &amp; Engineering Research, </a:t>
                      </a:r>
                      <a:r>
                        <a:rPr lang="en-US" sz="1800" dirty="0" err="1">
                          <a:effectLst/>
                          <a:latin typeface="Times New Roman" panose="02020603050405020304" charset="0"/>
                          <a:cs typeface="Times New Roman" panose="02020603050405020304" charset="0"/>
                        </a:rPr>
                        <a:t>Ahmedabad</a:t>
                      </a:r>
                      <a:endParaRPr lang="en-US" dirty="0">
                        <a:effectLst/>
                        <a:latin typeface="Times New Roman" panose="02020603050405020304" charset="0"/>
                        <a:cs typeface="Times New Roman" panose="02020603050405020304" charset="0"/>
                      </a:endParaRPr>
                    </a:p>
                  </a:txBody>
                  <a:tcPr marL="0" marR="0" marT="0" marB="0" anchor="ctr"/>
                </a:tc>
                <a:tc>
                  <a:txBody>
                    <a:bodyPr/>
                    <a:lstStyle/>
                    <a:p>
                      <a:br>
                        <a:rPr lang="en-US" sz="1800">
                          <a:effectLst/>
                          <a:latin typeface="Times New Roman" panose="02020603050405020304" charset="0"/>
                          <a:cs typeface="Times New Roman" panose="02020603050405020304" charset="0"/>
                        </a:rPr>
                      </a:br>
                      <a:endParaRPr lang="en-US">
                        <a:effectLst/>
                        <a:latin typeface="Times New Roman" panose="02020603050405020304" charset="0"/>
                        <a:cs typeface="Times New Roman" panose="02020603050405020304" charset="0"/>
                      </a:endParaRPr>
                    </a:p>
                    <a:p>
                      <a:br>
                        <a:rPr lang="en-US" sz="1800">
                          <a:effectLst/>
                          <a:latin typeface="Times New Roman" panose="02020603050405020304" charset="0"/>
                          <a:cs typeface="Times New Roman" panose="02020603050405020304" charset="0"/>
                        </a:rPr>
                      </a:br>
                      <a:endParaRPr lang="en-US">
                        <a:effectLst/>
                        <a:latin typeface="Times New Roman" panose="02020603050405020304" charset="0"/>
                        <a:cs typeface="Times New Roman" panose="02020603050405020304" charset="0"/>
                      </a:endParaRPr>
                    </a:p>
                    <a:p>
                      <a:br>
                        <a:rPr lang="en-US" sz="1800">
                          <a:effectLst/>
                          <a:latin typeface="Times New Roman" panose="02020603050405020304" charset="0"/>
                          <a:cs typeface="Times New Roman" panose="02020603050405020304" charset="0"/>
                        </a:rPr>
                      </a:br>
                      <a:endParaRPr lang="en-US">
                        <a:effectLst/>
                        <a:latin typeface="Times New Roman" panose="02020603050405020304" charset="0"/>
                        <a:cs typeface="Times New Roman" panose="02020603050405020304" charset="0"/>
                      </a:endParaRPr>
                    </a:p>
                    <a:p>
                      <a:br>
                        <a:rPr lang="en-US" sz="1800">
                          <a:effectLst/>
                          <a:latin typeface="Times New Roman" panose="02020603050405020304" charset="0"/>
                          <a:cs typeface="Times New Roman" panose="02020603050405020304" charset="0"/>
                        </a:rPr>
                      </a:br>
                      <a:endParaRPr lang="en-US">
                        <a:effectLst/>
                        <a:latin typeface="Times New Roman" panose="02020603050405020304" charset="0"/>
                        <a:cs typeface="Times New Roman" panose="02020603050405020304" charset="0"/>
                      </a:endParaRPr>
                    </a:p>
                    <a:p>
                      <a:br>
                        <a:rPr lang="en-US" sz="1800">
                          <a:effectLst/>
                          <a:latin typeface="Times New Roman" panose="02020603050405020304" charset="0"/>
                          <a:cs typeface="Times New Roman" panose="02020603050405020304" charset="0"/>
                        </a:rPr>
                      </a:br>
                      <a:endParaRPr lang="en-US">
                        <a:effectLst/>
                        <a:latin typeface="Times New Roman" panose="02020603050405020304" charset="0"/>
                        <a:cs typeface="Times New Roman" panose="02020603050405020304" charset="0"/>
                      </a:endParaRPr>
                    </a:p>
                    <a:p>
                      <a:r>
                        <a:rPr lang="en-US" sz="1800">
                          <a:effectLst/>
                          <a:latin typeface="Times New Roman" panose="02020603050405020304" charset="0"/>
                          <a:cs typeface="Times New Roman" panose="02020603050405020304" charset="0"/>
                        </a:rPr>
                        <a:t>               2017</a:t>
                      </a:r>
                      <a:endParaRPr lang="en-US">
                        <a:effectLst/>
                        <a:latin typeface="Times New Roman" panose="02020603050405020304" charset="0"/>
                        <a:cs typeface="Times New Roman" panose="02020603050405020304" charset="0"/>
                      </a:endParaRPr>
                    </a:p>
                  </a:txBody>
                  <a:tcPr marL="0" marR="0" marT="0" marB="0" anchor="ctr"/>
                </a:tc>
                <a:tc>
                  <a:txBody>
                    <a:bodyPr/>
                    <a:lstStyle/>
                    <a:p>
                      <a:r>
                        <a:rPr lang="en-US" sz="1800">
                          <a:effectLst/>
                          <a:latin typeface="Times New Roman" panose="02020603050405020304" charset="0"/>
                          <a:cs typeface="Times New Roman" panose="02020603050405020304" charset="0"/>
                        </a:rPr>
                        <a:t>Present time will be saved in RTC module and notification time will be saved in EEPROM. Therefore at the time of taking medicine system generate Notification sound and display the Bright light in certain pill boxes. So, patient can know the specific number of box from which he has to take out medicines. All pill boxes are pre-loaded in the system which patient needs to take at given time. And our system has quality that it can sense if the patient had taken out pills from the box or not.</a:t>
                      </a:r>
                      <a:endParaRPr lang="en-US" sz="1800">
                        <a:effectLst/>
                        <a:latin typeface="Times New Roman" panose="02020603050405020304" charset="0"/>
                        <a:cs typeface="Times New Roman" panose="02020603050405020304" charset="0"/>
                      </a:endParaRPr>
                    </a:p>
                  </a:txBody>
                  <a:tcPr marL="0" marR="0" marT="0" marB="0" anchor="ctr"/>
                </a:tc>
                <a:tc>
                  <a:txBody>
                    <a:bodyPr/>
                    <a:lstStyle/>
                    <a:p>
                      <a:r>
                        <a:rPr lang="en-US" sz="1800" dirty="0">
                          <a:effectLst/>
                          <a:latin typeface="Times New Roman" panose="02020603050405020304" charset="0"/>
                          <a:cs typeface="Times New Roman" panose="02020603050405020304" charset="0"/>
                        </a:rPr>
                        <a:t>The goal of the project is to provide healthy and tension free life to those users who are taking regularly pills and to provide this product at affordable cost also. This project is useful for those people who are taking pills regularly, prescription of medicine is very long and hard to remember for those users. This project is also reusable by exchanging those other medicine box that has only alerting system and are non-usable or unaffordable compare to their product. </a:t>
                      </a:r>
                      <a:endParaRPr lang="en-US" sz="1800" dirty="0">
                        <a:effectLst/>
                        <a:latin typeface="Times New Roman" panose="02020603050405020304" charset="0"/>
                        <a:cs typeface="Times New Roman" panose="02020603050405020304" charset="0"/>
                      </a:endParaRPr>
                    </a:p>
                  </a:txBody>
                  <a:tcPr marL="0" marR="0" marT="0" marB="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a:off x="0" y="0"/>
            <a:ext cx="469454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a:grpSpLocks noGrp="1" noRot="1" noChangeAspect="1" noMove="1" noResize="1" noUngrp="1"/>
          </p:cNvGrpSpPr>
          <p:nvPr/>
        </p:nvGrpSpPr>
        <p:grpSpPr>
          <a:xfrm>
            <a:off x="767290" y="681628"/>
            <a:ext cx="1128382" cy="847206"/>
            <a:chOff x="668003" y="1684057"/>
            <a:chExt cx="1128382" cy="847206"/>
          </a:xfrm>
        </p:grpSpPr>
        <p:sp>
          <p:nvSpPr>
            <p:cNvPr id="22" name="Freeform 5"/>
            <p:cNvSpPr/>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lstStyle/>
            <a:p>
              <a:endParaRPr lang="en-US"/>
            </a:p>
          </p:txBody>
        </p:sp>
        <p:sp>
          <p:nvSpPr>
            <p:cNvPr id="23" name="Freeform 5"/>
            <p:cNvSpPr/>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767290" y="1166932"/>
            <a:ext cx="3582073" cy="4279709"/>
          </a:xfrm>
        </p:spPr>
        <p:txBody>
          <a:bodyPr anchor="ctr">
            <a:normAutofit/>
          </a:bodyPr>
          <a:lstStyle/>
          <a:p>
            <a:r>
              <a:rPr lang="en-IN" altLang="en-US" sz="3200" b="1">
                <a:solidFill>
                  <a:schemeClr val="bg1"/>
                </a:solidFill>
                <a:latin typeface="Times New Roman" panose="02020603050405020304" charset="0"/>
                <a:cs typeface="Times New Roman" panose="02020603050405020304" charset="0"/>
              </a:rPr>
              <a:t>PROPOSED METHODOLOGY</a:t>
            </a:r>
            <a:endParaRPr lang="en-IN" altLang="en-US" sz="3200" b="1">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574030" y="548640"/>
            <a:ext cx="5716905" cy="5380355"/>
          </a:xfrm>
        </p:spPr>
        <p:txBody>
          <a:bodyPr vert="horz" lIns="91440" tIns="45720" rIns="91440" bIns="45720" rtlCol="0" anchor="ctr">
            <a:noAutofit/>
          </a:bodyPr>
          <a:lstStyle/>
          <a:p>
            <a:r>
              <a:rPr lang="en-US" sz="2400" dirty="0" smtClean="0">
                <a:latin typeface="Times New Roman" panose="02020603050405020304" charset="0"/>
                <a:ea typeface="+mn-lt"/>
                <a:cs typeface="Times New Roman" panose="02020603050405020304" charset="0"/>
              </a:rPr>
              <a:t>The application of </a:t>
            </a:r>
            <a:r>
              <a:rPr lang="en-US" sz="2400" b="1" dirty="0" smtClean="0">
                <a:latin typeface="Times New Roman" panose="02020603050405020304" charset="0"/>
                <a:ea typeface="+mn-lt"/>
                <a:cs typeface="Times New Roman" panose="02020603050405020304" charset="0"/>
              </a:rPr>
              <a:t>Smart Medicine Reminder</a:t>
            </a:r>
            <a:r>
              <a:rPr lang="en-US" sz="2400" dirty="0" smtClean="0">
                <a:latin typeface="Times New Roman" panose="02020603050405020304" charset="0"/>
                <a:ea typeface="+mn-lt"/>
                <a:cs typeface="Times New Roman" panose="02020603050405020304" charset="0"/>
              </a:rPr>
              <a:t> is very wide. The</a:t>
            </a:r>
            <a:r>
              <a:rPr lang="en-US" sz="2400" dirty="0">
                <a:latin typeface="Times New Roman" panose="02020603050405020304" charset="0"/>
                <a:ea typeface="+mn-lt"/>
                <a:cs typeface="Times New Roman" panose="02020603050405020304" charset="0"/>
              </a:rPr>
              <a:t> Pill Reminder Alarm is powered using 5V supply. When it first boots up, it shows a welcome massage as “</a:t>
            </a:r>
            <a:r>
              <a:rPr lang="en-US" sz="2400" i="1" dirty="0">
                <a:latin typeface="Times New Roman" panose="02020603050405020304" charset="0"/>
                <a:ea typeface="+mn-lt"/>
                <a:cs typeface="Times New Roman" panose="02020603050405020304" charset="0"/>
              </a:rPr>
              <a:t>Welcome </a:t>
            </a:r>
            <a:r>
              <a:rPr lang="en-US" sz="2400" dirty="0">
                <a:latin typeface="Times New Roman" panose="02020603050405020304" charset="0"/>
                <a:ea typeface="+mn-lt"/>
                <a:cs typeface="Times New Roman" panose="02020603050405020304" charset="0"/>
              </a:rPr>
              <a:t>”. </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ea typeface="+mn-lt"/>
                <a:cs typeface="Times New Roman" panose="02020603050405020304" charset="0"/>
              </a:rPr>
              <a:t>The </a:t>
            </a:r>
            <a:r>
              <a:rPr lang="en-US" sz="2400" dirty="0" smtClean="0">
                <a:latin typeface="Times New Roman" panose="02020603050405020304" charset="0"/>
                <a:ea typeface="+mn-lt"/>
                <a:cs typeface="Times New Roman" panose="02020603050405020304" charset="0"/>
              </a:rPr>
              <a:t>screen </a:t>
            </a:r>
            <a:r>
              <a:rPr lang="en-US" sz="2400" dirty="0">
                <a:latin typeface="Times New Roman" panose="02020603050405020304" charset="0"/>
                <a:ea typeface="+mn-lt"/>
                <a:cs typeface="Times New Roman" panose="02020603050405020304" charset="0"/>
              </a:rPr>
              <a:t>is set to cycle in three screens. The 1</a:t>
            </a:r>
            <a:r>
              <a:rPr lang="en-US" sz="2400" baseline="30000" dirty="0">
                <a:latin typeface="Times New Roman" panose="02020603050405020304" charset="0"/>
                <a:ea typeface="+mn-lt"/>
                <a:cs typeface="Times New Roman" panose="02020603050405020304" charset="0"/>
              </a:rPr>
              <a:t>st</a:t>
            </a:r>
            <a:r>
              <a:rPr lang="en-US" sz="2400" dirty="0">
                <a:latin typeface="Times New Roman" panose="02020603050405020304" charset="0"/>
                <a:ea typeface="+mn-lt"/>
                <a:cs typeface="Times New Roman" panose="02020603050405020304" charset="0"/>
              </a:rPr>
              <a:t> screen shows message as “</a:t>
            </a:r>
            <a:r>
              <a:rPr lang="en-US" sz="2400" i="1" dirty="0">
                <a:latin typeface="Times New Roman" panose="02020603050405020304" charset="0"/>
                <a:ea typeface="+mn-lt"/>
                <a:cs typeface="Times New Roman" panose="02020603050405020304" charset="0"/>
              </a:rPr>
              <a:t>Stay Healthy</a:t>
            </a:r>
            <a:r>
              <a:rPr lang="en-US" sz="2400" dirty="0">
                <a:latin typeface="Times New Roman" panose="02020603050405020304" charset="0"/>
                <a:ea typeface="+mn-lt"/>
                <a:cs typeface="Times New Roman" panose="02020603050405020304" charset="0"/>
              </a:rPr>
              <a:t>”(we can set any message). The second screen is a help screen which tells to press select push button to select any one time-slot to remind (once/twice/thrice in a day). The time slot is changeable in program and can be configured accordingly. We can also set the time format as 12hours or 24hours.</a:t>
            </a:r>
            <a:endParaRPr lang="en-US" sz="2400" dirty="0">
              <a:latin typeface="Times New Roman" panose="02020603050405020304" charset="0"/>
              <a:cs typeface="Times New Roman" panose="02020603050405020304" charset="0"/>
            </a:endParaRPr>
          </a:p>
          <a:p>
            <a:endParaRPr lang="en-US" sz="22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3" y="1445494"/>
            <a:ext cx="3616856" cy="4376572"/>
          </a:xfrm>
        </p:spPr>
        <p:txBody>
          <a:bodyPr anchor="ctr">
            <a:normAutofit/>
          </a:bodyPr>
          <a:lstStyle/>
          <a:p>
            <a:r>
              <a:rPr lang="en-US" sz="4800" dirty="0">
                <a:cs typeface="Calibri Light" panose="020F0302020204030204"/>
              </a:rPr>
              <a:t>Architecture Diagram:-</a:t>
            </a:r>
            <a:endParaRPr lang="en-US" sz="4800" dirty="0"/>
          </a:p>
        </p:txBody>
      </p:sp>
      <p:sp>
        <p:nvSpPr>
          <p:cNvPr id="8" name="Freeform: Shape 7"/>
          <p:cNvSpPr>
            <a:spLocks noGrp="1" noRot="1" noChangeAspect="1" noMove="1" noResize="1" noEditPoints="1" noAdjustHandles="1" noChangeArrowheads="1" noChangeShapeType="1" noTextEdit="1"/>
          </p:cNvSpPr>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p:cNvSpPr>
            <a:spLocks noGrp="1"/>
          </p:cNvSpPr>
          <p:nvPr>
            <p:ph idx="1"/>
          </p:nvPr>
        </p:nvSpPr>
        <p:spPr/>
        <p:txBody>
          <a:bodyPr/>
          <a:lstStyle/>
          <a:p>
            <a:pPr marL="0" indent="0">
              <a:buNone/>
            </a:pPr>
            <a:endParaRPr lang="en-US"/>
          </a:p>
        </p:txBody>
      </p:sp>
      <p:pic>
        <p:nvPicPr>
          <p:cNvPr id="1026" name="Picture 2"/>
          <p:cNvPicPr>
            <a:picLocks noChangeAspect="1" noChangeArrowheads="1"/>
          </p:cNvPicPr>
          <p:nvPr/>
        </p:nvPicPr>
        <p:blipFill>
          <a:blip r:embed="rId1" cstate="print"/>
          <a:srcRect/>
          <a:stretch>
            <a:fillRect/>
          </a:stretch>
        </p:blipFill>
        <p:spPr bwMode="auto">
          <a:xfrm>
            <a:off x="5444918" y="245246"/>
            <a:ext cx="6515100" cy="607695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7375</Words>
  <Application>WPS Presentation</Application>
  <PresentationFormat>Custom</PresentationFormat>
  <Paragraphs>142</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Calibri</vt:lpstr>
      <vt:lpstr>Times New Roman</vt:lpstr>
      <vt:lpstr>Calibri Light</vt:lpstr>
      <vt:lpstr>Arial</vt:lpstr>
      <vt:lpstr>Microsoft YaHei</vt:lpstr>
      <vt:lpstr>Arial Unicode MS</vt:lpstr>
      <vt:lpstr>Calibri</vt:lpstr>
      <vt:lpstr>Calibri Light</vt:lpstr>
      <vt:lpstr>office theme</vt:lpstr>
      <vt:lpstr>PowerPoint 演示文稿</vt:lpstr>
      <vt:lpstr>INTRODUCTION</vt:lpstr>
      <vt:lpstr>ABSTRACT</vt:lpstr>
      <vt:lpstr>       PROBLEM STATEMENT</vt:lpstr>
      <vt:lpstr>       OBJECTIVES </vt:lpstr>
      <vt:lpstr>  LITERATURE SURVEY</vt:lpstr>
      <vt:lpstr>PowerPoint 演示文稿</vt:lpstr>
      <vt:lpstr>PROPOSED METHODOLOGY</vt:lpstr>
      <vt:lpstr>Architecture Diagram:-</vt:lpstr>
      <vt:lpstr>Architecture Diagram for Android APP</vt:lpstr>
      <vt:lpstr>MODULES INVOLVED    </vt:lpstr>
      <vt:lpstr>PowerPoint 演示文稿</vt:lpstr>
      <vt:lpstr>Hardware modules :  </vt:lpstr>
      <vt:lpstr>REQUIREMENTS</vt:lpstr>
      <vt:lpstr>CIRCUIT</vt:lpstr>
      <vt:lpstr>OUTPUT  ARDUINO : </vt:lpstr>
      <vt:lpstr>ANDROID APP : </vt:lpstr>
      <vt:lpstr>TEAM MEMBERS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dc:creator>
  <cp:lastModifiedBy>thanm</cp:lastModifiedBy>
  <cp:revision>304</cp:revision>
  <dcterms:created xsi:type="dcterms:W3CDTF">2021-11-17T06:43:00Z</dcterms:created>
  <dcterms:modified xsi:type="dcterms:W3CDTF">2021-12-31T11:02:52Z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5C5DD65352104F74AA796125CFCCC50E</vt:lpwstr>
  </property>
  <property fmtid="{D5CDD505-2E9C-101B-9397-08002B2CF9AE}" pid="3" name="KSOProductBuildVer">
    <vt:lpwstr>1033-11.2.0.10307</vt:lpwstr>
  </property>
</Properties>
</file>