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70" r:id="rId11"/>
    <p:sldId id="264" r:id="rId12"/>
    <p:sldId id="266" r:id="rId13"/>
    <p:sldId id="265" r:id="rId14"/>
    <p:sldId id="272" r:id="rId15"/>
    <p:sldId id="271" r:id="rId16"/>
    <p:sldId id="267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24</a:t>
            </a:r>
            <a:r>
              <a:rPr lang="el-GR" dirty="0" smtClean="0"/>
              <a:t> οκτωβρΙου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93235"/>
            <a:ext cx="4032055" cy="29959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241166" y="6343221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664675" y="2120114"/>
            <a:ext cx="2272402" cy="241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2.000 καταναλωτές</a:t>
            </a:r>
          </a:p>
          <a:p>
            <a:r>
              <a:rPr lang="el-GR" sz="2000" dirty="0" smtClean="0"/>
              <a:t>50% καταναλωτών με μη τεχνικές απώλειες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32195" y="5064380"/>
            <a:ext cx="5504882" cy="158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Τι προσφέρουν τα χαρακτηριστικά;</a:t>
            </a:r>
          </a:p>
          <a:p>
            <a:r>
              <a:rPr lang="el-GR" dirty="0" smtClean="0"/>
              <a:t>Ανωνυμοποίηση καταναλωτών</a:t>
            </a:r>
          </a:p>
          <a:p>
            <a:r>
              <a:rPr lang="el-GR" dirty="0" smtClean="0"/>
              <a:t>Σημαντική μείωση όγκου δεδομένων</a:t>
            </a:r>
          </a:p>
          <a:p>
            <a:r>
              <a:rPr lang="el-GR" dirty="0" smtClean="0"/>
              <a:t>Εξειδίκευση των δεδομένων στο ζητούμενο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8" y="246040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809203" y="2008137"/>
            <a:ext cx="4944234" cy="4538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εντασηΣ</a:t>
            </a:r>
            <a:endParaRPr lang="el-GR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310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  <a:endParaRPr lang="en-US" sz="2000" dirty="0" smtClean="0"/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/>
              <a:t>Προσανατολισμός συστήματος σε απάτες υψηλής </a:t>
            </a:r>
            <a:r>
              <a:rPr lang="el-GR" sz="2000" dirty="0" smtClean="0"/>
              <a:t>έντασης</a:t>
            </a:r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  <p:sp>
        <p:nvSpPr>
          <p:cNvPr id="7" name="Rectangle 6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8" y="1966585"/>
            <a:ext cx="3279370" cy="245952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4" y="4298298"/>
            <a:ext cx="3246584" cy="2434938"/>
          </a:xfrm>
        </p:spPr>
      </p:pic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4" y="2031284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764696" y="1909078"/>
            <a:ext cx="4944234" cy="4802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8"/>
            <a:ext cx="5307113" cy="2712377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" y="3002079"/>
            <a:ext cx="6093012" cy="35483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580255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70% των καταναλωτών εξάγωνται διανύσματα μέσου όρου και διακύμανσης.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30%  των καταναλωτών βελτιστοποιείται το όριο διαχωρισμού βάσει βέλτισου </a:t>
            </a:r>
            <a:r>
              <a:rPr lang="en-US" dirty="0" smtClean="0"/>
              <a:t>F1 score</a:t>
            </a:r>
            <a:r>
              <a:rPr lang="el-G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Ταξινόμηση του 70% των καταναλωτών βάσει του βέλτιστου ορίου διαχωρισμού.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Διαχωρισμός των τυπικών καταναλωτών από τους καταναλωτές με ιδιαίτερες ενεργειακές ανάγκες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60" y="1982548"/>
            <a:ext cx="6208679" cy="3039183"/>
          </a:xfrm>
        </p:spPr>
      </p:pic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8"/>
            <a:ext cx="7310768" cy="301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10" name="Rectangle 9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6" y="2008958"/>
            <a:ext cx="3237403" cy="242805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16" y="4296871"/>
            <a:ext cx="3305293" cy="2478970"/>
          </a:xfrm>
        </p:spPr>
      </p:pic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86897"/>
            <a:ext cx="11029616" cy="988332"/>
          </a:xfrm>
        </p:spPr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4" y="83944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Συμπερασματα Και ΜελλοντικΗ επεκταση</a:t>
            </a:r>
            <a:endParaRPr lang="el-G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87219" y="2063470"/>
            <a:ext cx="5087075" cy="723428"/>
          </a:xfrm>
        </p:spPr>
        <p:txBody>
          <a:bodyPr/>
          <a:lstStyle/>
          <a:p>
            <a:pPr algn="ctr"/>
            <a:r>
              <a:rPr lang="el-GR" dirty="0"/>
              <a:t>Αξιόπιστες τεχνικές για τον εντοπισμό  </a:t>
            </a:r>
            <a:r>
              <a:rPr lang="el-GR" dirty="0" smtClean="0"/>
              <a:t>ρευματοκλοπών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Γραμμική ταξινόμηση χρονοσειρών</a:t>
            </a:r>
          </a:p>
          <a:p>
            <a:r>
              <a:rPr lang="el-GR" dirty="0" smtClean="0"/>
              <a:t>Κανονικοποίηση καταναλώσεων και συσταδοποίηση χρονοσειρών</a:t>
            </a:r>
          </a:p>
          <a:p>
            <a:r>
              <a:rPr lang="el-GR" dirty="0" smtClean="0"/>
              <a:t>Εξαγωγή χαρακτηριστικών και κανονικοποίηση</a:t>
            </a:r>
          </a:p>
          <a:p>
            <a:r>
              <a:rPr lang="el-GR" dirty="0" smtClean="0"/>
              <a:t>Ανίχνευση ανωμαλιών στα χαρακτηριστικά</a:t>
            </a:r>
          </a:p>
          <a:p>
            <a:r>
              <a:rPr lang="el-GR" dirty="0" smtClean="0"/>
              <a:t>Συνδυασμός αλγορίθμων και σύνθεση συστημάτων.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523735" y="2063470"/>
            <a:ext cx="5087073" cy="740795"/>
          </a:xfrm>
        </p:spPr>
        <p:txBody>
          <a:bodyPr/>
          <a:lstStyle/>
          <a:p>
            <a:pPr algn="ctr"/>
            <a:r>
              <a:rPr lang="el-GR" dirty="0" smtClean="0"/>
              <a:t>Μελλοντική κατεύθυνση αυτής της διπλωματικής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l-GR" dirty="0" smtClean="0"/>
              <a:t>Εφαρμογή ταξινομησης σε περισσότερες από δύο κλάσεις</a:t>
            </a:r>
          </a:p>
          <a:p>
            <a:r>
              <a:rPr lang="el-GR" dirty="0" smtClean="0"/>
              <a:t>Εξερεύνηση τεχνικών ανίχνευσης ανωμαλιών</a:t>
            </a:r>
          </a:p>
          <a:p>
            <a:r>
              <a:rPr lang="el-GR" dirty="0" smtClean="0"/>
              <a:t>Ταξινόμηση βάσει πρόβλεψης μελλοντικής χρονοσειράς</a:t>
            </a:r>
          </a:p>
          <a:p>
            <a:r>
              <a:rPr lang="el-GR" dirty="0"/>
              <a:t>Επιτάχυνση συστημάτων με πολυπύρηνο </a:t>
            </a:r>
            <a:r>
              <a:rPr lang="el-GR" dirty="0" smtClean="0"/>
              <a:t>προγραμματισμό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324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1191" y="825388"/>
            <a:ext cx="11029616" cy="566886"/>
          </a:xfrm>
        </p:spPr>
        <p:txBody>
          <a:bodyPr/>
          <a:lstStyle/>
          <a:p>
            <a:pPr algn="ctr"/>
            <a:r>
              <a:rPr lang="el-GR" dirty="0" smtClean="0"/>
              <a:t>ΕΡΩΤΗΣΕΙΣ</a:t>
            </a:r>
            <a:endParaRPr lang="el-G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36" y="2391618"/>
            <a:ext cx="6418525" cy="3678238"/>
          </a:xfrm>
        </p:spPr>
      </p:pic>
    </p:spTree>
    <p:extLst>
      <p:ext uri="{BB962C8B-B14F-4D97-AF65-F5344CB8AC3E}">
        <p14:creationId xmlns:p14="http://schemas.microsoft.com/office/powerpoint/2010/main" val="20081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65847"/>
            <a:ext cx="11029616" cy="690302"/>
          </a:xfrm>
        </p:spPr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5/5/2017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291" y="1828233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197877"/>
            <a:ext cx="4128374" cy="13114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5033" y="3648834"/>
            <a:ext cx="4224064" cy="271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dirty="0" smtClean="0"/>
              <a:t>5.000 οικιακοί καταναλωτές </a:t>
            </a:r>
          </a:p>
          <a:p>
            <a:pPr lvl="1"/>
            <a:r>
              <a:rPr lang="el-GR" sz="2200" dirty="0" smtClean="0"/>
              <a:t>600 μικρομεσσαίες επιχειρήσεις</a:t>
            </a:r>
          </a:p>
          <a:p>
            <a:pPr lvl="1"/>
            <a:r>
              <a:rPr lang="el-GR" sz="2200" dirty="0" smtClean="0"/>
              <a:t>Διάρκεια συλλογής: 2009-2011</a:t>
            </a:r>
            <a:endParaRPr lang="el-GR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428878" y="1828233"/>
            <a:ext cx="4376375" cy="46130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καταναλωτές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3" y="906307"/>
            <a:ext cx="11029616" cy="617473"/>
          </a:xfrm>
        </p:spPr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10418" y="2160570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7" y="2641605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440237" y="2026168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4" y="2641605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503829" y="2160570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764233" y="4897117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687907" y="4897117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  <p:sp>
        <p:nvSpPr>
          <p:cNvPr id="2" name="Rounded Rectangle 1"/>
          <p:cNvSpPr/>
          <p:nvPr/>
        </p:nvSpPr>
        <p:spPr>
          <a:xfrm>
            <a:off x="501210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ounded Rectangle 13"/>
          <p:cNvSpPr/>
          <p:nvPr/>
        </p:nvSpPr>
        <p:spPr>
          <a:xfrm>
            <a:off x="4408811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8376136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60" y="2706930"/>
            <a:ext cx="2669529" cy="2002147"/>
          </a:xfrm>
        </p:spPr>
      </p:pic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10868" y="1634142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7" y="2018496"/>
            <a:ext cx="5455432" cy="4091574"/>
          </a:xfrm>
        </p:spPr>
      </p:pic>
      <p:sp>
        <p:nvSpPr>
          <p:cNvPr id="9" name="Rounded Rectangle 8"/>
          <p:cNvSpPr/>
          <p:nvPr/>
        </p:nvSpPr>
        <p:spPr>
          <a:xfrm>
            <a:off x="5437848" y="4324233"/>
            <a:ext cx="6368432" cy="2515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902" y="4406726"/>
            <a:ext cx="3073843" cy="230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74" y="4408081"/>
            <a:ext cx="3072037" cy="23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0913" y="1861735"/>
            <a:ext cx="3215250" cy="536005"/>
          </a:xfrm>
        </p:spPr>
        <p:txBody>
          <a:bodyPr/>
          <a:lstStyle/>
          <a:p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20" y="2423275"/>
            <a:ext cx="2961002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5651" y="1848956"/>
            <a:ext cx="4020187" cy="553373"/>
          </a:xfrm>
        </p:spPr>
        <p:txBody>
          <a:bodyPr/>
          <a:lstStyle/>
          <a:p>
            <a:r>
              <a:rPr lang="el-GR" sz="2400" dirty="0"/>
              <a:t>Μη </a:t>
            </a:r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66" y="2423275"/>
            <a:ext cx="3091156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8103468" y="1844245"/>
            <a:ext cx="3777108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Ημι-επιβλεπόμενη μάθηση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" y="2423275"/>
            <a:ext cx="2884171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99018" y="5289942"/>
            <a:ext cx="2884171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70% των </a:t>
            </a:r>
            <a:r>
              <a:rPr lang="en-US" dirty="0" smtClean="0"/>
              <a:t>labels</a:t>
            </a:r>
            <a:r>
              <a:rPr lang="el-GR" dirty="0" smtClean="0"/>
              <a:t> και πρόβλεψη στο 30% των δεδομένων.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34352" y="5289942"/>
            <a:ext cx="2949138" cy="1062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Πρόβλεψη μέσω κανόνων χωρίς τη χρήση </a:t>
            </a:r>
            <a:r>
              <a:rPr lang="en-US" dirty="0" smtClean="0"/>
              <a:t>labels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166" y="5289943"/>
            <a:ext cx="3091156" cy="1402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Βελτιστοποίηση ταξινόμησης με 30% των </a:t>
            </a:r>
            <a:r>
              <a:rPr lang="en-US" dirty="0" smtClean="0"/>
              <a:t>labels</a:t>
            </a:r>
            <a:r>
              <a:rPr lang="el-GR" dirty="0" smtClean="0"/>
              <a:t> πρόβλεψη στο 70% των δεδομένων.</a:t>
            </a:r>
            <a:endParaRPr lang="el-GR" dirty="0"/>
          </a:p>
        </p:txBody>
      </p:sp>
      <p:sp>
        <p:nvSpPr>
          <p:cNvPr id="15" name="Rectangle 14"/>
          <p:cNvSpPr/>
          <p:nvPr/>
        </p:nvSpPr>
        <p:spPr>
          <a:xfrm>
            <a:off x="4235651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6783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813947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7527" y="887507"/>
            <a:ext cx="11029616" cy="609381"/>
          </a:xfrm>
        </p:spPr>
        <p:txBody>
          <a:bodyPr/>
          <a:lstStyle/>
          <a:p>
            <a:pPr algn="ctr"/>
            <a:r>
              <a:rPr lang="el-GR" dirty="0" smtClean="0"/>
              <a:t>Μετρικεσ αξιολογησησ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" y="2455535"/>
            <a:ext cx="3930520" cy="3530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5222" y="4662833"/>
            <a:ext cx="6848380" cy="1720295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TP=πλήθος </a:t>
            </a:r>
            <a:r>
              <a:rPr lang="el-GR" dirty="0"/>
              <a:t>των σωστών προβλέψεων στο θετικό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TN=πλήθος </a:t>
            </a:r>
            <a:r>
              <a:rPr lang="el-GR" dirty="0"/>
              <a:t>των σωστών προβλέψεων στο αρνητικό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FN=πλήθος </a:t>
            </a:r>
            <a:r>
              <a:rPr lang="el-GR" dirty="0"/>
              <a:t>των λανθασμένων προβλέψεων στο θετικό αποτέλεσμα (αρνητική πρόβλεψη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FP=πλήθος </a:t>
            </a:r>
            <a:r>
              <a:rPr lang="el-GR" dirty="0"/>
              <a:t>των λανθασμένων προβλέψεων στο αρνητικό αποτέλεσμα (θετική πρόβλεψη)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/>
              <p:cNvSpPr txBox="1">
                <a:spLocks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 smtClean="0"/>
                  <a:t>πιθανότητα απάτης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1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  <a:blipFill rotWithShape="0">
                <a:blip r:embed="rId4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74878" y="2206266"/>
            <a:ext cx="4163088" cy="41768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3644" y="1804490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90046" y="2215102"/>
            <a:ext cx="3820874" cy="2970271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04571" y="4144105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1262"/>
              </p:ext>
            </p:extLst>
          </p:nvPr>
        </p:nvGraphicFramePr>
        <p:xfrm>
          <a:off x="5705113" y="4551614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520719" y="1829972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6361"/>
              </p:ext>
            </p:extLst>
          </p:nvPr>
        </p:nvGraphicFramePr>
        <p:xfrm>
          <a:off x="5156032" y="2253995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63636" y="5023847"/>
            <a:ext cx="3333996" cy="171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δοκιμής:</a:t>
            </a:r>
          </a:p>
          <a:p>
            <a:r>
              <a:rPr lang="el-GR" sz="2000" dirty="0" smtClean="0"/>
              <a:t>4.500 χρονοσειρές με ωριαίες μετρήσεις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70% εκπαίδευση 30% πρόβλεψη</a:t>
            </a:r>
            <a:endParaRPr lang="el-G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16229" y="1930520"/>
            <a:ext cx="4741932" cy="30818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5581</TotalTime>
  <Words>943</Words>
  <Application>Microsoft Office PowerPoint</Application>
  <PresentationFormat>Widescreen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Μετρικεσ αξιολογησησ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εντασηΣ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  <vt:lpstr>Συμπερασματα Και ΜελλοντικΗ επεκταση</vt:lpstr>
      <vt:lpstr>ΕΡΩΤΗΣΕΙΣ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119</cp:revision>
  <dcterms:created xsi:type="dcterms:W3CDTF">2017-09-28T09:41:00Z</dcterms:created>
  <dcterms:modified xsi:type="dcterms:W3CDTF">2017-10-20T07:23:50Z</dcterms:modified>
</cp:coreProperties>
</file>