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62" r:id="rId8"/>
    <p:sldId id="273" r:id="rId9"/>
    <p:sldId id="263" r:id="rId10"/>
    <p:sldId id="270" r:id="rId11"/>
    <p:sldId id="264" r:id="rId12"/>
    <p:sldId id="266" r:id="rId13"/>
    <p:sldId id="265" r:id="rId14"/>
    <p:sldId id="272" r:id="rId15"/>
    <p:sldId id="271" r:id="rId16"/>
    <p:sldId id="267" r:id="rId17"/>
    <p:sldId id="268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Ανιχνευση μη τεχνικων απωλειων με συστηματα μηχανικησ μαθησησ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24</a:t>
            </a:r>
            <a:r>
              <a:rPr lang="el-GR" dirty="0" smtClean="0"/>
              <a:t> οκτωβρΙου – μητσελοσ αθανασιοσ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748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Εξαγωγη χαρακτηριστικων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410" y="1802495"/>
            <a:ext cx="5616664" cy="467907"/>
          </a:xfrm>
        </p:spPr>
        <p:txBody>
          <a:bodyPr/>
          <a:lstStyle/>
          <a:p>
            <a:r>
              <a:rPr lang="el-GR" sz="2000" dirty="0" smtClean="0"/>
              <a:t>Γενικά χαρακτηριστικά</a:t>
            </a:r>
            <a:endParaRPr lang="el-GR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10" y="2186560"/>
            <a:ext cx="5504882" cy="8205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μέση τιμή ωριαίας κατανάλωσης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τυπική απόκλιση ωριάιας κατανάλωσης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410" y="2946411"/>
            <a:ext cx="5504882" cy="427737"/>
          </a:xfrm>
        </p:spPr>
        <p:txBody>
          <a:bodyPr/>
          <a:lstStyle/>
          <a:p>
            <a:r>
              <a:rPr lang="el-GR" sz="2000" dirty="0" smtClean="0"/>
              <a:t>Εξειδικευμένα χαρακτηριστικά*</a:t>
            </a:r>
            <a:endParaRPr lang="el-GR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410" y="3391185"/>
            <a:ext cx="5616664" cy="293499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μηνιαίου μέσου όρου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μηνιαίας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καταναλώσεων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κατανάλωσης με όμοιους καταναλωτές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τυπικής απόκλισης με όμοιους καταναλωτές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5143837" y="24500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2" y="1893235"/>
            <a:ext cx="4032055" cy="2995900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241166" y="6343221"/>
            <a:ext cx="5961370" cy="436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*Αν το χαρακτηριστικό δεν έχει μεγάλη τιμή τίθεται μηδέν.</a:t>
            </a:r>
            <a:endParaRPr lang="el-GR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9664675" y="2120114"/>
            <a:ext cx="2272402" cy="2411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2.000 καταναλωτές</a:t>
            </a:r>
          </a:p>
          <a:p>
            <a:r>
              <a:rPr lang="el-GR" sz="2000" dirty="0" smtClean="0"/>
              <a:t>50% καταναλωτών με μη τεχνικές απώλειες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432195" y="5064380"/>
            <a:ext cx="5504882" cy="1582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Τι προσφέρουν τα χαρακτηριστικά;</a:t>
            </a:r>
          </a:p>
          <a:p>
            <a:r>
              <a:rPr lang="el-GR" dirty="0" smtClean="0"/>
              <a:t>Ανωνυμοποίηση καταναλωτών</a:t>
            </a:r>
          </a:p>
          <a:p>
            <a:r>
              <a:rPr lang="el-GR" dirty="0" smtClean="0"/>
              <a:t>Σημαντική μείωση όγκου δεδομένων</a:t>
            </a:r>
          </a:p>
          <a:p>
            <a:r>
              <a:rPr lang="el-GR" dirty="0" smtClean="0"/>
              <a:t>Εξειδίκευση των δεδομένων στο ζητούμενο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48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Συστηματα μη 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48" y="2460403"/>
            <a:ext cx="4689143" cy="363378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88416" y="1933731"/>
            <a:ext cx="5668803" cy="4691921"/>
          </a:xfrm>
        </p:spPr>
        <p:txBody>
          <a:bodyPr>
            <a:normAutofit/>
          </a:bodyPr>
          <a:lstStyle/>
          <a:p>
            <a:r>
              <a:rPr lang="el-GR" dirty="0" smtClean="0"/>
              <a:t>Κανονικοποίηση χρονοσειρών  </a:t>
            </a:r>
          </a:p>
          <a:p>
            <a:pPr lvl="1"/>
            <a:r>
              <a:rPr lang="el-GR" dirty="0" smtClean="0"/>
              <a:t>Κανονικοποίηση ετήσιου διανύσματος</a:t>
            </a:r>
          </a:p>
          <a:p>
            <a:pPr lvl="1"/>
            <a:r>
              <a:rPr lang="el-GR" dirty="0" smtClean="0"/>
              <a:t>Εύρος κανονικοποίησης [-1,1]</a:t>
            </a:r>
          </a:p>
          <a:p>
            <a:r>
              <a:rPr lang="el-GR" dirty="0" smtClean="0"/>
              <a:t>Συσταδοποίηση σε 2 συστάδες</a:t>
            </a:r>
            <a:endParaRPr lang="en-US" dirty="0" smtClean="0"/>
          </a:p>
          <a:p>
            <a:pPr lvl="1"/>
            <a:r>
              <a:rPr lang="el-GR" dirty="0" smtClean="0"/>
              <a:t>1 συστάδα με φυσιολογικές καταναλώσεις</a:t>
            </a:r>
          </a:p>
          <a:p>
            <a:pPr lvl="1"/>
            <a:r>
              <a:rPr lang="el-GR" dirty="0" smtClean="0"/>
              <a:t>1 συστάδα με ιδιόμορφες καταναλώσεις</a:t>
            </a:r>
          </a:p>
          <a:p>
            <a:r>
              <a:rPr lang="el-GR" dirty="0" smtClean="0"/>
              <a:t>Εξαγωγή 8 χαρακτηριστικών</a:t>
            </a:r>
          </a:p>
          <a:p>
            <a:pPr lvl="1"/>
            <a:r>
              <a:rPr lang="el-GR" dirty="0" smtClean="0"/>
              <a:t>2 γενικά χαρακτηριστικά</a:t>
            </a:r>
          </a:p>
          <a:p>
            <a:pPr lvl="1"/>
            <a:r>
              <a:rPr lang="el-GR" dirty="0" smtClean="0"/>
              <a:t>6 εξειδικευμένα χαρακτηριστικά</a:t>
            </a:r>
          </a:p>
          <a:p>
            <a:r>
              <a:rPr lang="el-GR" dirty="0" smtClean="0"/>
              <a:t>Εφαρμογή κανόνα</a:t>
            </a:r>
          </a:p>
          <a:p>
            <a:pPr lvl="1"/>
            <a:r>
              <a:rPr lang="el-GR" dirty="0" smtClean="0"/>
              <a:t>Απενοχοποίηση όταν οι καταναλωτές έχουν λιγότερα από 3 εξειδικευμένα χαρακτηριστικά</a:t>
            </a:r>
            <a:endParaRPr lang="el-GR" dirty="0"/>
          </a:p>
        </p:txBody>
      </p:sp>
      <p:sp>
        <p:nvSpPr>
          <p:cNvPr id="7" name="Rounded Rectangle 6"/>
          <p:cNvSpPr/>
          <p:nvPr/>
        </p:nvSpPr>
        <p:spPr>
          <a:xfrm>
            <a:off x="809203" y="2008137"/>
            <a:ext cx="4944234" cy="453832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26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μη επιβλεπομενου αλγοριθμου ως προς την μεταβολη τησ ενταση</a:t>
            </a:r>
            <a:endParaRPr lang="el-GR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384966" y="5025154"/>
            <a:ext cx="3724842" cy="175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  <a:endParaRPr lang="en-US" sz="2000" dirty="0" smtClean="0"/>
          </a:p>
          <a:p>
            <a:r>
              <a:rPr lang="el-GR" sz="2000" dirty="0" smtClean="0"/>
              <a:t>8 χαρακτηριστικά κάθε καταναλωτής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84966" y="1919235"/>
            <a:ext cx="7008707" cy="3105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</a:p>
          <a:p>
            <a:r>
              <a:rPr lang="el-GR" sz="2000" dirty="0" smtClean="0"/>
              <a:t>Έντονες μεταβολές μέχρι 50% έντασης κλοπής</a:t>
            </a:r>
            <a:endParaRPr lang="en-US" sz="2000" dirty="0" smtClean="0"/>
          </a:p>
          <a:p>
            <a:r>
              <a:rPr lang="el-GR" sz="2000" dirty="0" smtClean="0"/>
              <a:t>Ομαλή αύξηση </a:t>
            </a:r>
            <a:r>
              <a:rPr lang="en-US" sz="2000" dirty="0" smtClean="0"/>
              <a:t>DR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</a:p>
          <a:p>
            <a:r>
              <a:rPr lang="el-GR" sz="2000" dirty="0" smtClean="0"/>
              <a:t>Σταθεροποίηση </a:t>
            </a:r>
            <a:r>
              <a:rPr lang="en-US" sz="2000" dirty="0" smtClean="0"/>
              <a:t>FPR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  <a:endParaRPr lang="el-GR" sz="2000" dirty="0" smtClean="0"/>
          </a:p>
          <a:p>
            <a:r>
              <a:rPr lang="el-GR" sz="2000" dirty="0"/>
              <a:t>Προσανατολισμός συστήματος σε απάτες υψηλής </a:t>
            </a:r>
            <a:r>
              <a:rPr lang="el-GR" sz="2000" dirty="0" smtClean="0"/>
              <a:t>έντασης</a:t>
            </a:r>
          </a:p>
          <a:p>
            <a:r>
              <a:rPr lang="el-GR" sz="2000" dirty="0" smtClean="0"/>
              <a:t>Υψηλό </a:t>
            </a:r>
            <a:r>
              <a:rPr lang="en-US" sz="2000" dirty="0" smtClean="0"/>
              <a:t>DR</a:t>
            </a:r>
          </a:p>
          <a:p>
            <a:r>
              <a:rPr lang="en-US" sz="2000" dirty="0" smtClean="0"/>
              <a:t>FPR </a:t>
            </a:r>
            <a:r>
              <a:rPr lang="el-GR" sz="2000" dirty="0" smtClean="0"/>
              <a:t>με περιθώρια βελτίωσης</a:t>
            </a:r>
            <a:endParaRPr lang="el-GR" sz="2000" dirty="0"/>
          </a:p>
        </p:txBody>
      </p:sp>
      <p:sp>
        <p:nvSpPr>
          <p:cNvPr id="7" name="Rectangle 6"/>
          <p:cNvSpPr/>
          <p:nvPr/>
        </p:nvSpPr>
        <p:spPr>
          <a:xfrm>
            <a:off x="581193" y="1919235"/>
            <a:ext cx="3546540" cy="48566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8" y="1966585"/>
            <a:ext cx="3279370" cy="2459528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64" y="4298298"/>
            <a:ext cx="3246584" cy="2434938"/>
          </a:xfrm>
        </p:spPr>
      </p:pic>
    </p:spTree>
    <p:extLst>
      <p:ext uri="{BB962C8B-B14F-4D97-AF65-F5344CB8AC3E}">
        <p14:creationId xmlns:p14="http://schemas.microsoft.com/office/powerpoint/2010/main" val="16708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Συστηματα ημι-επιβλεπομενησ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84" y="2031284"/>
            <a:ext cx="4207859" cy="4557912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2506342" y="2166079"/>
            <a:ext cx="5668803" cy="4691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45408" y="1852785"/>
            <a:ext cx="5108409" cy="1397666"/>
          </a:xfrm>
        </p:spPr>
        <p:txBody>
          <a:bodyPr>
            <a:noAutofit/>
          </a:bodyPr>
          <a:lstStyle/>
          <a:p>
            <a:r>
              <a:rPr lang="el-GR" dirty="0"/>
              <a:t>Κανονικοποίηση χρονοσειρών  </a:t>
            </a:r>
          </a:p>
          <a:p>
            <a:r>
              <a:rPr lang="el-GR" dirty="0" smtClean="0"/>
              <a:t>Συσταδοποίηση </a:t>
            </a:r>
            <a:r>
              <a:rPr lang="el-GR" dirty="0"/>
              <a:t>σε 2 συστάδες</a:t>
            </a:r>
            <a:endParaRPr lang="en-US" dirty="0"/>
          </a:p>
          <a:p>
            <a:r>
              <a:rPr lang="el-GR" dirty="0" smtClean="0"/>
              <a:t>Εξαγωγή </a:t>
            </a:r>
            <a:r>
              <a:rPr lang="el-GR" dirty="0"/>
              <a:t>8 χαρακτηριστικών</a:t>
            </a:r>
          </a:p>
          <a:p>
            <a:r>
              <a:rPr lang="el-GR" dirty="0" smtClean="0"/>
              <a:t>Εφαρμογή κανόνα</a:t>
            </a:r>
            <a:endParaRPr lang="el-G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45408" y="3453340"/>
            <a:ext cx="5703495" cy="32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Μείωση διάστασης</a:t>
            </a:r>
          </a:p>
          <a:p>
            <a:pPr lvl="1"/>
            <a:r>
              <a:rPr lang="en-US" dirty="0" smtClean="0"/>
              <a:t>Principal Component Analysis</a:t>
            </a:r>
          </a:p>
          <a:p>
            <a:pPr lvl="1"/>
            <a:r>
              <a:rPr lang="el-GR" dirty="0" smtClean="0"/>
              <a:t>Οπτικοποίηση χαρακτηριστικών σε 2 διαστάσεις</a:t>
            </a:r>
          </a:p>
          <a:p>
            <a:r>
              <a:rPr lang="el-GR" dirty="0" smtClean="0"/>
              <a:t>Κανονικοποίηση χαρακτηριστικών</a:t>
            </a:r>
          </a:p>
          <a:p>
            <a:pPr lvl="1"/>
            <a:r>
              <a:rPr lang="el-GR" dirty="0" smtClean="0"/>
              <a:t>Εύρος κανονικοποίησης [0,1]</a:t>
            </a:r>
            <a:endParaRPr lang="en-US" dirty="0" smtClean="0"/>
          </a:p>
          <a:p>
            <a:r>
              <a:rPr lang="el-GR" dirty="0" smtClean="0"/>
              <a:t>Ανίχνευση ανωμαλιών</a:t>
            </a:r>
          </a:p>
          <a:p>
            <a:pPr lvl="1"/>
            <a:r>
              <a:rPr lang="el-GR" dirty="0" smtClean="0"/>
              <a:t>Πολυμεταβλητή Γκαουσιανή κατανομή</a:t>
            </a:r>
          </a:p>
          <a:p>
            <a:r>
              <a:rPr lang="el-GR" dirty="0" smtClean="0"/>
              <a:t>Λογικές Πράξεις μεταξύ ταξινομητών</a:t>
            </a:r>
          </a:p>
          <a:p>
            <a:pPr lvl="1"/>
            <a:r>
              <a:rPr lang="en-US" dirty="0" smtClean="0"/>
              <a:t>AND/OR</a:t>
            </a:r>
            <a:endParaRPr lang="el-GR" dirty="0"/>
          </a:p>
        </p:txBody>
      </p:sp>
      <p:sp>
        <p:nvSpPr>
          <p:cNvPr id="9" name="Rounded Rectangle 8"/>
          <p:cNvSpPr/>
          <p:nvPr/>
        </p:nvSpPr>
        <p:spPr>
          <a:xfrm>
            <a:off x="764696" y="1909078"/>
            <a:ext cx="4944234" cy="48023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65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Οπτικοποιηση χαρακτηριστικων με μειωση διαστασησ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3696" y="3298678"/>
            <a:ext cx="5307113" cy="2712377"/>
          </a:xfrm>
        </p:spPr>
        <p:txBody>
          <a:bodyPr/>
          <a:lstStyle/>
          <a:p>
            <a:r>
              <a:rPr lang="el-GR" dirty="0" smtClean="0"/>
              <a:t>Οι περισσότεροι καταναλωτές βρίσκονται στο κέντρο των αξόνων</a:t>
            </a:r>
          </a:p>
          <a:p>
            <a:r>
              <a:rPr lang="el-GR" dirty="0" smtClean="0"/>
              <a:t>Πάνω αριστερά βρίσκονται οι μικρομεσσαίες επιχειρήσεις</a:t>
            </a:r>
          </a:p>
          <a:p>
            <a:r>
              <a:rPr lang="el-GR" dirty="0" smtClean="0"/>
              <a:t>Κάτω δεξιά βρίσκονται οι καταναλωτές με ιδιαίτερα χαμηλές-ύποπτες καταναλώσεις</a:t>
            </a:r>
            <a:endParaRPr lang="el-GR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" y="3002079"/>
            <a:ext cx="6093012" cy="35483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9114"/>
              </p:ext>
            </p:extLst>
          </p:nvPr>
        </p:nvGraphicFramePr>
        <p:xfrm>
          <a:off x="2365207" y="1948992"/>
          <a:ext cx="68018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382"/>
                <a:gridCol w="1047559"/>
                <a:gridCol w="1047559"/>
                <a:gridCol w="1156194"/>
                <a:gridCol w="1249311"/>
                <a:gridCol w="795802"/>
              </a:tblGrid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Διαστάσεις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79,01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2,51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95,59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78,65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6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Πολυμεταβλητη γκαουσιανη κατανομη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88419" y="2580255"/>
            <a:ext cx="5422390" cy="363304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Βήματα ταξινόμησης με ανίχνευση ανωμαλιών: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Με 70% των καταναλωτών εξάγωνται διανύσματα μέσου όρου και διακύμανσης.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Με 30%  των καταναλωτών βελτιστοποιείται το όριο διαχωρισμού βάσει βέλτισου </a:t>
            </a:r>
            <a:r>
              <a:rPr lang="en-US" dirty="0" smtClean="0"/>
              <a:t>F1 score</a:t>
            </a:r>
            <a:r>
              <a:rPr lang="el-G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Ταξινόμηση του 70% των καταναλωτών βάσει του βέλτιστου ορίου διαχωρισμού.</a:t>
            </a:r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81193" y="4576961"/>
            <a:ext cx="5514808" cy="209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Πλατύς κύκλος</a:t>
            </a:r>
          </a:p>
          <a:p>
            <a:r>
              <a:rPr lang="el-GR" dirty="0" smtClean="0"/>
              <a:t>Διαχωρισμός των τυπικών καταναλωτών από τους καταναλωτές με ιδιαίτερες ενεργειακές ανάγκες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60" y="1982548"/>
            <a:ext cx="6208679" cy="3039183"/>
          </a:xfrm>
        </p:spPr>
      </p:pic>
    </p:spTree>
    <p:extLst>
      <p:ext uri="{BB962C8B-B14F-4D97-AF65-F5344CB8AC3E}">
        <p14:creationId xmlns:p14="http://schemas.microsoft.com/office/powerpoint/2010/main" val="26990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ημι-επιβελομενου συστηματοσ ως προσ την μεταβολη τησ εντασησ</a:t>
            </a:r>
            <a:endParaRPr lang="el-GR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300041" y="2008958"/>
            <a:ext cx="7310768" cy="3016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</a:p>
          <a:p>
            <a:r>
              <a:rPr lang="el-GR" sz="2000" dirty="0" smtClean="0"/>
              <a:t>Ομαλές μεταβολές του </a:t>
            </a:r>
            <a:r>
              <a:rPr lang="en-US" sz="2000" dirty="0" smtClean="0"/>
              <a:t>DR </a:t>
            </a:r>
            <a:r>
              <a:rPr lang="el-GR" sz="2000" dirty="0" smtClean="0"/>
              <a:t>και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Σταθερά χαμηλό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Σχετικά χαμηλό </a:t>
            </a:r>
            <a:r>
              <a:rPr lang="en-US" sz="2000" dirty="0" smtClean="0"/>
              <a:t>DR</a:t>
            </a:r>
          </a:p>
          <a:p>
            <a:r>
              <a:rPr lang="el-GR" sz="2000" dirty="0" smtClean="0"/>
              <a:t>Ικανοποιητικά αποτελέσματα για πάνω από 60% ένταση κλοπής</a:t>
            </a:r>
            <a:endParaRPr lang="el-GR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84966" y="5025154"/>
            <a:ext cx="3724842" cy="175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  <a:endParaRPr lang="en-US" sz="2000" dirty="0" smtClean="0"/>
          </a:p>
          <a:p>
            <a:r>
              <a:rPr lang="el-GR" sz="2000" dirty="0" smtClean="0"/>
              <a:t>8 χαρακτηριστικά κάθε καταναλωτής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10" name="Rectangle 9"/>
          <p:cNvSpPr/>
          <p:nvPr/>
        </p:nvSpPr>
        <p:spPr>
          <a:xfrm>
            <a:off x="581193" y="1919235"/>
            <a:ext cx="3546540" cy="48566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56" y="2008958"/>
            <a:ext cx="3237403" cy="2428052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16" y="4296871"/>
            <a:ext cx="3305293" cy="2478970"/>
          </a:xfrm>
        </p:spPr>
      </p:pic>
    </p:spTree>
    <p:extLst>
      <p:ext uri="{BB962C8B-B14F-4D97-AF65-F5344CB8AC3E}">
        <p14:creationId xmlns:p14="http://schemas.microsoft.com/office/powerpoint/2010/main" val="10839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86897"/>
            <a:ext cx="11029616" cy="988332"/>
          </a:xfrm>
        </p:spPr>
        <p:txBody>
          <a:bodyPr/>
          <a:lstStyle/>
          <a:p>
            <a:pPr algn="ctr"/>
            <a:r>
              <a:rPr lang="el-GR" dirty="0" smtClean="0"/>
              <a:t>Συγκριση αποτελεσματων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9396" y="3658122"/>
            <a:ext cx="5422392" cy="18635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Μη επιβλεπόμενο σύστημα με κανόνες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Ανίχνευση ανωμαλιών με πολυμεταβλητή Γκαουσιανή κατανομή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9" y="2227785"/>
            <a:ext cx="5164812" cy="387360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26832"/>
              </p:ext>
            </p:extLst>
          </p:nvPr>
        </p:nvGraphicFramePr>
        <p:xfrm>
          <a:off x="4976603" y="2122589"/>
          <a:ext cx="69726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45"/>
                <a:gridCol w="948567"/>
                <a:gridCol w="1162106"/>
                <a:gridCol w="1162106"/>
                <a:gridCol w="1162106"/>
                <a:gridCol w="1162106"/>
              </a:tblGrid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Αλγ.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Μη</a:t>
                      </a:r>
                      <a:r>
                        <a:rPr lang="el-GR" baseline="0" dirty="0" smtClean="0"/>
                        <a:t> 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85,78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4,99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94,09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74,37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66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baseline="0" smtClean="0"/>
                        <a:t>Ημι-επιβλ</a:t>
                      </a:r>
                      <a:r>
                        <a:rPr lang="el-GR" baseline="0" dirty="0" smtClean="0"/>
                        <a:t>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4" y="839449"/>
            <a:ext cx="11029616" cy="638698"/>
          </a:xfrm>
        </p:spPr>
        <p:txBody>
          <a:bodyPr/>
          <a:lstStyle/>
          <a:p>
            <a:pPr algn="ctr"/>
            <a:r>
              <a:rPr lang="el-GR" dirty="0" smtClean="0"/>
              <a:t>Συμπερασματα Και ΜελλοντικΗ επεκταση</a:t>
            </a:r>
            <a:endParaRPr lang="el-G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87219" y="2063470"/>
            <a:ext cx="5087075" cy="723428"/>
          </a:xfrm>
        </p:spPr>
        <p:txBody>
          <a:bodyPr/>
          <a:lstStyle/>
          <a:p>
            <a:pPr algn="ctr"/>
            <a:r>
              <a:rPr lang="el-GR" dirty="0"/>
              <a:t>Αξιόπιστες τεχνικές για τον εντοπισμό  </a:t>
            </a:r>
            <a:r>
              <a:rPr lang="el-GR" dirty="0" smtClean="0"/>
              <a:t>ρευματοκλοπών</a:t>
            </a:r>
            <a:endParaRPr lang="el-GR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 smtClean="0"/>
              <a:t>Γραμμική ταξινόμηση χρονοσειρών</a:t>
            </a:r>
          </a:p>
          <a:p>
            <a:r>
              <a:rPr lang="el-GR" dirty="0" smtClean="0"/>
              <a:t>Κανονικοποίηση καταναλώσεων και συσταδοποίηση χρονοσειρών</a:t>
            </a:r>
          </a:p>
          <a:p>
            <a:r>
              <a:rPr lang="el-GR" dirty="0" smtClean="0"/>
              <a:t>Εξαγωγή χαρακτηριστικών και κανονικοποίηση</a:t>
            </a:r>
          </a:p>
          <a:p>
            <a:r>
              <a:rPr lang="el-GR" dirty="0" smtClean="0"/>
              <a:t>Ανίχνευση ανωμαλιών στα χαρακτηριστικά</a:t>
            </a:r>
          </a:p>
          <a:p>
            <a:r>
              <a:rPr lang="el-GR" dirty="0" smtClean="0"/>
              <a:t>Συνδυασμός αλγορίθμων και σύνθεση συστημάτων.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523735" y="2063470"/>
            <a:ext cx="5087073" cy="740795"/>
          </a:xfrm>
        </p:spPr>
        <p:txBody>
          <a:bodyPr/>
          <a:lstStyle/>
          <a:p>
            <a:pPr algn="ctr"/>
            <a:r>
              <a:rPr lang="el-GR" dirty="0" smtClean="0"/>
              <a:t>Μελλοντική κατεύθυνση αυτής της διπλωματικής</a:t>
            </a:r>
            <a:endParaRPr lang="el-GR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r>
              <a:rPr lang="el-GR" dirty="0" smtClean="0"/>
              <a:t>Εφαρμογή ταξινομησης σε περισσότερες από δύο κλάσεις</a:t>
            </a:r>
          </a:p>
          <a:p>
            <a:r>
              <a:rPr lang="el-GR" dirty="0" smtClean="0"/>
              <a:t>Εξερεύνηση τεχνικών ανίχνευσης ανωμαλιών</a:t>
            </a:r>
          </a:p>
          <a:p>
            <a:r>
              <a:rPr lang="el-GR" dirty="0" smtClean="0"/>
              <a:t>Ταξινόμηση βάσει πρόβλεψης μελλοντικής χρονοσειράς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23248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81191" y="825388"/>
            <a:ext cx="11029616" cy="566886"/>
          </a:xfrm>
        </p:spPr>
        <p:txBody>
          <a:bodyPr/>
          <a:lstStyle/>
          <a:p>
            <a:pPr algn="ctr"/>
            <a:r>
              <a:rPr lang="el-GR" dirty="0" smtClean="0"/>
              <a:t>ΕΡΩΤΗΣΕΙΣ</a:t>
            </a:r>
            <a:endParaRPr lang="el-GR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36" y="2391618"/>
            <a:ext cx="6418525" cy="3678238"/>
          </a:xfrm>
        </p:spPr>
      </p:pic>
    </p:spTree>
    <p:extLst>
      <p:ext uri="{BB962C8B-B14F-4D97-AF65-F5344CB8AC3E}">
        <p14:creationId xmlns:p14="http://schemas.microsoft.com/office/powerpoint/2010/main" val="200815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865847"/>
            <a:ext cx="11029616" cy="690302"/>
          </a:xfrm>
        </p:spPr>
        <p:txBody>
          <a:bodyPr/>
          <a:lstStyle/>
          <a:p>
            <a:pPr algn="ctr"/>
            <a:r>
              <a:rPr lang="el-GR" dirty="0" smtClean="0"/>
              <a:t>Ρευματοκλοπεσ στην ελλαδα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8732368"/>
              </p:ext>
            </p:extLst>
          </p:nvPr>
        </p:nvGraphicFramePr>
        <p:xfrm>
          <a:off x="581193" y="2660650"/>
          <a:ext cx="54229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/>
                <a:gridCol w="2711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Εταιρίες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Εκατομμύρια</a:t>
                      </a:r>
                      <a:r>
                        <a:rPr lang="el-GR" sz="2400" baseline="0" dirty="0" smtClean="0"/>
                        <a:t> €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ΔΕΗ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120-125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ΥΚΩ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21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ΕΤΜΕΑΡ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32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ΑΔΜΗΕ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7,3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ΔΕΔΔΗΕ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26,5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Σύνολο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206,8-211,8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Επέμβαση στο μετρητή</a:t>
            </a:r>
          </a:p>
          <a:p>
            <a:r>
              <a:rPr lang="el-GR" sz="2400" dirty="0" smtClean="0"/>
              <a:t>Απευθείας σύνδεση</a:t>
            </a:r>
          </a:p>
          <a:p>
            <a:r>
              <a:rPr lang="el-GR" sz="2400" dirty="0" smtClean="0"/>
              <a:t>Άτυπες ρυθμίσεις χρέωσης</a:t>
            </a:r>
          </a:p>
          <a:p>
            <a:r>
              <a:rPr lang="el-GR" sz="2400" dirty="0" smtClean="0"/>
              <a:t>Απλήρωτοι λογαριασμοί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788339" y="59800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424199" y="6011033"/>
            <a:ext cx="3762796" cy="40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Πηγή: ΔΕΗ, Δελτίο τύπου 5/5/2017 </a:t>
            </a:r>
            <a:endParaRPr lang="el-GR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940739" y="61324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140977" y="2260372"/>
            <a:ext cx="4102662" cy="24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Διαφυγόντα έσοδα βάσει ΡΑΕ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6124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Διαδικασια αξιοποιησησ χρονοσειρων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291" y="1828233"/>
            <a:ext cx="6369866" cy="5025154"/>
          </a:xfrm>
        </p:spPr>
        <p:txBody>
          <a:bodyPr>
            <a:normAutofit fontScale="92500"/>
          </a:bodyPr>
          <a:lstStyle/>
          <a:p>
            <a:r>
              <a:rPr lang="el-GR" sz="2400" dirty="0" smtClean="0"/>
              <a:t>Προεπεξεργασία δεδομένων έξυπνων μετρητών</a:t>
            </a:r>
            <a:endParaRPr lang="en-US" sz="2400" dirty="0" smtClean="0"/>
          </a:p>
          <a:p>
            <a:pPr lvl="1"/>
            <a:r>
              <a:rPr lang="el-GR" sz="2000" dirty="0" smtClean="0"/>
              <a:t>Καθάρισμα δεδομένων</a:t>
            </a:r>
          </a:p>
          <a:p>
            <a:pPr lvl="1"/>
            <a:r>
              <a:rPr lang="el-GR" sz="2000" dirty="0" smtClean="0"/>
              <a:t>Επιλογή καταναλωτών</a:t>
            </a:r>
          </a:p>
          <a:p>
            <a:pPr lvl="1"/>
            <a:r>
              <a:rPr lang="el-GR" sz="2000" dirty="0" smtClean="0"/>
              <a:t>Επιλογή χρονικού πεδίου</a:t>
            </a:r>
          </a:p>
          <a:p>
            <a:r>
              <a:rPr lang="el-GR" sz="2400" dirty="0" smtClean="0"/>
              <a:t>Προσομοίωση απάτης</a:t>
            </a:r>
          </a:p>
          <a:p>
            <a:pPr lvl="1"/>
            <a:r>
              <a:rPr lang="el-GR" sz="2000" dirty="0" smtClean="0"/>
              <a:t>Καθορισμός διαφορετικών τύπων απάτης</a:t>
            </a:r>
          </a:p>
          <a:p>
            <a:pPr lvl="1"/>
            <a:r>
              <a:rPr lang="el-GR" sz="2000" dirty="0" smtClean="0"/>
              <a:t>Επιλογή έντασης απάτης</a:t>
            </a:r>
          </a:p>
          <a:p>
            <a:pPr lvl="1"/>
            <a:r>
              <a:rPr lang="el-GR" sz="2000" dirty="0" smtClean="0"/>
              <a:t>Επιλογή ποσοστού προσομοίωσης καταναλωτών</a:t>
            </a:r>
          </a:p>
          <a:p>
            <a:r>
              <a:rPr lang="el-GR" sz="2400" dirty="0" smtClean="0"/>
              <a:t>Ταξινόμηση καταναλωτών με μηχανική μάθηση</a:t>
            </a:r>
          </a:p>
          <a:p>
            <a:pPr lvl="1"/>
            <a:r>
              <a:rPr lang="el-GR" sz="2200" dirty="0" smtClean="0"/>
              <a:t>Επιλογή/Αξιολόγηση αλγορίθμων</a:t>
            </a:r>
          </a:p>
          <a:p>
            <a:pPr lvl="1"/>
            <a:r>
              <a:rPr lang="el-GR" sz="2200" dirty="0" smtClean="0"/>
              <a:t>Δημιουργία συστημάτων</a:t>
            </a:r>
          </a:p>
          <a:p>
            <a:pPr lvl="1"/>
            <a:endParaRPr lang="el-GR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2197877"/>
            <a:ext cx="4128374" cy="131147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5033" y="3648834"/>
            <a:ext cx="4224064" cy="271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l-GR" sz="2200" dirty="0" smtClean="0"/>
              <a:t>5.000 οικιακοί καταναλωτές </a:t>
            </a:r>
          </a:p>
          <a:p>
            <a:pPr lvl="1"/>
            <a:r>
              <a:rPr lang="el-GR" sz="2200" dirty="0" smtClean="0"/>
              <a:t>600 μικρομεσσαίες επιχειρήσεις</a:t>
            </a:r>
          </a:p>
          <a:p>
            <a:pPr lvl="1"/>
            <a:r>
              <a:rPr lang="el-GR" sz="2200" dirty="0" smtClean="0"/>
              <a:t>Διάρκεια συλλογής: 2009-2011</a:t>
            </a:r>
            <a:endParaRPr lang="el-GR" sz="2200" dirty="0"/>
          </a:p>
        </p:txBody>
      </p:sp>
      <p:sp>
        <p:nvSpPr>
          <p:cNvPr id="6" name="Rounded Rectangle 5"/>
          <p:cNvSpPr/>
          <p:nvPr/>
        </p:nvSpPr>
        <p:spPr>
          <a:xfrm>
            <a:off x="428878" y="1828233"/>
            <a:ext cx="4376375" cy="461302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2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Προεπεξεργασια δεδομενων εξυπνων μετρητων 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0384186"/>
              </p:ext>
            </p:extLst>
          </p:nvPr>
        </p:nvGraphicFramePr>
        <p:xfrm>
          <a:off x="581193" y="2775569"/>
          <a:ext cx="54228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633"/>
                <a:gridCol w="1807633"/>
                <a:gridCol w="18076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ημέρα</a:t>
                      </a:r>
                      <a:r>
                        <a:rPr lang="el-GR" baseline="0" dirty="0" smtClean="0"/>
                        <a:t> </a:t>
                      </a:r>
                      <a:r>
                        <a:rPr lang="el-GR" dirty="0" smtClean="0"/>
                        <a:t>ώρα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kWh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0.140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0.138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1.367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1.425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19940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0.234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 smtClean="0"/>
              <a:t>Τα δεδομένα οργανώθηκαν ως εξής:</a:t>
            </a:r>
          </a:p>
          <a:p>
            <a:r>
              <a:rPr lang="el-GR" sz="2400" dirty="0" smtClean="0"/>
              <a:t>4.500 οικιακοί καταναλωτές και μικρομεσσαίες επιχειρήσεις.</a:t>
            </a:r>
          </a:p>
          <a:p>
            <a:r>
              <a:rPr lang="el-GR" sz="2400" dirty="0" smtClean="0"/>
              <a:t>Μετρήσεις για 1 έτος με μισάωρες μετρήσεις. 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81194" y="2379059"/>
            <a:ext cx="5415004" cy="396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Στιγμιότυπο αρχείου έξυπνων μετρητών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4081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3" y="906307"/>
            <a:ext cx="11029616" cy="617473"/>
          </a:xfrm>
        </p:spPr>
        <p:txBody>
          <a:bodyPr/>
          <a:lstStyle/>
          <a:p>
            <a:pPr algn="ctr"/>
            <a:r>
              <a:rPr lang="el-GR" dirty="0" smtClean="0"/>
              <a:t>Προσομοιωση απατησ</a:t>
            </a:r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10418" y="2160570"/>
            <a:ext cx="1155961" cy="358321"/>
          </a:xfrm>
        </p:spPr>
        <p:txBody>
          <a:bodyPr/>
          <a:lstStyle/>
          <a:p>
            <a:r>
              <a:rPr lang="el-GR" dirty="0" smtClean="0"/>
              <a:t>Τύπου 1</a:t>
            </a:r>
            <a:endParaRPr lang="el-G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77" y="2641605"/>
            <a:ext cx="2845842" cy="213438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9440237" y="2026168"/>
            <a:ext cx="1246174" cy="560621"/>
          </a:xfrm>
        </p:spPr>
        <p:txBody>
          <a:bodyPr/>
          <a:lstStyle/>
          <a:p>
            <a:r>
              <a:rPr lang="el-GR" dirty="0" smtClean="0"/>
              <a:t>Τύπου 3</a:t>
            </a:r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34" y="2641605"/>
            <a:ext cx="2843732" cy="2132799"/>
          </a:xfrm>
          <a:prstGeom prst="rect">
            <a:avLst/>
          </a:prstGeom>
        </p:spPr>
      </p:pic>
      <p:sp>
        <p:nvSpPr>
          <p:cNvPr id="13" name="Text Placeholder 5"/>
          <p:cNvSpPr txBox="1">
            <a:spLocks/>
          </p:cNvSpPr>
          <p:nvPr/>
        </p:nvSpPr>
        <p:spPr>
          <a:xfrm>
            <a:off x="5503829" y="2160570"/>
            <a:ext cx="1184342" cy="358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Τύπου 2</a:t>
            </a:r>
            <a:endParaRPr lang="el-GR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581193" y="4900283"/>
            <a:ext cx="2845841" cy="1541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Σταθερή ένταση σε όλο το έτος</a:t>
            </a:r>
          </a:p>
          <a:p>
            <a:r>
              <a:rPr lang="el-GR" dirty="0" smtClean="0"/>
              <a:t>Συνεχόμενη απάτη</a:t>
            </a:r>
            <a:endParaRPr lang="el-GR" dirty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4764233" y="4897117"/>
            <a:ext cx="2843731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μέρα διαφορετική ένταση</a:t>
            </a:r>
          </a:p>
          <a:p>
            <a:r>
              <a:rPr lang="el-GR" dirty="0" smtClean="0"/>
              <a:t>Διακοπτόμενη απάτη</a:t>
            </a:r>
          </a:p>
          <a:p>
            <a:endParaRPr lang="el-GR" dirty="0"/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8687907" y="4897117"/>
            <a:ext cx="2922902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ώρα διαφορετική ένταση</a:t>
            </a:r>
          </a:p>
          <a:p>
            <a:r>
              <a:rPr lang="el-GR" dirty="0" smtClean="0"/>
              <a:t>Διακοπτόμενη απάτη</a:t>
            </a:r>
            <a:endParaRPr lang="el-GR" dirty="0"/>
          </a:p>
        </p:txBody>
      </p:sp>
      <p:sp>
        <p:nvSpPr>
          <p:cNvPr id="2" name="Rounded Rectangle 1"/>
          <p:cNvSpPr/>
          <p:nvPr/>
        </p:nvSpPr>
        <p:spPr>
          <a:xfrm>
            <a:off x="501210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ounded Rectangle 13"/>
          <p:cNvSpPr/>
          <p:nvPr/>
        </p:nvSpPr>
        <p:spPr>
          <a:xfrm>
            <a:off x="4408811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ounded Rectangle 17"/>
          <p:cNvSpPr/>
          <p:nvPr/>
        </p:nvSpPr>
        <p:spPr>
          <a:xfrm>
            <a:off x="8376136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560" y="2706930"/>
            <a:ext cx="2669529" cy="2002147"/>
          </a:xfrm>
        </p:spPr>
      </p:pic>
    </p:spTree>
    <p:extLst>
      <p:ext uri="{BB962C8B-B14F-4D97-AF65-F5344CB8AC3E}">
        <p14:creationId xmlns:p14="http://schemas.microsoft.com/office/powerpoint/2010/main" val="5737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Επιλογη προσομοιωσησ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10868" y="1634142"/>
            <a:ext cx="5422392" cy="2773939"/>
          </a:xfrm>
        </p:spPr>
        <p:txBody>
          <a:bodyPr/>
          <a:lstStyle/>
          <a:p>
            <a:r>
              <a:rPr lang="el-GR" dirty="0" smtClean="0"/>
              <a:t>Επιλογή ημέρας εκκίνησης κλοπής από κανονική κατανομή με μ=182,5</a:t>
            </a:r>
            <a:r>
              <a:rPr lang="en-US" dirty="0" smtClean="0"/>
              <a:t> </a:t>
            </a:r>
            <a:r>
              <a:rPr lang="el-GR" dirty="0" smtClean="0"/>
              <a:t>και σ=56,15.</a:t>
            </a:r>
          </a:p>
          <a:p>
            <a:r>
              <a:rPr lang="el-GR" dirty="0" smtClean="0"/>
              <a:t>Επιλογή έντασης απάτης από βήτα κατανομή με α=6, β=3.</a:t>
            </a:r>
          </a:p>
          <a:p>
            <a:r>
              <a:rPr lang="el-GR" dirty="0" smtClean="0"/>
              <a:t>Επιλογή ποσοστού καταναλωτών με μη τεχνικές απώλειες (10%).</a:t>
            </a:r>
          </a:p>
          <a:p>
            <a:r>
              <a:rPr lang="el-GR" dirty="0" smtClean="0"/>
              <a:t>Τυχαία επιλογή καταναλωτών</a:t>
            </a:r>
            <a:endParaRPr lang="el-G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7" y="2018496"/>
            <a:ext cx="5455432" cy="4091574"/>
          </a:xfrm>
        </p:spPr>
      </p:pic>
      <p:sp>
        <p:nvSpPr>
          <p:cNvPr id="9" name="Rounded Rectangle 8"/>
          <p:cNvSpPr/>
          <p:nvPr/>
        </p:nvSpPr>
        <p:spPr>
          <a:xfrm>
            <a:off x="5437848" y="4324233"/>
            <a:ext cx="6368432" cy="25155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902" y="4406726"/>
            <a:ext cx="3073843" cy="2305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74" y="4408081"/>
            <a:ext cx="3072037" cy="230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Ταξινομηση καταναλωτων με αλγοριθμουσ/συστηματα μηχανικησ μαθησησ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0913" y="1861735"/>
            <a:ext cx="3215250" cy="536005"/>
          </a:xfrm>
        </p:spPr>
        <p:txBody>
          <a:bodyPr/>
          <a:lstStyle/>
          <a:p>
            <a:r>
              <a:rPr lang="el-GR" sz="2400" dirty="0" smtClean="0"/>
              <a:t>Επιβλεπόμενη μάθηση</a:t>
            </a:r>
            <a:endParaRPr lang="el-GR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20" y="2423275"/>
            <a:ext cx="2961002" cy="286666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5651" y="1848956"/>
            <a:ext cx="4020187" cy="553373"/>
          </a:xfrm>
        </p:spPr>
        <p:txBody>
          <a:bodyPr/>
          <a:lstStyle/>
          <a:p>
            <a:r>
              <a:rPr lang="el-GR" sz="2400" dirty="0"/>
              <a:t>Μη </a:t>
            </a:r>
            <a:r>
              <a:rPr lang="el-GR" sz="2400" dirty="0" smtClean="0"/>
              <a:t>επιβλεπόμενη μάθηση</a:t>
            </a:r>
            <a:endParaRPr lang="el-GR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66" y="2423275"/>
            <a:ext cx="3091156" cy="2866667"/>
          </a:xfr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8103468" y="1844245"/>
            <a:ext cx="3777108" cy="553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400" dirty="0" smtClean="0"/>
              <a:t>Ημι-επιβλεπόμενη μάθηση</a:t>
            </a:r>
            <a:endParaRPr lang="el-GR" sz="2400" dirty="0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2" y="2423275"/>
            <a:ext cx="2884171" cy="2866667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699018" y="5289942"/>
            <a:ext cx="2884171" cy="1662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Εκπαίδευση με 70% των </a:t>
            </a:r>
            <a:r>
              <a:rPr lang="en-US" dirty="0" smtClean="0"/>
              <a:t>labels</a:t>
            </a:r>
            <a:r>
              <a:rPr lang="el-GR" dirty="0" smtClean="0"/>
              <a:t> και πρόβλεψη στο 30% των δεδομένων.</a:t>
            </a:r>
            <a:endParaRPr lang="el-GR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34352" y="5289942"/>
            <a:ext cx="2949138" cy="1062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Πρόβλεψη μέσω κανόνων χωρίς τη χρήση </a:t>
            </a:r>
            <a:r>
              <a:rPr lang="en-US" dirty="0" smtClean="0"/>
              <a:t>labels</a:t>
            </a:r>
            <a:r>
              <a:rPr lang="el-GR" dirty="0" smtClean="0"/>
              <a:t>.</a:t>
            </a:r>
            <a:endParaRPr lang="el-GR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367166" y="5289943"/>
            <a:ext cx="3091156" cy="1402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Βελτιστοποίηση ταξινόμησης με 30% των </a:t>
            </a:r>
            <a:r>
              <a:rPr lang="en-US" dirty="0" smtClean="0"/>
              <a:t>labels</a:t>
            </a:r>
            <a:r>
              <a:rPr lang="el-GR" dirty="0" smtClean="0"/>
              <a:t> πρόβλεψη στο 70% των δεδομένων.</a:t>
            </a:r>
            <a:endParaRPr lang="el-GR" dirty="0"/>
          </a:p>
        </p:txBody>
      </p:sp>
      <p:sp>
        <p:nvSpPr>
          <p:cNvPr id="15" name="Rectangle 14"/>
          <p:cNvSpPr/>
          <p:nvPr/>
        </p:nvSpPr>
        <p:spPr>
          <a:xfrm>
            <a:off x="4235651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367834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8139474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908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97527" y="887507"/>
            <a:ext cx="11029616" cy="609381"/>
          </a:xfrm>
        </p:spPr>
        <p:txBody>
          <a:bodyPr/>
          <a:lstStyle/>
          <a:p>
            <a:pPr algn="ctr"/>
            <a:r>
              <a:rPr lang="el-GR" dirty="0" smtClean="0"/>
              <a:t>Μετρικεσ αξιολογησησ</a:t>
            </a:r>
            <a:endParaRPr lang="el-G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7" y="2455535"/>
            <a:ext cx="3930520" cy="353019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55222" y="4662833"/>
            <a:ext cx="6848380" cy="1720295"/>
          </a:xfrm>
        </p:spPr>
        <p:txBody>
          <a:bodyPr>
            <a:normAutofit fontScale="92500" lnSpcReduction="20000"/>
          </a:bodyPr>
          <a:lstStyle/>
          <a:p>
            <a:r>
              <a:rPr lang="el-GR" dirty="0" smtClean="0"/>
              <a:t>TP=πλήθος </a:t>
            </a:r>
            <a:r>
              <a:rPr lang="el-GR" dirty="0"/>
              <a:t>των σωστών προβλέψεων στο θετικό </a:t>
            </a:r>
            <a:r>
              <a:rPr lang="el-GR" dirty="0" smtClean="0"/>
              <a:t>αποτέλεσμα</a:t>
            </a:r>
            <a:endParaRPr lang="el-GR" dirty="0"/>
          </a:p>
          <a:p>
            <a:r>
              <a:rPr lang="el-GR" dirty="0" smtClean="0"/>
              <a:t>TN=πλήθος </a:t>
            </a:r>
            <a:r>
              <a:rPr lang="el-GR" dirty="0"/>
              <a:t>των σωστών προβλέψεων στο αρνητικό </a:t>
            </a:r>
            <a:r>
              <a:rPr lang="el-GR" dirty="0" smtClean="0"/>
              <a:t>αποτέλεσμα</a:t>
            </a:r>
            <a:endParaRPr lang="el-GR" dirty="0"/>
          </a:p>
          <a:p>
            <a:r>
              <a:rPr lang="el-GR" dirty="0" smtClean="0"/>
              <a:t>FN=πλήθος </a:t>
            </a:r>
            <a:r>
              <a:rPr lang="el-GR" dirty="0"/>
              <a:t>των λανθασμένων προβλέψεων στο θετικό αποτέλεσμα (αρνητική πρόβλεψη</a:t>
            </a:r>
            <a:r>
              <a:rPr lang="el-GR" dirty="0" smtClean="0"/>
              <a:t>)</a:t>
            </a:r>
            <a:endParaRPr lang="el-GR" dirty="0"/>
          </a:p>
          <a:p>
            <a:r>
              <a:rPr lang="el-GR" dirty="0" smtClean="0"/>
              <a:t>FP=πλήθος </a:t>
            </a:r>
            <a:r>
              <a:rPr lang="el-GR" dirty="0"/>
              <a:t>των λανθασμένων προβλέψεων στο αρνητικό αποτέλεσμα (θετική πρόβλεψη)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/>
              <p:cNvSpPr txBox="1">
                <a:spLocks/>
              </p:cNvSpPr>
              <p:nvPr/>
            </p:nvSpPr>
            <p:spPr>
              <a:xfrm>
                <a:off x="4855222" y="1717990"/>
                <a:ext cx="3244906" cy="29448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1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22" y="1717990"/>
                <a:ext cx="3244906" cy="2944843"/>
              </a:xfrm>
              <a:prstGeom prst="rect">
                <a:avLst/>
              </a:prstGeom>
              <a:blipFill rotWithShape="0">
                <a:blip r:embed="rId3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8"/>
              <p:cNvSpPr txBox="1">
                <a:spLocks/>
              </p:cNvSpPr>
              <p:nvPr/>
            </p:nvSpPr>
            <p:spPr>
              <a:xfrm>
                <a:off x="8211069" y="2109161"/>
                <a:ext cx="3094937" cy="211146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l-GR" dirty="0" smtClean="0"/>
                  <a:t>πιθανότητα απάτης</a:t>
                </a:r>
                <a:endParaRPr lang="el-GR" dirty="0"/>
              </a:p>
              <a:p>
                <a:pPr marL="0" indent="0"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12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069" y="2109161"/>
                <a:ext cx="3094937" cy="2111469"/>
              </a:xfrm>
              <a:prstGeom prst="rect">
                <a:avLst/>
              </a:prstGeom>
              <a:blipFill rotWithShape="0">
                <a:blip r:embed="rId4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474878" y="2206266"/>
            <a:ext cx="4163088" cy="417686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22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Αλγοριθμοι επιβλεπομενης μαθησης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3644" y="1804490"/>
            <a:ext cx="5087075" cy="536005"/>
          </a:xfrm>
        </p:spPr>
        <p:txBody>
          <a:bodyPr/>
          <a:lstStyle/>
          <a:p>
            <a:r>
              <a:rPr lang="el-GR" dirty="0" smtClean="0"/>
              <a:t>Δοκιμή επιβλεπόμενων ταξινομητών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90046" y="2215102"/>
            <a:ext cx="3820874" cy="2970271"/>
          </a:xfrm>
        </p:spPr>
        <p:txBody>
          <a:bodyPr>
            <a:normAutofit fontScale="92500" lnSpcReduction="10000"/>
          </a:bodyPr>
          <a:lstStyle/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LIBLINEAR</a:t>
            </a:r>
            <a:endParaRPr lang="el-GR" sz="2400" dirty="0" smtClean="0"/>
          </a:p>
          <a:p>
            <a:pPr lvl="1"/>
            <a:r>
              <a:rPr lang="el-GR" sz="2000" dirty="0" smtClean="0"/>
              <a:t>Λογιστική Παλινδρόμηση</a:t>
            </a:r>
          </a:p>
          <a:p>
            <a:pPr lvl="1"/>
            <a:r>
              <a:rPr lang="el-GR" sz="2000" dirty="0" smtClean="0"/>
              <a:t>Γραμμικά </a:t>
            </a:r>
            <a:r>
              <a:rPr lang="en-US" sz="2000" dirty="0" smtClean="0"/>
              <a:t>SVM</a:t>
            </a:r>
            <a:endParaRPr lang="el-GR" sz="2000" dirty="0"/>
          </a:p>
          <a:p>
            <a:pPr lvl="1"/>
            <a:r>
              <a:rPr lang="el-GR" sz="2000" dirty="0" smtClean="0"/>
              <a:t> </a:t>
            </a:r>
            <a:r>
              <a:rPr lang="en-US" sz="2000" dirty="0" smtClean="0"/>
              <a:t>SVM Crammer </a:t>
            </a:r>
            <a:r>
              <a:rPr lang="el-GR" sz="2000" dirty="0" smtClean="0"/>
              <a:t>και </a:t>
            </a:r>
            <a:r>
              <a:rPr lang="en-US" sz="2000" dirty="0" smtClean="0"/>
              <a:t>Singer</a:t>
            </a:r>
          </a:p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LIBSVM</a:t>
            </a:r>
            <a:endParaRPr lang="el-GR" sz="24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χωρίς πυρήνα</a:t>
            </a:r>
            <a:endParaRPr lang="en-US" sz="20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με </a:t>
            </a:r>
            <a:r>
              <a:rPr lang="en-US" sz="2000" dirty="0" smtClean="0"/>
              <a:t>RBF </a:t>
            </a:r>
            <a:r>
              <a:rPr lang="el-GR" sz="2000" dirty="0" smtClean="0"/>
              <a:t>πυρήνα</a:t>
            </a:r>
            <a:endParaRPr lang="en-US" sz="2000" dirty="0" smtClean="0"/>
          </a:p>
          <a:p>
            <a:pPr lvl="1"/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804571" y="4144105"/>
            <a:ext cx="5193824" cy="424023"/>
          </a:xfrm>
        </p:spPr>
        <p:txBody>
          <a:bodyPr/>
          <a:lstStyle/>
          <a:p>
            <a:pPr algn="ctr"/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r>
              <a:rPr lang="en-US" dirty="0"/>
              <a:t> </a:t>
            </a:r>
            <a:r>
              <a:rPr lang="el-GR" dirty="0" smtClean="0"/>
              <a:t>σε όλες τις απάτες</a:t>
            </a:r>
            <a:endParaRPr lang="el-G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511262"/>
              </p:ext>
            </p:extLst>
          </p:nvPr>
        </p:nvGraphicFramePr>
        <p:xfrm>
          <a:off x="5705113" y="4551614"/>
          <a:ext cx="53927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790"/>
                <a:gridCol w="898790"/>
                <a:gridCol w="898790"/>
                <a:gridCol w="898790"/>
                <a:gridCol w="898790"/>
                <a:gridCol w="898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Τύπος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7,25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85,63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24,22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23,78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10,36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22,52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20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Μικτός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27,13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27,56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29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5"/>
          <p:cNvSpPr txBox="1">
            <a:spLocks/>
          </p:cNvSpPr>
          <p:nvPr/>
        </p:nvSpPr>
        <p:spPr>
          <a:xfrm>
            <a:off x="5520719" y="1829972"/>
            <a:ext cx="5761528" cy="4240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 smtClean="0"/>
              <a:t>Επιβλεπόμενοι ταξινομητές</a:t>
            </a:r>
            <a:r>
              <a:rPr lang="en-US" dirty="0" smtClean="0"/>
              <a:t> </a:t>
            </a:r>
            <a:r>
              <a:rPr lang="el-GR" dirty="0" smtClean="0"/>
              <a:t>(απάτες τύπου 1)</a:t>
            </a:r>
            <a:endParaRPr lang="el-G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6361"/>
              </p:ext>
            </p:extLst>
          </p:nvPr>
        </p:nvGraphicFramePr>
        <p:xfrm>
          <a:off x="5156032" y="2253995"/>
          <a:ext cx="64909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289"/>
                <a:gridCol w="801112"/>
                <a:gridCol w="728283"/>
                <a:gridCol w="760651"/>
                <a:gridCol w="720192"/>
                <a:gridCol w="729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Αλγόριθμοι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Λογ</a:t>
                      </a:r>
                      <a:r>
                        <a:rPr lang="el-GR" sz="1800" baseline="0" dirty="0" smtClean="0"/>
                        <a:t>ιστική Παλινδρόμηση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75,65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1,38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79,45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 (LIBLINEAR)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1,46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Crammer</a:t>
                      </a:r>
                      <a:r>
                        <a:rPr lang="en-US" sz="1800" baseline="0" dirty="0" smtClean="0"/>
                        <a:t> Singer SVM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1,94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80,69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l-GR" sz="1800" baseline="0" dirty="0" smtClean="0"/>
                        <a:t>(</a:t>
                      </a:r>
                      <a:r>
                        <a:rPr lang="en-US" sz="1800" baseline="0" dirty="0" smtClean="0"/>
                        <a:t>LIBSVM</a:t>
                      </a:r>
                      <a:r>
                        <a:rPr lang="el-GR" sz="1800" baseline="0" dirty="0" smtClean="0"/>
                        <a:t>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1263636" y="5023847"/>
            <a:ext cx="3333996" cy="1719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δοκιμής:</a:t>
            </a:r>
          </a:p>
          <a:p>
            <a:r>
              <a:rPr lang="el-GR" sz="2000" dirty="0" smtClean="0"/>
              <a:t>4.500 χρονοσειρές με ωριαίες μετρήσεις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70% εκπαίδευση 30% πρόβλεψη</a:t>
            </a:r>
            <a:endParaRPr lang="el-G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16229" y="1930520"/>
            <a:ext cx="4741932" cy="308189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84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5108</TotalTime>
  <Words>938</Words>
  <Application>Microsoft Office PowerPoint</Application>
  <PresentationFormat>Widescreen</PresentationFormat>
  <Paragraphs>311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 Math</vt:lpstr>
      <vt:lpstr>Corbel</vt:lpstr>
      <vt:lpstr>Courier New</vt:lpstr>
      <vt:lpstr>Gill Sans MT</vt:lpstr>
      <vt:lpstr>Wingdings 2</vt:lpstr>
      <vt:lpstr>Dividend</vt:lpstr>
      <vt:lpstr>Ανιχνευση μη τεχνικων απωλειων με συστηματα μηχανικησ μαθησησ</vt:lpstr>
      <vt:lpstr>Ρευματοκλοπεσ στην ελλαδα</vt:lpstr>
      <vt:lpstr>Διαδικασια αξιοποιησησ χρονοσειρων</vt:lpstr>
      <vt:lpstr>Προεπεξεργασια δεδομενων εξυπνων μετρητων </vt:lpstr>
      <vt:lpstr>Προσομοιωση απατησ</vt:lpstr>
      <vt:lpstr>Επιλογη προσομοιωσησ</vt:lpstr>
      <vt:lpstr>Ταξινομηση καταναλωτων με αλγοριθμουσ/συστηματα μηχανικησ μαθησησ</vt:lpstr>
      <vt:lpstr>Μετρικεσ αξιολογησησ</vt:lpstr>
      <vt:lpstr>Αλγοριθμοι επιβλεπομενης μαθησης</vt:lpstr>
      <vt:lpstr>Εξαγωγη χαρακτηριστικων</vt:lpstr>
      <vt:lpstr>Συστηματα μη επιβλεπομενησ μαθησησ</vt:lpstr>
      <vt:lpstr>Αποτελεσματα μη επιβλεπομενου αλγοριθμου ως προς την μεταβολη τησ ενταση</vt:lpstr>
      <vt:lpstr>Συστηματα ημι-επιβλεπομενησ μαθησησ</vt:lpstr>
      <vt:lpstr>Οπτικοποιηση χαρακτηριστικων με μειωση διαστασησ</vt:lpstr>
      <vt:lpstr>Πολυμεταβλητη γκαουσιανη κατανομη</vt:lpstr>
      <vt:lpstr>Αποτελεσματα ημι-επιβελομενου συστηματοσ ως προσ την μεταβολη τησ εντασησ</vt:lpstr>
      <vt:lpstr>Συγκριση αποτελεσματων</vt:lpstr>
      <vt:lpstr>Συμπερασματα Και ΜελλοντικΗ επεκταση</vt:lpstr>
      <vt:lpstr>ΕΡΩΤΗΣΕΙΣ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Ανιχνευση μη τεχνικων απωλειων με συστηματα μηχανικης μαθησης</dc:title>
  <dc:creator>plits</dc:creator>
  <cp:lastModifiedBy>plits</cp:lastModifiedBy>
  <cp:revision>115</cp:revision>
  <dcterms:created xsi:type="dcterms:W3CDTF">2017-09-28T09:41:00Z</dcterms:created>
  <dcterms:modified xsi:type="dcterms:W3CDTF">2017-10-19T07:09:08Z</dcterms:modified>
</cp:coreProperties>
</file>