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9" r:id="rId6"/>
    <p:sldId id="261" r:id="rId7"/>
    <p:sldId id="262" r:id="rId8"/>
    <p:sldId id="263" r:id="rId9"/>
    <p:sldId id="270" r:id="rId10"/>
    <p:sldId id="264" r:id="rId11"/>
    <p:sldId id="266" r:id="rId12"/>
    <p:sldId id="265" r:id="rId13"/>
    <p:sldId id="272" r:id="rId14"/>
    <p:sldId id="271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t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l-GR" dirty="0" smtClean="0"/>
              <a:t>Ανιχνευση μη τεχνικων απωλειων με συστηματα μηχανικησ μαθησησ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l-GR" dirty="0" smtClean="0"/>
              <a:t>Ταδε οκτωβρη – μητσελοσ αθανασιοσ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74842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Συστηματα μη επιβλεπομενησ μαθησησ</a:t>
            </a:r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03" y="2227263"/>
            <a:ext cx="4689143" cy="3633787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88416" y="1933731"/>
            <a:ext cx="5668803" cy="4691921"/>
          </a:xfrm>
        </p:spPr>
        <p:txBody>
          <a:bodyPr>
            <a:normAutofit/>
          </a:bodyPr>
          <a:lstStyle/>
          <a:p>
            <a:r>
              <a:rPr lang="el-GR" dirty="0" smtClean="0"/>
              <a:t>Κανονικοποίηση χρονοσειρών  </a:t>
            </a:r>
          </a:p>
          <a:p>
            <a:pPr lvl="1"/>
            <a:r>
              <a:rPr lang="el-GR" dirty="0" smtClean="0"/>
              <a:t>Κανονικοποίηση ετήσιου διανύσματος</a:t>
            </a:r>
          </a:p>
          <a:p>
            <a:pPr lvl="1"/>
            <a:r>
              <a:rPr lang="el-GR" dirty="0" smtClean="0"/>
              <a:t>Εύρος κανονικοποίησης [-1,1]</a:t>
            </a:r>
          </a:p>
          <a:p>
            <a:r>
              <a:rPr lang="el-GR" dirty="0" smtClean="0"/>
              <a:t>Συσταδοποίηση σε 2 συστάδες</a:t>
            </a:r>
            <a:endParaRPr lang="en-US" dirty="0" smtClean="0"/>
          </a:p>
          <a:p>
            <a:pPr lvl="1"/>
            <a:r>
              <a:rPr lang="el-GR" dirty="0" smtClean="0"/>
              <a:t>1 συστάδα με φυσιολογικές καταναλώσεις</a:t>
            </a:r>
          </a:p>
          <a:p>
            <a:pPr lvl="1"/>
            <a:r>
              <a:rPr lang="el-GR" dirty="0" smtClean="0"/>
              <a:t>1 συστάδα με ιδιόμορφες καταναλώσεις</a:t>
            </a:r>
          </a:p>
          <a:p>
            <a:r>
              <a:rPr lang="el-GR" dirty="0" smtClean="0"/>
              <a:t>Εξαγωγή 8 χαρακτηριστικών</a:t>
            </a:r>
          </a:p>
          <a:p>
            <a:pPr lvl="1"/>
            <a:r>
              <a:rPr lang="el-GR" dirty="0" smtClean="0"/>
              <a:t>2 γενικά χαρακτηριστικά</a:t>
            </a:r>
          </a:p>
          <a:p>
            <a:pPr lvl="1"/>
            <a:r>
              <a:rPr lang="el-GR" dirty="0" smtClean="0"/>
              <a:t>6 εξειδικευμένα χαρακτηριστικά</a:t>
            </a:r>
          </a:p>
          <a:p>
            <a:r>
              <a:rPr lang="el-GR" dirty="0" smtClean="0"/>
              <a:t>Εφαρμογή κανόνα</a:t>
            </a:r>
          </a:p>
          <a:p>
            <a:pPr lvl="1"/>
            <a:r>
              <a:rPr lang="el-GR" dirty="0" smtClean="0"/>
              <a:t>Απενοχοποίηση όταν οι καταναλωτές έχουν λιγότερα από 3 εξειδικευμένα χαρακτηριστικά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32666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Αποτελεσματα μη επιβλεπομενου αλγοριθμου ως προς την μεταβολη τησ ενταση</a:t>
            </a:r>
            <a:endParaRPr lang="el-G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80" y="1878819"/>
            <a:ext cx="3345511" cy="250913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09" y="4364872"/>
            <a:ext cx="3347282" cy="2510462"/>
          </a:xfr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4384966" y="4347538"/>
            <a:ext cx="3724842" cy="242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Λεπτομέρειες δοκιμής</a:t>
            </a:r>
          </a:p>
          <a:p>
            <a:r>
              <a:rPr lang="el-GR" sz="2000" dirty="0" smtClean="0"/>
              <a:t>4.500 καταναλωτές</a:t>
            </a:r>
          </a:p>
          <a:p>
            <a:r>
              <a:rPr lang="el-GR" sz="2000" dirty="0" smtClean="0"/>
              <a:t>10% καταναλωτών με μη τεχνικές απώλειες</a:t>
            </a:r>
          </a:p>
          <a:p>
            <a:r>
              <a:rPr lang="el-GR" sz="2000" dirty="0" smtClean="0"/>
              <a:t>Απάτη τύπου 1</a:t>
            </a:r>
            <a:endParaRPr lang="el-GR" sz="2000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384966" y="1919235"/>
            <a:ext cx="7008707" cy="242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Παρατηρήσεις</a:t>
            </a:r>
            <a:endParaRPr lang="el-GR" sz="2000" dirty="0" smtClean="0"/>
          </a:p>
          <a:p>
            <a:r>
              <a:rPr lang="el-GR" sz="2000" dirty="0" smtClean="0"/>
              <a:t>Έντονες μεταβολές μέχρι 50% έντασης κλοπής</a:t>
            </a:r>
            <a:endParaRPr lang="el-GR" sz="2000" dirty="0" smtClean="0"/>
          </a:p>
          <a:p>
            <a:r>
              <a:rPr lang="el-GR" sz="2000" dirty="0" smtClean="0"/>
              <a:t>Ομαλή αύξηση </a:t>
            </a:r>
            <a:r>
              <a:rPr lang="en-US" sz="2000" dirty="0" smtClean="0"/>
              <a:t>DR </a:t>
            </a:r>
            <a:r>
              <a:rPr lang="el-GR" sz="2000" dirty="0" smtClean="0"/>
              <a:t>μετά το </a:t>
            </a:r>
            <a:r>
              <a:rPr lang="en-US" sz="2000" dirty="0" smtClean="0"/>
              <a:t>50%</a:t>
            </a:r>
          </a:p>
          <a:p>
            <a:r>
              <a:rPr lang="el-GR" sz="2000" dirty="0" smtClean="0"/>
              <a:t>Σταθεροποίηση </a:t>
            </a:r>
            <a:r>
              <a:rPr lang="en-US" sz="2000" dirty="0" smtClean="0"/>
              <a:t>FPR </a:t>
            </a:r>
            <a:r>
              <a:rPr lang="el-GR" sz="2000" dirty="0" smtClean="0"/>
              <a:t>μετά το </a:t>
            </a:r>
            <a:r>
              <a:rPr lang="en-US" sz="2000" dirty="0" smtClean="0"/>
              <a:t>50%</a:t>
            </a:r>
            <a:endParaRPr lang="el-GR" sz="2000" dirty="0" smtClean="0"/>
          </a:p>
          <a:p>
            <a:r>
              <a:rPr lang="el-GR" sz="2000" dirty="0" smtClean="0"/>
              <a:t>Υψηλό </a:t>
            </a:r>
            <a:r>
              <a:rPr lang="en-US" sz="2000" dirty="0" smtClean="0"/>
              <a:t>DR</a:t>
            </a:r>
          </a:p>
          <a:p>
            <a:r>
              <a:rPr lang="en-US" sz="2000" dirty="0" smtClean="0"/>
              <a:t>FPR </a:t>
            </a:r>
            <a:r>
              <a:rPr lang="el-GR" sz="2000" dirty="0" smtClean="0"/>
              <a:t>με περιθώρια βελτίωσης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1670855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Συστηματα ημι-επιβλεπομενησ μαθησησ</a:t>
            </a:r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85" y="1934273"/>
            <a:ext cx="4207859" cy="4557912"/>
          </a:xfr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2506342" y="2166079"/>
            <a:ext cx="5668803" cy="4691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345408" y="1852785"/>
            <a:ext cx="5108409" cy="1397666"/>
          </a:xfrm>
        </p:spPr>
        <p:txBody>
          <a:bodyPr>
            <a:noAutofit/>
          </a:bodyPr>
          <a:lstStyle/>
          <a:p>
            <a:r>
              <a:rPr lang="el-GR" dirty="0"/>
              <a:t>Κανονικοποίηση χρονοσειρών  </a:t>
            </a:r>
          </a:p>
          <a:p>
            <a:r>
              <a:rPr lang="el-GR" dirty="0" smtClean="0"/>
              <a:t>Συσταδοποίηση </a:t>
            </a:r>
            <a:r>
              <a:rPr lang="el-GR" dirty="0"/>
              <a:t>σε 2 συστάδες</a:t>
            </a:r>
            <a:endParaRPr lang="en-US" dirty="0"/>
          </a:p>
          <a:p>
            <a:r>
              <a:rPr lang="el-GR" dirty="0" smtClean="0"/>
              <a:t>Εξαγωγή </a:t>
            </a:r>
            <a:r>
              <a:rPr lang="el-GR" dirty="0"/>
              <a:t>8 χαρακτηριστικών</a:t>
            </a:r>
          </a:p>
          <a:p>
            <a:r>
              <a:rPr lang="el-GR" dirty="0" smtClean="0"/>
              <a:t>Εφαρμογή κανόνα</a:t>
            </a:r>
            <a:endParaRPr lang="el-G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45408" y="3453340"/>
            <a:ext cx="5703495" cy="320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Μείωση διάστασης</a:t>
            </a:r>
          </a:p>
          <a:p>
            <a:pPr lvl="1"/>
            <a:r>
              <a:rPr lang="en-US" dirty="0" smtClean="0"/>
              <a:t>Principal Component Analysis</a:t>
            </a:r>
          </a:p>
          <a:p>
            <a:pPr lvl="1"/>
            <a:r>
              <a:rPr lang="el-GR" dirty="0" smtClean="0"/>
              <a:t>Οπτικοποίηση χαρακτηριστικών σε 2 διαστάσεις</a:t>
            </a:r>
          </a:p>
          <a:p>
            <a:r>
              <a:rPr lang="el-GR" dirty="0" smtClean="0"/>
              <a:t>Κανονικοποίηση χαρακτηριστικών</a:t>
            </a:r>
          </a:p>
          <a:p>
            <a:pPr lvl="1"/>
            <a:r>
              <a:rPr lang="el-GR" dirty="0" smtClean="0"/>
              <a:t>Εύρος κανονικοποίησης [0,1]</a:t>
            </a:r>
            <a:endParaRPr lang="en-US" dirty="0" smtClean="0"/>
          </a:p>
          <a:p>
            <a:r>
              <a:rPr lang="el-GR" dirty="0" smtClean="0"/>
              <a:t>Ανίχνευση ανωμαλιών</a:t>
            </a:r>
          </a:p>
          <a:p>
            <a:pPr lvl="1"/>
            <a:r>
              <a:rPr lang="el-GR" dirty="0" smtClean="0"/>
              <a:t>Πολυμεταβλητή Γκαουσιανή κατανομή</a:t>
            </a:r>
          </a:p>
          <a:p>
            <a:r>
              <a:rPr lang="el-GR" dirty="0" smtClean="0"/>
              <a:t>Λογικές Πράξεις μεταξύ ταξινομητών</a:t>
            </a:r>
          </a:p>
          <a:p>
            <a:pPr lvl="1"/>
            <a:r>
              <a:rPr lang="en-US" dirty="0" smtClean="0"/>
              <a:t>AND/OR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76556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Οπτικοποιηση χαρακτηριστικων με μειωση διαστασησ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3696" y="3298679"/>
            <a:ext cx="5307113" cy="2265770"/>
          </a:xfrm>
        </p:spPr>
        <p:txBody>
          <a:bodyPr/>
          <a:lstStyle/>
          <a:p>
            <a:r>
              <a:rPr lang="el-GR" dirty="0" smtClean="0"/>
              <a:t>Οι περισσότεροι καταναλωτές βρίσκονται στο κέντρο των αξόνων</a:t>
            </a:r>
          </a:p>
          <a:p>
            <a:r>
              <a:rPr lang="el-GR" dirty="0" smtClean="0"/>
              <a:t>Πάνω αριστερά βρίσκονται οι μικρομεσσαίες επιχειρήσεις</a:t>
            </a:r>
          </a:p>
          <a:p>
            <a:r>
              <a:rPr lang="el-GR" dirty="0" smtClean="0"/>
              <a:t>Κάτω δεξιά βρίσκονται οι καταναλωτές με ιδιαίτερα χαμηλές-ύποπτες καταναλώσεις</a:t>
            </a:r>
            <a:endParaRPr lang="el-GR" dirty="0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54" y="3002079"/>
            <a:ext cx="5641547" cy="3285433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09114"/>
              </p:ext>
            </p:extLst>
          </p:nvPr>
        </p:nvGraphicFramePr>
        <p:xfrm>
          <a:off x="2365207" y="1948992"/>
          <a:ext cx="68018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382"/>
                <a:gridCol w="1047559"/>
                <a:gridCol w="1047559"/>
                <a:gridCol w="1156194"/>
                <a:gridCol w="1249311"/>
                <a:gridCol w="795802"/>
              </a:tblGrid>
              <a:tr h="264718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Διαστάσεις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BDR</a:t>
                      </a:r>
                      <a:endParaRPr lang="el-GR" dirty="0"/>
                    </a:p>
                  </a:txBody>
                  <a:tcPr/>
                </a:tc>
              </a:tr>
              <a:tr h="264718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71,09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2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95,49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74,</a:t>
                      </a:r>
                      <a:r>
                        <a:rPr lang="el-GR" dirty="0" smtClean="0">
                          <a:latin typeface="Corbel" panose="020B0503020204020204" pitchFamily="34" charset="0"/>
                        </a:rPr>
                        <a:t>64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80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  <a:tr h="264718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79,01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2,51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95,59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78,65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78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631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Πολυμεταβλητη γκαουσιανη κατανομη</a:t>
            </a:r>
            <a:endParaRPr lang="el-GR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3" y="1717990"/>
            <a:ext cx="5514808" cy="2858971"/>
          </a:xfr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188419" y="2580255"/>
            <a:ext cx="5422390" cy="3633047"/>
          </a:xfrm>
        </p:spPr>
        <p:txBody>
          <a:bodyPr/>
          <a:lstStyle/>
          <a:p>
            <a:pPr marL="0" indent="0">
              <a:buNone/>
            </a:pPr>
            <a:r>
              <a:rPr lang="el-GR" dirty="0" smtClean="0"/>
              <a:t>Βήματα ταξινόμησης με ανίχνευση ανωμαλιών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70% καταναλωτών εξάγει στατιστικά μεγέθη 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30% καταναλωτών βελτιστοποιεί το όριο διαχωρισμού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70%  καταναλωτών ταξινομείται βάσει του ορίου διαχωρισμού</a:t>
            </a:r>
          </a:p>
          <a:p>
            <a:endParaRPr lang="el-GR" dirty="0" smtClean="0"/>
          </a:p>
          <a:p>
            <a:endParaRPr lang="el-GR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81193" y="4576961"/>
            <a:ext cx="5514808" cy="2098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Πλατύς κύκλος</a:t>
            </a:r>
          </a:p>
          <a:p>
            <a:r>
              <a:rPr lang="el-GR" dirty="0" smtClean="0"/>
              <a:t>Διαχωρίζει όλους τους καταναλωτές με ιδιαίτερες ανάγκες</a:t>
            </a:r>
          </a:p>
          <a:p>
            <a:pPr lvl="1"/>
            <a:r>
              <a:rPr lang="el-GR" dirty="0" smtClean="0"/>
              <a:t>Μικρομεσσαίες επιχειρήσεις</a:t>
            </a:r>
          </a:p>
          <a:p>
            <a:pPr lvl="1"/>
            <a:r>
              <a:rPr lang="el-GR" dirty="0" smtClean="0"/>
              <a:t>Καταναλωτές με ιδιαίτερες συνήθειες</a:t>
            </a:r>
          </a:p>
          <a:p>
            <a:pPr lvl="1"/>
            <a:r>
              <a:rPr lang="el-GR" dirty="0" smtClean="0"/>
              <a:t>Ρευματοκλοπές</a:t>
            </a:r>
          </a:p>
          <a:p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2699077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Αποτελεσματα ημι-επιβελομενου συστηματοσ ως προσ την μεταβολη τησ εντασησ</a:t>
            </a:r>
            <a:endParaRPr lang="el-G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1" y="1890159"/>
            <a:ext cx="3324980" cy="249373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1" y="4383894"/>
            <a:ext cx="3298808" cy="2474106"/>
          </a:xfr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4300041" y="4556063"/>
            <a:ext cx="3826441" cy="2256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Λεπτομέρειες δοκιμής</a:t>
            </a:r>
          </a:p>
          <a:p>
            <a:r>
              <a:rPr lang="el-GR" sz="2000" dirty="0" smtClean="0"/>
              <a:t>4.500 καταναλωτές</a:t>
            </a:r>
          </a:p>
          <a:p>
            <a:r>
              <a:rPr lang="el-GR" sz="2000" dirty="0" smtClean="0"/>
              <a:t>10% καταναλωτών με μη τεχνικές απώλειες</a:t>
            </a:r>
          </a:p>
          <a:p>
            <a:r>
              <a:rPr lang="el-GR" sz="2000" dirty="0" smtClean="0"/>
              <a:t>Απάτη τύπου 1</a:t>
            </a:r>
            <a:endParaRPr lang="el-GR" sz="20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300041" y="2008959"/>
            <a:ext cx="7310768" cy="2256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Παρατηρήσεις</a:t>
            </a:r>
            <a:endParaRPr lang="el-GR" sz="2000" dirty="0" smtClean="0"/>
          </a:p>
          <a:p>
            <a:r>
              <a:rPr lang="el-GR" sz="2000" dirty="0" smtClean="0"/>
              <a:t>Ομαλές μεταβολές του </a:t>
            </a:r>
            <a:r>
              <a:rPr lang="en-US" sz="2000" dirty="0" smtClean="0"/>
              <a:t>DR </a:t>
            </a:r>
            <a:r>
              <a:rPr lang="el-GR" sz="2000" dirty="0" smtClean="0"/>
              <a:t>και </a:t>
            </a:r>
            <a:r>
              <a:rPr lang="en-US" sz="2000" dirty="0" smtClean="0"/>
              <a:t>FPR</a:t>
            </a:r>
            <a:endParaRPr lang="el-GR" sz="2000" dirty="0" smtClean="0"/>
          </a:p>
          <a:p>
            <a:r>
              <a:rPr lang="el-GR" sz="2000" dirty="0" smtClean="0"/>
              <a:t>Σταθερά χαμηλό </a:t>
            </a:r>
            <a:r>
              <a:rPr lang="en-US" sz="2000" dirty="0" smtClean="0"/>
              <a:t>FPR</a:t>
            </a:r>
            <a:endParaRPr lang="el-GR" sz="2000" dirty="0" smtClean="0"/>
          </a:p>
          <a:p>
            <a:r>
              <a:rPr lang="el-GR" sz="2000" dirty="0" smtClean="0"/>
              <a:t>Σχετικά χαμηλό </a:t>
            </a:r>
            <a:r>
              <a:rPr lang="en-US" sz="2000" dirty="0" smtClean="0"/>
              <a:t>DR</a:t>
            </a:r>
          </a:p>
          <a:p>
            <a:r>
              <a:rPr lang="el-GR" sz="2000" dirty="0" smtClean="0"/>
              <a:t>Ικανοποιητικά αποτελέσματα για πάνω από 60% ένταση κλοπής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1083961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Συγκριση αποτελεσματων</a:t>
            </a:r>
            <a:endParaRPr lang="el-G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9396" y="3658122"/>
            <a:ext cx="5422392" cy="186358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Γραμμικό </a:t>
            </a:r>
            <a:r>
              <a:rPr lang="en-US" dirty="0" smtClean="0"/>
              <a:t>SVM</a:t>
            </a:r>
            <a:endParaRPr lang="el-GR" dirty="0" smtClean="0"/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Μη επιβλεπόμενο </a:t>
            </a:r>
            <a:r>
              <a:rPr lang="el-GR" dirty="0" smtClean="0"/>
              <a:t>σύστημα με κανόνες</a:t>
            </a:r>
            <a:endParaRPr lang="el-GR" dirty="0" smtClean="0"/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Ανίχνευση ανωμαλιών με πολυμεταβλητή Γκαουσιανή κατανομή</a:t>
            </a:r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99" y="2227785"/>
            <a:ext cx="5164812" cy="3873609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526832"/>
              </p:ext>
            </p:extLst>
          </p:nvPr>
        </p:nvGraphicFramePr>
        <p:xfrm>
          <a:off x="4976603" y="2122589"/>
          <a:ext cx="697263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645"/>
                <a:gridCol w="948567"/>
                <a:gridCol w="1162106"/>
                <a:gridCol w="1162106"/>
                <a:gridCol w="1162106"/>
                <a:gridCol w="1162106"/>
              </a:tblGrid>
              <a:tr h="292442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Αλγ.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BDR</a:t>
                      </a:r>
                      <a:endParaRPr lang="el-GR" dirty="0"/>
                    </a:p>
                  </a:txBody>
                  <a:tcPr/>
                </a:tc>
              </a:tr>
              <a:tr h="292442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Επιβλ.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81,43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1,24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96,96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84,76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88</a:t>
                      </a:r>
                      <a:endParaRPr lang="el-GR" sz="1800" dirty="0"/>
                    </a:p>
                  </a:txBody>
                  <a:tcPr/>
                </a:tc>
              </a:tr>
              <a:tr h="292442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Μη</a:t>
                      </a:r>
                      <a:r>
                        <a:rPr lang="el-GR" baseline="0" dirty="0" smtClean="0"/>
                        <a:t> επιβλ.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85,78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4,99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94,09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74,37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66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  <a:tr h="292442">
                <a:tc>
                  <a:txBody>
                    <a:bodyPr/>
                    <a:lstStyle/>
                    <a:p>
                      <a:pPr algn="ctr"/>
                      <a:r>
                        <a:rPr lang="el-GR" baseline="0" smtClean="0"/>
                        <a:t>Ημι-επιβλ</a:t>
                      </a:r>
                      <a:r>
                        <a:rPr lang="el-GR" baseline="0" dirty="0" smtClean="0"/>
                        <a:t>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mtClean="0">
                          <a:latin typeface="Corbel" panose="020B0503020204020204" pitchFamily="34" charset="0"/>
                        </a:rPr>
                        <a:t>71,09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2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95,49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74,</a:t>
                      </a:r>
                      <a:r>
                        <a:rPr lang="el-GR" dirty="0" smtClean="0">
                          <a:latin typeface="Corbel" panose="020B0503020204020204" pitchFamily="34" charset="0"/>
                        </a:rPr>
                        <a:t>64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80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2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Ρευματοκλοπεσ στην ελλαδα</a:t>
            </a:r>
            <a:endParaRPr lang="el-G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78732368"/>
              </p:ext>
            </p:extLst>
          </p:nvPr>
        </p:nvGraphicFramePr>
        <p:xfrm>
          <a:off x="581193" y="2660650"/>
          <a:ext cx="54229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450"/>
                <a:gridCol w="27114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Εταιρίες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Εκατομμύρια</a:t>
                      </a:r>
                      <a:r>
                        <a:rPr lang="el-GR" sz="2400" baseline="0" dirty="0" smtClean="0"/>
                        <a:t> €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ΔΕΗ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120-125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ΥΚΩ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21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ΕΤΜΕΑΡ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32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ΑΔΜΗΕ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7,3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ΔΕΔΔΗΕ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26,5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>
                          <a:solidFill>
                            <a:schemeClr val="bg1"/>
                          </a:solidFill>
                        </a:rPr>
                        <a:t>Σύνολο</a:t>
                      </a:r>
                      <a:endParaRPr lang="el-GR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>
                          <a:solidFill>
                            <a:schemeClr val="bg1"/>
                          </a:solidFill>
                        </a:rPr>
                        <a:t>206,8-211,8</a:t>
                      </a:r>
                      <a:endParaRPr lang="el-GR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l-GR" sz="2400" dirty="0" smtClean="0"/>
              <a:t>Επέμβαση στο μετρητή</a:t>
            </a:r>
          </a:p>
          <a:p>
            <a:r>
              <a:rPr lang="el-GR" sz="2400" dirty="0" smtClean="0"/>
              <a:t>Απευθείας σύνδεση</a:t>
            </a:r>
          </a:p>
          <a:p>
            <a:r>
              <a:rPr lang="el-GR" sz="2400" dirty="0" smtClean="0"/>
              <a:t>Άτυπες ρυθμίσεις χρέωσης</a:t>
            </a:r>
          </a:p>
          <a:p>
            <a:r>
              <a:rPr lang="el-GR" sz="2400" dirty="0" smtClean="0"/>
              <a:t>Απλήρωτοι λογαριασμοί</a:t>
            </a:r>
            <a:endParaRPr lang="el-GR" sz="2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788339" y="5980014"/>
            <a:ext cx="3057528" cy="28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l-GR" sz="24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424199" y="6011033"/>
            <a:ext cx="3762796" cy="404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 smtClean="0"/>
              <a:t>Πηγή: ΔΕΗ, Δελτίο τύπου 5/5/2016 </a:t>
            </a:r>
            <a:endParaRPr lang="el-GR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940739" y="6132414"/>
            <a:ext cx="3057528" cy="28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l-GR" sz="2400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140977" y="2260372"/>
            <a:ext cx="4102662" cy="2481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400" dirty="0" smtClean="0"/>
              <a:t>Διαφυγόντα έσοδα βάσει ΡΑΕ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361243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Διαδικασια αξιοποιησησ χρονοσειρων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1067" y="1832846"/>
            <a:ext cx="6369866" cy="5025154"/>
          </a:xfrm>
        </p:spPr>
        <p:txBody>
          <a:bodyPr>
            <a:normAutofit fontScale="92500"/>
          </a:bodyPr>
          <a:lstStyle/>
          <a:p>
            <a:r>
              <a:rPr lang="el-GR" sz="2400" dirty="0" smtClean="0"/>
              <a:t>Προεπεξεργασία δεδομένων έξυπνων μετρητών</a:t>
            </a:r>
            <a:endParaRPr lang="en-US" sz="2400" dirty="0" smtClean="0"/>
          </a:p>
          <a:p>
            <a:pPr lvl="1"/>
            <a:r>
              <a:rPr lang="el-GR" sz="2000" dirty="0" smtClean="0"/>
              <a:t>Καθάρισμα δεδομένων</a:t>
            </a:r>
          </a:p>
          <a:p>
            <a:pPr lvl="1"/>
            <a:r>
              <a:rPr lang="el-GR" sz="2000" dirty="0" smtClean="0"/>
              <a:t>Επιλογή καταναλωτών</a:t>
            </a:r>
          </a:p>
          <a:p>
            <a:pPr lvl="1"/>
            <a:r>
              <a:rPr lang="el-GR" sz="2000" dirty="0" smtClean="0"/>
              <a:t>Επιλογή χρονικού πεδίου</a:t>
            </a:r>
          </a:p>
          <a:p>
            <a:r>
              <a:rPr lang="el-GR" sz="2400" dirty="0" smtClean="0"/>
              <a:t>Προσομοίωση απάτης</a:t>
            </a:r>
          </a:p>
          <a:p>
            <a:pPr lvl="1"/>
            <a:r>
              <a:rPr lang="el-GR" sz="2000" dirty="0" smtClean="0"/>
              <a:t>Καθορισμός διαφορετικών τύπων απάτης</a:t>
            </a:r>
          </a:p>
          <a:p>
            <a:pPr lvl="1"/>
            <a:r>
              <a:rPr lang="el-GR" sz="2000" dirty="0" smtClean="0"/>
              <a:t>Επιλογή έντασης απάτης</a:t>
            </a:r>
          </a:p>
          <a:p>
            <a:pPr lvl="1"/>
            <a:r>
              <a:rPr lang="el-GR" sz="2000" dirty="0" smtClean="0"/>
              <a:t>Επιλογή ποσοστού προσομοίωσης καταναλωτών</a:t>
            </a:r>
          </a:p>
          <a:p>
            <a:r>
              <a:rPr lang="el-GR" sz="2400" dirty="0" smtClean="0"/>
              <a:t>Ταξινόμηση καταναλωτών με μηχανική μάθηση</a:t>
            </a:r>
          </a:p>
          <a:p>
            <a:pPr lvl="1"/>
            <a:r>
              <a:rPr lang="el-GR" sz="2200" dirty="0" smtClean="0"/>
              <a:t>Επιλογή/Αξιολόγηση αλγορίθμων</a:t>
            </a:r>
          </a:p>
          <a:p>
            <a:pPr lvl="1"/>
            <a:r>
              <a:rPr lang="el-GR" sz="2200" dirty="0" smtClean="0"/>
              <a:t>Δημιουργία συστημάτων</a:t>
            </a:r>
          </a:p>
          <a:p>
            <a:pPr lvl="1"/>
            <a:endParaRPr lang="el-GR" sz="2200" dirty="0"/>
          </a:p>
        </p:txBody>
      </p:sp>
    </p:spTree>
    <p:extLst>
      <p:ext uri="{BB962C8B-B14F-4D97-AF65-F5344CB8AC3E}">
        <p14:creationId xmlns:p14="http://schemas.microsoft.com/office/powerpoint/2010/main" val="180297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Προεπεξεργασια δεδομενων εξυπνων μετρητων </a:t>
            </a:r>
            <a:endParaRPr lang="el-G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40384186"/>
              </p:ext>
            </p:extLst>
          </p:nvPr>
        </p:nvGraphicFramePr>
        <p:xfrm>
          <a:off x="581193" y="2775569"/>
          <a:ext cx="54228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633"/>
                <a:gridCol w="1807633"/>
                <a:gridCol w="18076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ημέρα</a:t>
                      </a:r>
                      <a:r>
                        <a:rPr lang="el-GR" baseline="0" dirty="0" smtClean="0"/>
                        <a:t> </a:t>
                      </a:r>
                      <a:r>
                        <a:rPr lang="el-GR" dirty="0" smtClean="0"/>
                        <a:t>ώρα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kWh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1392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19503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0.140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1392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19504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0.138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...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...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...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1187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22028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1.367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1187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22029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1.425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1392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19940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0.234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dirty="0" smtClean="0"/>
              <a:t>Τα δεδομένα οργανώθηκαν ως εξής:</a:t>
            </a:r>
          </a:p>
          <a:p>
            <a:r>
              <a:rPr lang="el-GR" sz="2400" dirty="0" smtClean="0"/>
              <a:t>4.500 οικιακοί καταναλώτες και μικρομεσσαίες επιχειρήσεις.</a:t>
            </a:r>
          </a:p>
          <a:p>
            <a:r>
              <a:rPr lang="el-GR" sz="2400" dirty="0" smtClean="0"/>
              <a:t>Μετρήσεις για 1 έτος με μισάωρες μετρήσεις. </a:t>
            </a:r>
            <a:endParaRPr lang="el-GR" sz="2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81194" y="2379059"/>
            <a:ext cx="5415004" cy="396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400" dirty="0" smtClean="0"/>
              <a:t>Στιγμιότυπο αρχείου έξυπνων μετρητών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40817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Προσομοιωση απατησ</a:t>
            </a:r>
            <a:endParaRPr lang="el-G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26133" y="2160571"/>
            <a:ext cx="1155961" cy="358321"/>
          </a:xfrm>
        </p:spPr>
        <p:txBody>
          <a:bodyPr/>
          <a:lstStyle/>
          <a:p>
            <a:r>
              <a:rPr lang="el-GR" dirty="0" smtClean="0"/>
              <a:t>Τύπου 1</a:t>
            </a:r>
            <a:endParaRPr lang="el-GR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3" y="2643188"/>
            <a:ext cx="2845842" cy="2134382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8825456" y="1958272"/>
            <a:ext cx="1246174" cy="560621"/>
          </a:xfrm>
        </p:spPr>
        <p:txBody>
          <a:bodyPr/>
          <a:lstStyle/>
          <a:p>
            <a:r>
              <a:rPr lang="el-GR" dirty="0" smtClean="0"/>
              <a:t>Τύπου 3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622" y="2643189"/>
            <a:ext cx="2845842" cy="2134382"/>
          </a:xfrm>
        </p:spPr>
      </p:pic>
      <p:pic>
        <p:nvPicPr>
          <p:cNvPr id="12" name="Content Placeholder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062" y="2643188"/>
            <a:ext cx="2843732" cy="2132799"/>
          </a:xfrm>
          <a:prstGeom prst="rect">
            <a:avLst/>
          </a:prstGeom>
        </p:spPr>
      </p:pic>
      <p:sp>
        <p:nvSpPr>
          <p:cNvPr id="13" name="Text Placeholder 5"/>
          <p:cNvSpPr txBox="1">
            <a:spLocks/>
          </p:cNvSpPr>
          <p:nvPr/>
        </p:nvSpPr>
        <p:spPr>
          <a:xfrm>
            <a:off x="5001757" y="2160571"/>
            <a:ext cx="1184342" cy="3583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Τύπου 2</a:t>
            </a:r>
            <a:endParaRPr lang="el-GR" dirty="0"/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581193" y="4900283"/>
            <a:ext cx="2845841" cy="15414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Σταθερή ένταση σε όλο το έτος</a:t>
            </a:r>
          </a:p>
          <a:p>
            <a:r>
              <a:rPr lang="el-GR" dirty="0" smtClean="0"/>
              <a:t>Συνεχόμενη απάτη</a:t>
            </a:r>
            <a:endParaRPr lang="el-GR" dirty="0"/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4172062" y="4900283"/>
            <a:ext cx="2843731" cy="15399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Κάθε μέρα διαφορετική ένταση</a:t>
            </a:r>
          </a:p>
          <a:p>
            <a:r>
              <a:rPr lang="el-GR" dirty="0" smtClean="0"/>
              <a:t>Διακοπτόμενη απάτη</a:t>
            </a:r>
          </a:p>
          <a:p>
            <a:endParaRPr lang="el-GR" dirty="0"/>
          </a:p>
        </p:txBody>
      </p:sp>
      <p:sp>
        <p:nvSpPr>
          <p:cNvPr id="17" name="Content Placeholder 4"/>
          <p:cNvSpPr txBox="1">
            <a:spLocks/>
          </p:cNvSpPr>
          <p:nvPr/>
        </p:nvSpPr>
        <p:spPr>
          <a:xfrm>
            <a:off x="8025622" y="4900283"/>
            <a:ext cx="2922902" cy="15399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Κάθε ώρα διαφορετική ένταση</a:t>
            </a:r>
          </a:p>
          <a:p>
            <a:r>
              <a:rPr lang="el-GR" dirty="0" smtClean="0"/>
              <a:t>Διακοπτόμενη απάτη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7373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Επιλογη προσομοιωσησ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887002" y="2900600"/>
            <a:ext cx="5422392" cy="2773939"/>
          </a:xfrm>
        </p:spPr>
        <p:txBody>
          <a:bodyPr/>
          <a:lstStyle/>
          <a:p>
            <a:r>
              <a:rPr lang="el-GR" dirty="0" smtClean="0"/>
              <a:t>Επιλογή ημέρας εκκίνησης κλοπής από κανονική κατανομή με μ=182,5</a:t>
            </a:r>
            <a:r>
              <a:rPr lang="en-US" dirty="0" smtClean="0"/>
              <a:t> </a:t>
            </a:r>
            <a:r>
              <a:rPr lang="el-GR" dirty="0" smtClean="0"/>
              <a:t>και σ=56,15.</a:t>
            </a:r>
          </a:p>
          <a:p>
            <a:r>
              <a:rPr lang="el-GR" dirty="0" smtClean="0"/>
              <a:t>Επιλογή έντασης απάτης από βήτα κατανομή με α=6, β=3.</a:t>
            </a:r>
          </a:p>
          <a:p>
            <a:r>
              <a:rPr lang="el-GR" dirty="0" smtClean="0"/>
              <a:t>Επιλογή ποσοστού καταναλωτών με μη τεχνικές απώλειες (10</a:t>
            </a:r>
            <a:r>
              <a:rPr lang="el-GR" dirty="0" smtClean="0"/>
              <a:t>%).</a:t>
            </a:r>
          </a:p>
          <a:p>
            <a:r>
              <a:rPr lang="el-GR" dirty="0" smtClean="0"/>
              <a:t>Τυχαία επιλογή καταναλωτών</a:t>
            </a:r>
            <a:endParaRPr lang="el-GR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3" y="2672892"/>
            <a:ext cx="4305809" cy="3229357"/>
          </a:xfrm>
        </p:spPr>
      </p:pic>
    </p:spTree>
    <p:extLst>
      <p:ext uri="{BB962C8B-B14F-4D97-AF65-F5344CB8AC3E}">
        <p14:creationId xmlns:p14="http://schemas.microsoft.com/office/powerpoint/2010/main" val="4140423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Ταξινομηση καταναλωτων με αλγοριθμουσ/συστηματα μηχανικησ μαθησησ</a:t>
            </a:r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4443" y="1844245"/>
            <a:ext cx="3659071" cy="536005"/>
          </a:xfrm>
        </p:spPr>
        <p:txBody>
          <a:bodyPr/>
          <a:lstStyle/>
          <a:p>
            <a:r>
              <a:rPr lang="el-GR" sz="2400" dirty="0"/>
              <a:t>Επιβλεπόμενοι </a:t>
            </a:r>
            <a:r>
              <a:rPr lang="el-GR" sz="2400" dirty="0" smtClean="0"/>
              <a:t>αλγόριθμοι</a:t>
            </a:r>
            <a:endParaRPr lang="el-GR" sz="2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892" y="2380249"/>
            <a:ext cx="2771429" cy="286666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3514" y="1857135"/>
            <a:ext cx="4020187" cy="553373"/>
          </a:xfrm>
        </p:spPr>
        <p:txBody>
          <a:bodyPr/>
          <a:lstStyle/>
          <a:p>
            <a:r>
              <a:rPr lang="el-GR" sz="2400" dirty="0"/>
              <a:t>Μη επιβλεπόμενα </a:t>
            </a:r>
            <a:r>
              <a:rPr lang="el-GR" sz="2400" dirty="0" smtClean="0"/>
              <a:t>συστήματα</a:t>
            </a:r>
            <a:endParaRPr lang="el-GR" sz="24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312" y="2410508"/>
            <a:ext cx="2771429" cy="2866667"/>
          </a:xfrm>
        </p:spPr>
      </p:pic>
      <p:sp>
        <p:nvSpPr>
          <p:cNvPr id="7" name="Text Placeholder 4"/>
          <p:cNvSpPr txBox="1">
            <a:spLocks/>
          </p:cNvSpPr>
          <p:nvPr/>
        </p:nvSpPr>
        <p:spPr>
          <a:xfrm>
            <a:off x="7833701" y="1844245"/>
            <a:ext cx="4094653" cy="5534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400" dirty="0" smtClean="0"/>
              <a:t>Ημι-επιβλεπόμενα συστήματα</a:t>
            </a:r>
            <a:endParaRPr lang="el-GR" sz="2400" dirty="0"/>
          </a:p>
        </p:txBody>
      </p:sp>
      <p:pic>
        <p:nvPicPr>
          <p:cNvPr id="12" name="Content Placeholder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64" y="2380250"/>
            <a:ext cx="2771429" cy="2866667"/>
          </a:xfrm>
          <a:prstGeom prst="rect">
            <a:avLst/>
          </a:prstGeom>
        </p:spPr>
      </p:pic>
      <p:sp>
        <p:nvSpPr>
          <p:cNvPr id="9" name="Content Placeholder 4"/>
          <p:cNvSpPr txBox="1">
            <a:spLocks/>
          </p:cNvSpPr>
          <p:nvPr/>
        </p:nvSpPr>
        <p:spPr>
          <a:xfrm>
            <a:off x="610127" y="5277175"/>
            <a:ext cx="2759566" cy="16629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Εκπαίδευση με ζευγάρια παραδειγμάτων και γνωστών αποτελεσμάτων</a:t>
            </a:r>
            <a:endParaRPr lang="el-GR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437892" y="5262045"/>
            <a:ext cx="2759566" cy="1693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Τα δεδομένα δεν έχουν γνωστά αποτελέσματα</a:t>
            </a:r>
            <a:endParaRPr lang="el-GR" dirty="0"/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8495312" y="5289943"/>
            <a:ext cx="2759566" cy="1693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Τα δεδομένα είναι μια μίξη με γνωστά και άγνωστα αποτελέσματα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9082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Αλγοριθμοι επιβλεπομενης μαθησης</a:t>
            </a:r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1193" y="2054018"/>
            <a:ext cx="5087075" cy="536005"/>
          </a:xfrm>
        </p:spPr>
        <p:txBody>
          <a:bodyPr/>
          <a:lstStyle/>
          <a:p>
            <a:r>
              <a:rPr lang="el-GR" dirty="0" smtClean="0"/>
              <a:t>Δοκιμή επιβλεπόμενων ταξινομητών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1193" y="2594849"/>
            <a:ext cx="5471648" cy="3183435"/>
          </a:xfrm>
        </p:spPr>
        <p:txBody>
          <a:bodyPr>
            <a:normAutofit lnSpcReduction="10000"/>
          </a:bodyPr>
          <a:lstStyle/>
          <a:p>
            <a:r>
              <a:rPr lang="el-GR" sz="2400" dirty="0" smtClean="0"/>
              <a:t>Αλγόριθμοι </a:t>
            </a:r>
            <a:r>
              <a:rPr lang="en-US" sz="2400" dirty="0" smtClean="0"/>
              <a:t>LIBLINEAR</a:t>
            </a:r>
            <a:endParaRPr lang="el-GR" sz="2400" dirty="0" smtClean="0"/>
          </a:p>
          <a:p>
            <a:pPr lvl="1"/>
            <a:r>
              <a:rPr lang="el-GR" sz="2000" dirty="0" smtClean="0"/>
              <a:t>Λογιστική Παλινδρόμηση</a:t>
            </a:r>
          </a:p>
          <a:p>
            <a:pPr lvl="1"/>
            <a:r>
              <a:rPr lang="el-GR" sz="2000" dirty="0" smtClean="0"/>
              <a:t>Γραμμικά </a:t>
            </a:r>
            <a:r>
              <a:rPr lang="en-US" sz="2000" dirty="0" smtClean="0"/>
              <a:t>SVM</a:t>
            </a:r>
            <a:endParaRPr lang="el-GR" sz="2000" dirty="0"/>
          </a:p>
          <a:p>
            <a:pPr lvl="1"/>
            <a:r>
              <a:rPr lang="el-GR" sz="2000" dirty="0" smtClean="0"/>
              <a:t> </a:t>
            </a:r>
            <a:r>
              <a:rPr lang="en-US" sz="2000" dirty="0" smtClean="0"/>
              <a:t>SVM Crammer </a:t>
            </a:r>
            <a:r>
              <a:rPr lang="el-GR" sz="2000" dirty="0" smtClean="0"/>
              <a:t>και </a:t>
            </a:r>
            <a:r>
              <a:rPr lang="en-US" sz="2000" dirty="0" smtClean="0"/>
              <a:t>Singer</a:t>
            </a:r>
          </a:p>
          <a:p>
            <a:r>
              <a:rPr lang="el-GR" sz="2400" dirty="0" smtClean="0"/>
              <a:t>Αλγόριθμοι </a:t>
            </a:r>
            <a:r>
              <a:rPr lang="en-US" sz="2400" dirty="0" smtClean="0"/>
              <a:t>LIBSVM</a:t>
            </a:r>
            <a:endParaRPr lang="el-GR" sz="2400" dirty="0" smtClean="0"/>
          </a:p>
          <a:p>
            <a:pPr lvl="1"/>
            <a:r>
              <a:rPr lang="en-US" sz="2000" dirty="0" smtClean="0"/>
              <a:t>SVM </a:t>
            </a:r>
            <a:r>
              <a:rPr lang="el-GR" sz="2000" dirty="0" smtClean="0"/>
              <a:t>χωρίς πυρήνα</a:t>
            </a:r>
            <a:endParaRPr lang="en-US" sz="2000" dirty="0" smtClean="0"/>
          </a:p>
          <a:p>
            <a:pPr lvl="1"/>
            <a:r>
              <a:rPr lang="en-US" sz="2000" dirty="0" smtClean="0"/>
              <a:t>SVM </a:t>
            </a:r>
            <a:r>
              <a:rPr lang="el-GR" sz="2000" dirty="0" smtClean="0"/>
              <a:t>με </a:t>
            </a:r>
            <a:r>
              <a:rPr lang="en-US" sz="2000" dirty="0" smtClean="0"/>
              <a:t>RBF </a:t>
            </a:r>
            <a:r>
              <a:rPr lang="el-GR" sz="2000" dirty="0" smtClean="0"/>
              <a:t>πυρήνα</a:t>
            </a:r>
            <a:endParaRPr lang="en-US" sz="2000" dirty="0" smtClean="0"/>
          </a:p>
          <a:p>
            <a:pPr lvl="1"/>
            <a:endParaRPr lang="el-G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724282" y="1842006"/>
            <a:ext cx="5193824" cy="424023"/>
          </a:xfrm>
        </p:spPr>
        <p:txBody>
          <a:bodyPr/>
          <a:lstStyle/>
          <a:p>
            <a:pPr algn="ctr"/>
            <a:r>
              <a:rPr lang="el-GR" dirty="0" smtClean="0"/>
              <a:t>Γραμμικό </a:t>
            </a:r>
            <a:r>
              <a:rPr lang="en-US" dirty="0" smtClean="0"/>
              <a:t>SVM</a:t>
            </a:r>
            <a:r>
              <a:rPr lang="en-US" dirty="0"/>
              <a:t> </a:t>
            </a:r>
            <a:r>
              <a:rPr lang="el-GR" dirty="0" smtClean="0"/>
              <a:t>σε όλες τις απάτες</a:t>
            </a:r>
            <a:endParaRPr lang="el-G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463490586"/>
              </p:ext>
            </p:extLst>
          </p:nvPr>
        </p:nvGraphicFramePr>
        <p:xfrm>
          <a:off x="5525366" y="2217459"/>
          <a:ext cx="53927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790"/>
                <a:gridCol w="898790"/>
                <a:gridCol w="898790"/>
                <a:gridCol w="898790"/>
                <a:gridCol w="898790"/>
                <a:gridCol w="8987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Τύπος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DR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FPR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Acc.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F1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BDR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81,43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1,24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96,96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84,76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88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22,63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7,25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85,63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24,22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26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23,78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10,36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82,67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22,52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20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Μικτός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27,13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7,37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86,37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27,56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29</a:t>
                      </a:r>
                      <a:endParaRPr lang="el-GR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Placeholder 5"/>
          <p:cNvSpPr txBox="1">
            <a:spLocks/>
          </p:cNvSpPr>
          <p:nvPr/>
        </p:nvSpPr>
        <p:spPr>
          <a:xfrm>
            <a:off x="5440430" y="4104027"/>
            <a:ext cx="5761528" cy="4240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l-GR" dirty="0" smtClean="0"/>
              <a:t>Επιβλεπόμενοι ταξινομητές</a:t>
            </a:r>
            <a:r>
              <a:rPr lang="en-US" dirty="0" smtClean="0"/>
              <a:t> </a:t>
            </a:r>
            <a:r>
              <a:rPr lang="el-GR" dirty="0" smtClean="0"/>
              <a:t>(απάτες τύπου 1)</a:t>
            </a:r>
            <a:endParaRPr lang="el-GR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813966"/>
              </p:ext>
            </p:extLst>
          </p:nvPr>
        </p:nvGraphicFramePr>
        <p:xfrm>
          <a:off x="5065844" y="4495682"/>
          <a:ext cx="64909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289"/>
                <a:gridCol w="801112"/>
                <a:gridCol w="728283"/>
                <a:gridCol w="760651"/>
                <a:gridCol w="720192"/>
                <a:gridCol w="7293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Αλγόριθμοι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DR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FPR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Acc.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F1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BDR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Λογ</a:t>
                      </a:r>
                      <a:r>
                        <a:rPr lang="el-GR" sz="1800" baseline="0" dirty="0" smtClean="0"/>
                        <a:t>ιστική Παλινδρόμηση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75,65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1,38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96,67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79,45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86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Linear SVM (LIBLINEAR)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80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1,46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96,96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81,78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86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Crammer</a:t>
                      </a:r>
                      <a:r>
                        <a:rPr lang="en-US" sz="1800" baseline="0" dirty="0" smtClean="0"/>
                        <a:t> Singer SVM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81,74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1,94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96,67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80,69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82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Linear SVM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l-GR" sz="1800" baseline="0" dirty="0" smtClean="0"/>
                        <a:t>(</a:t>
                      </a:r>
                      <a:r>
                        <a:rPr lang="en-US" sz="1800" baseline="0" dirty="0" smtClean="0"/>
                        <a:t>LIBSVM</a:t>
                      </a:r>
                      <a:r>
                        <a:rPr lang="el-GR" sz="1800" baseline="0" dirty="0" smtClean="0"/>
                        <a:t>)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81,43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1,24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96,96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84,76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88</a:t>
                      </a:r>
                      <a:endParaRPr lang="el-GR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48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Εξαγωγη χαρακτηριστικων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410" y="1802495"/>
            <a:ext cx="5616664" cy="467907"/>
          </a:xfrm>
        </p:spPr>
        <p:txBody>
          <a:bodyPr/>
          <a:lstStyle/>
          <a:p>
            <a:r>
              <a:rPr lang="el-GR" sz="2000" dirty="0" smtClean="0"/>
              <a:t>Γενικά χαρακτηριστικά</a:t>
            </a:r>
            <a:endParaRPr lang="el-GR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410" y="2186560"/>
            <a:ext cx="5504882" cy="82056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Ετήσια μέση τιμή ωριαίας κατανάλωσης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Ετήσια τυπική απόκλιση ωριάιας κατανάλωσης</a:t>
            </a:r>
            <a:endParaRPr lang="el-G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410" y="2946411"/>
            <a:ext cx="5504882" cy="427737"/>
          </a:xfrm>
        </p:spPr>
        <p:txBody>
          <a:bodyPr/>
          <a:lstStyle/>
          <a:p>
            <a:r>
              <a:rPr lang="el-GR" sz="2000" dirty="0" smtClean="0"/>
              <a:t>Εξειδικευμένα χαρακτηριστικά*</a:t>
            </a:r>
            <a:endParaRPr lang="el-GR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410" y="3391185"/>
            <a:ext cx="5616664" cy="2934999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Κινούμενος μέσος όρος μηνιαίου μέσου όρου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Κινούμενος μέσος όρος μηνιαίας τυπικής απόκλισης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Συμμετρική διαφορά καταναλώσεων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Συμμετρική διαφορά τυπικής απόκλισης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Τμηματική διαφορά κατανάλωσης με όμοιους καταναλωτές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Τμηματική διαφορά τυπικής απόκλισης με όμοιους καταναλωτές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5143837" y="245007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292" y="1868030"/>
            <a:ext cx="5524735" cy="4458154"/>
          </a:xfrm>
          <a:prstGeom prst="rect">
            <a:avLst/>
          </a:prstGeom>
        </p:spPr>
      </p:pic>
      <p:sp>
        <p:nvSpPr>
          <p:cNvPr id="9" name="Content Placeholder 5"/>
          <p:cNvSpPr txBox="1">
            <a:spLocks/>
          </p:cNvSpPr>
          <p:nvPr/>
        </p:nvSpPr>
        <p:spPr>
          <a:xfrm>
            <a:off x="5974292" y="6081104"/>
            <a:ext cx="5961370" cy="4362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 smtClean="0"/>
              <a:t>*Αν το χαρακτηριστικό δεν έχει μεγάλη τιμή τίθεται μηδέν.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4893731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2485</TotalTime>
  <Words>738</Words>
  <Application>Microsoft Office PowerPoint</Application>
  <PresentationFormat>Widescreen</PresentationFormat>
  <Paragraphs>273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Corbel</vt:lpstr>
      <vt:lpstr>Courier New</vt:lpstr>
      <vt:lpstr>Gill Sans MT</vt:lpstr>
      <vt:lpstr>Wingdings 2</vt:lpstr>
      <vt:lpstr>Dividend</vt:lpstr>
      <vt:lpstr>Ανιχνευση μη τεχνικων απωλειων με συστηματα μηχανικησ μαθησησ</vt:lpstr>
      <vt:lpstr>Ρευματοκλοπεσ στην ελλαδα</vt:lpstr>
      <vt:lpstr>Διαδικασια αξιοποιησησ χρονοσειρων</vt:lpstr>
      <vt:lpstr>Προεπεξεργασια δεδομενων εξυπνων μετρητων </vt:lpstr>
      <vt:lpstr>Προσομοιωση απατησ</vt:lpstr>
      <vt:lpstr>Επιλογη προσομοιωσησ</vt:lpstr>
      <vt:lpstr>Ταξινομηση καταναλωτων με αλγοριθμουσ/συστηματα μηχανικησ μαθησησ</vt:lpstr>
      <vt:lpstr>Αλγοριθμοι επιβλεπομενης μαθησης</vt:lpstr>
      <vt:lpstr>Εξαγωγη χαρακτηριστικων</vt:lpstr>
      <vt:lpstr>Συστηματα μη επιβλεπομενησ μαθησησ</vt:lpstr>
      <vt:lpstr>Αποτελεσματα μη επιβλεπομενου αλγοριθμου ως προς την μεταβολη τησ ενταση</vt:lpstr>
      <vt:lpstr>Συστηματα ημι-επιβλεπομενησ μαθησησ</vt:lpstr>
      <vt:lpstr>Οπτικοποιηση χαρακτηριστικων με μειωση διαστασησ</vt:lpstr>
      <vt:lpstr>Πολυμεταβλητη γκαουσιανη κατανομη</vt:lpstr>
      <vt:lpstr>Αποτελεσματα ημι-επιβελομενου συστηματοσ ως προσ την μεταβολη τησ εντασησ</vt:lpstr>
      <vt:lpstr>Συγκριση αποτελεσματων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Ανιχνευση μη τεχνικων απωλειων με συστηματα μηχανικης μαθησης</dc:title>
  <dc:creator>plits</dc:creator>
  <cp:lastModifiedBy>plits</cp:lastModifiedBy>
  <cp:revision>63</cp:revision>
  <dcterms:created xsi:type="dcterms:W3CDTF">2017-09-28T09:41:00Z</dcterms:created>
  <dcterms:modified xsi:type="dcterms:W3CDTF">2017-10-03T13:33:59Z</dcterms:modified>
</cp:coreProperties>
</file>