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6" r:id="rId18"/>
    <p:sldId id="275" r:id="rId19"/>
    <p:sldId id="276" r:id="rId20"/>
    <p:sldId id="277" r:id="rId21"/>
    <p:sldId id="280" r:id="rId22"/>
    <p:sldId id="279" r:id="rId23"/>
    <p:sldId id="284" r:id="rId24"/>
    <p:sldId id="283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BF1B-10C7-4423-A129-F6789CA2C5A0}" type="datetimeFigureOut">
              <a:rPr lang="en-US" smtClean="0"/>
              <a:t>19-Jul-17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FF79-CCAE-4F80-9A69-4B15579B19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FF79-CCAE-4F80-9A69-4B15579B195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29DFC5E-B9AA-422A-AFC2-965A3239C5C6}" type="datetime1">
              <a:rPr lang="en-US" smtClean="0"/>
              <a:t>19-Jul-17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C53B-B280-4FA5-A15B-47FD2E3AEF17}" type="datetime1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569762-8E24-4414-BD77-E9D62E3D7733}" type="datetime1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882B-34C1-4F59-8992-DB773947B711}" type="datetime1">
              <a:rPr lang="en-US" smtClean="0"/>
              <a:t>19-Jul-17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80D3-1824-4466-8C14-C261B83F42DE}" type="datetime1">
              <a:rPr lang="en-US" smtClean="0"/>
              <a:t>19-Jul-17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BC3F3E-D17F-4DFF-8AC0-872F47B598F9}" type="datetime1">
              <a:rPr lang="en-US" smtClean="0"/>
              <a:t>19-Jul-17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9A47F7-F43E-4C51-AFDF-92D3C2492220}" type="datetime1">
              <a:rPr lang="en-US" smtClean="0"/>
              <a:t>19-Jul-17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0C53-B2C4-4ACA-834C-C6E627FCD76C}" type="datetime1">
              <a:rPr lang="en-US" smtClean="0"/>
              <a:t>19-Jul-17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22C7-D0B0-42A5-BACF-2A1CDEB8F527}" type="datetime1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A2AA-1ACB-45E5-9043-72F8F44933A7}" type="datetime1">
              <a:rPr lang="en-US" smtClean="0"/>
              <a:t>19-Jul-17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B89205-0B8D-4F3D-8F64-FEA61A602D02}" type="datetime1">
              <a:rPr lang="en-US" smtClean="0"/>
              <a:t>19-Jul-17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AB215E-3298-4C3D-B95A-03AD14B11EF3}" type="datetime1">
              <a:rPr lang="en-US" smtClean="0"/>
              <a:t>19-Jul-17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08103D-9ADE-401C-B82F-0DBF6CF796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l-GR" sz="3200" dirty="0" smtClean="0"/>
              <a:t>ΒΕΛΤΙΩΣΗ ΑΚΡΙΒΕΙΑΣ ΣΤΑΤΙΣΤΙΚΩΝ ΜΕΘΟΔΩΝ ΠΡΟΒΛΕΨΗΣ ΣΕ ΧΡΟΝΟΣΕΙΡΕΣ ΜΙΚΡΟΥ ΙΣΤΟΡΙΚΟΥ ΜΕ ΧΡΗΣΗ ΤΕΧΝΙΚΩΝ ΣΥΣΤΑΔΟΠΟΙΗΣΗΣ ΕΠΟΧΙΑΚΩΝ ΔΕΙΚΤΩΝ ΣΥΝΑΦΩΝ ΔΕΔΟΜΕΝΩΝ</a:t>
            </a:r>
            <a:endParaRPr lang="el-G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Forecasting &amp; Strategy Unit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304800"/>
            <a:ext cx="5943600" cy="1600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φΟΙΤΗΤΗΣ: Ευαγγελοσ Νταβελησ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ΕΠΙΒΛΕΠΩΝ ΚΑΘΗΓΗΤΗΣ: Βασιλειοσ Ασημακοπουλοσ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Υπευθυνοσ: ευαγγελοσ σπηλιωτησ</a:t>
            </a:r>
            <a:endParaRPr kumimoji="0" lang="el-GR" sz="2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\Dropbox\Thesis\figures\original.png"/>
          <p:cNvPicPr>
            <a:picLocks noChangeAspect="1" noChangeArrowheads="1"/>
          </p:cNvPicPr>
          <p:nvPr/>
        </p:nvPicPr>
        <p:blipFill>
          <a:blip r:embed="rId2" cstate="print"/>
          <a:srcRect b="2177"/>
          <a:stretch>
            <a:fillRect/>
          </a:stretch>
        </p:blipFill>
        <p:spPr bwMode="auto">
          <a:xfrm>
            <a:off x="1744894" y="1600200"/>
            <a:ext cx="5959011" cy="3886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Προετοιμασία Χρονοσειρών (2/4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5638800"/>
            <a:ext cx="562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Παράδειγμα πρωτογενών δεδομένων στάθμης δεξαμε</a:t>
            </a:r>
            <a:r>
              <a:rPr lang="el-GR" dirty="0" smtClean="0"/>
              <a:t>νής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Προετοιμασία Χρονοσειρών (3/4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Θέλουμε να προβλέψουμε τη ζήτηση φυσικού αερίου και όχι τη στάθμη της δεξαμενής άρα:</a:t>
            </a:r>
          </a:p>
          <a:p>
            <a:pPr lvl="1"/>
            <a:r>
              <a:rPr lang="el-GR" dirty="0" smtClean="0"/>
              <a:t>Υπολογίζουμε τις πρώτες διαφορές (μεταβολή) της στάθμης για να λάβουμε την ημερήσια ζήτηση</a:t>
            </a:r>
          </a:p>
          <a:p>
            <a:pPr lvl="1"/>
            <a:r>
              <a:rPr lang="el-GR" dirty="0" smtClean="0"/>
              <a:t>Θέτουμε τις ημέρες που είχαμε ανεφοδιασμό ως κενές τιμές και τις συμπληρώνουμε κατάλληλα</a:t>
            </a:r>
          </a:p>
          <a:p>
            <a:r>
              <a:rPr lang="el-GR" dirty="0" smtClean="0"/>
              <a:t>Η εταιρία ενδιαφέρεται για μεσοπρόθεσμες προβλέψεις συνεπώς:</a:t>
            </a:r>
          </a:p>
          <a:p>
            <a:pPr lvl="1"/>
            <a:r>
              <a:rPr lang="el-GR" dirty="0" smtClean="0"/>
              <a:t>Υπολογίζουμε την μέση μηνιαία ζήτηση συναθροίζοντας τα ημερήσια δεδομένα</a:t>
            </a:r>
          </a:p>
          <a:p>
            <a:pPr lvl="1"/>
            <a:endParaRPr lang="el-GR" dirty="0" smtClean="0"/>
          </a:p>
          <a:p>
            <a:pPr lvl="1"/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\Dropbox\Thesis\figures\originalmonthly.png"/>
          <p:cNvPicPr>
            <a:picLocks noChangeAspect="1" noChangeArrowheads="1"/>
          </p:cNvPicPr>
          <p:nvPr/>
        </p:nvPicPr>
        <p:blipFill>
          <a:blip r:embed="rId2" cstate="print"/>
          <a:srcRect b="2746"/>
          <a:stretch>
            <a:fillRect/>
          </a:stretch>
        </p:blipFill>
        <p:spPr bwMode="auto">
          <a:xfrm>
            <a:off x="1829858" y="1754403"/>
            <a:ext cx="5637742" cy="36557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Προετοιμασία Χρονοσειρών</a:t>
            </a:r>
            <a:r>
              <a:rPr lang="el-GR" dirty="0" smtClean="0"/>
              <a:t> </a:t>
            </a:r>
            <a:r>
              <a:rPr lang="el-GR" dirty="0" smtClean="0"/>
              <a:t>(4/4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l-GR" dirty="0" smtClean="0"/>
          </a:p>
          <a:p>
            <a:pPr lvl="1"/>
            <a:endParaRPr lang="el-G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33600" y="5638800"/>
            <a:ext cx="508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Παράδειγμα τελικών δεδομένων ζήτησης δεξαμε</a:t>
            </a:r>
            <a:r>
              <a:rPr lang="el-GR" dirty="0" smtClean="0"/>
              <a:t>νής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με χρήση τεχνικών συσταδοποίησης (1/5)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sz="2600" dirty="0" smtClean="0"/>
              <a:t>Χωρίζουμε τις χρονοσειρές σε δύο ομάδες: (</a:t>
            </a:r>
            <a:r>
              <a:rPr lang="en-US" sz="2600" dirty="0" err="1" smtClean="0"/>
              <a:t>i</a:t>
            </a:r>
            <a:r>
              <a:rPr lang="en-US" sz="2600" dirty="0" smtClean="0"/>
              <a:t>) </a:t>
            </a:r>
            <a:r>
              <a:rPr lang="el-GR" sz="2600" dirty="0" smtClean="0"/>
              <a:t>Αυτές που έχουν επαρκή δεδομένα για την εφαρμογή της κλασικής μεθόδου αποσύνθεσης και (</a:t>
            </a:r>
            <a:r>
              <a:rPr lang="en-US" sz="2600" dirty="0" smtClean="0"/>
              <a:t>ii) </a:t>
            </a:r>
            <a:r>
              <a:rPr lang="el-GR" sz="2600" dirty="0" smtClean="0"/>
              <a:t>Αυτές που δεν έχουν</a:t>
            </a:r>
          </a:p>
          <a:p>
            <a:r>
              <a:rPr lang="el-GR" sz="2600" dirty="0" smtClean="0"/>
              <a:t>Αποεποχικοποιούμε κατά τα συνηθισμένα</a:t>
            </a:r>
            <a:r>
              <a:rPr lang="en-US" sz="2600" dirty="0" smtClean="0"/>
              <a:t> </a:t>
            </a:r>
            <a:r>
              <a:rPr lang="el-GR" sz="2600" dirty="0" smtClean="0"/>
              <a:t>στη πρώτη ομάδα, χρησιμοποιώντας τη μέθοδο συρρίκνωσης συντελεστών </a:t>
            </a:r>
            <a:r>
              <a:rPr lang="en-US" sz="2600" dirty="0" smtClean="0"/>
              <a:t>James-Stein</a:t>
            </a:r>
            <a:endParaRPr lang="el-GR" sz="2600" dirty="0" smtClean="0"/>
          </a:p>
          <a:p>
            <a:r>
              <a:rPr lang="el-GR" sz="2600" dirty="0" smtClean="0"/>
              <a:t>Στη δεύτερη, υπολογίζουμε δείκτες ψευδο-εποχιακότητας ως εξής:</a:t>
            </a:r>
          </a:p>
          <a:p>
            <a:pPr lvl="1"/>
            <a:r>
              <a:rPr lang="el-GR" sz="2400" dirty="0" smtClean="0"/>
              <a:t>Υπολογίζουμε την ευθεία ελαχίστων τετραγώνων και την αφαιρούμε από τα δεδομένα. </a:t>
            </a:r>
          </a:p>
          <a:p>
            <a:pPr lvl="1"/>
            <a:r>
              <a:rPr lang="el-GR" sz="2400" dirty="0" smtClean="0"/>
              <a:t>Παίρνουμε τον μέσο όρο των τιμών ανά μήνα</a:t>
            </a:r>
          </a:p>
          <a:p>
            <a:pPr lvl="1"/>
            <a:r>
              <a:rPr lang="el-GR" sz="2400" dirty="0" smtClean="0"/>
              <a:t>Κανονικοποιούμε ώστε το άθροισμα να είναι ίσο με 12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Αλγόριθμος </a:t>
            </a:r>
            <a:r>
              <a:rPr lang="en-US" dirty="0" smtClean="0"/>
              <a:t>DBSCAN:</a:t>
            </a:r>
          </a:p>
          <a:p>
            <a:pPr lvl="1"/>
            <a:r>
              <a:rPr lang="el-GR" dirty="0" smtClean="0"/>
              <a:t>Αντιμετωπίζει τις συστάδες ως περιοχές που χαρακτηρίζονται από μεγάλη πυκνότητα και χωρίζονται μεταξύ τους από περιοχές που δεν έχουν αυτό το χαρακτηριστικό.</a:t>
            </a:r>
          </a:p>
          <a:p>
            <a:pPr lvl="1"/>
            <a:r>
              <a:rPr lang="el-GR" dirty="0" smtClean="0"/>
              <a:t>Δε χρειάζεται να οριστεί πληθος συστάδων, ενώ δεν βάζει σε συστάδες τον θόρυβο, αλλά τον θεωρεί ως υπολοιπόμενα στοιχεία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με χρήση τεχνικών συσταδοποίησης (2/5)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pic>
        <p:nvPicPr>
          <p:cNvPr id="5" name="Content Placeholder 4" descr="dbsca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6994525" cy="4663017"/>
          </a:xfrm>
        </p:spPr>
      </p:pic>
      <p:sp>
        <p:nvSpPr>
          <p:cNvPr id="6" name="TextBox 5"/>
          <p:cNvSpPr txBox="1"/>
          <p:nvPr/>
        </p:nvSpPr>
        <p:spPr>
          <a:xfrm>
            <a:off x="2438400" y="5791200"/>
            <a:ext cx="393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DBSCAN: </a:t>
            </a:r>
            <a:r>
              <a:rPr lang="el-GR" i="1" dirty="0" smtClean="0"/>
              <a:t>Αποτέλεσμα συσταδοποίησης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με χρήση τεχνικών συσταδοποίησης (3/5)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600" dirty="0" smtClean="0"/>
              <a:t>Υπολογίζουμε </a:t>
            </a:r>
            <a:r>
              <a:rPr lang="el-GR" sz="2600" smtClean="0"/>
              <a:t>τους μέσους </a:t>
            </a:r>
            <a:r>
              <a:rPr lang="el-GR" sz="2600" dirty="0" smtClean="0"/>
              <a:t>δείκτες εποχιακότητας για </a:t>
            </a:r>
            <a:r>
              <a:rPr lang="el-GR" sz="2600" smtClean="0"/>
              <a:t>τη συστάδα (το κέντρο της)</a:t>
            </a:r>
            <a:endParaRPr lang="el-GR" sz="2600" dirty="0" smtClean="0"/>
          </a:p>
          <a:p>
            <a:r>
              <a:rPr lang="el-GR" sz="2600" dirty="0" smtClean="0"/>
              <a:t>Υπολογίζουμε τη μέγιστη μέση τετραγωνική απόσταση των στοιχείων της συστάδας από το κέντρο της</a:t>
            </a:r>
          </a:p>
          <a:p>
            <a:r>
              <a:rPr lang="el-GR" sz="2600" dirty="0" smtClean="0"/>
              <a:t>Αν μια μικρή χρονοσειρά έχει δείκτες ψευδο-εποχιακότητας που έχουν τετραγωνική απόσταση από το κέντρο της συστάδας μικρότερη από τη μέγιστη, θεωρούμε ότι μπορεί να περιγραφεί από τον κέντρο της συστάδας</a:t>
            </a:r>
            <a:endParaRPr lang="en-US" sz="2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με χρήση τεχνικών συσταδοποίησης (4/5)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pic>
        <p:nvPicPr>
          <p:cNvPr id="6" name="Content Placeholder 5" descr="pseudocentroi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45650" y="2018883"/>
            <a:ext cx="5487650" cy="3658433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με χρήση τεχνικών συσταδοποίησης (5/5)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638800"/>
            <a:ext cx="503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Δείκτες ψευδο-εποχιακότητας και κέντρο συστάδος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 (1/4)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Χρησιμοποιούμε τους 6 τελευταίους μήνες για την αξιολόγηση των προβλέψεων</a:t>
            </a:r>
          </a:p>
          <a:p>
            <a:r>
              <a:rPr lang="el-GR" dirty="0" smtClean="0"/>
              <a:t>Για τις μικρές χρονοσειρές που κατατάξαμε στην συστάδα:</a:t>
            </a:r>
          </a:p>
          <a:p>
            <a:pPr lvl="1"/>
            <a:r>
              <a:rPr lang="el-GR" dirty="0" smtClean="0"/>
              <a:t>Εφαρμόζουμε έξι κλασικές μεθόδους πρόβλεψης στα αρχικά δεδομένα </a:t>
            </a:r>
            <a:r>
              <a:rPr lang="el-GR" i="1" dirty="0" smtClean="0"/>
              <a:t>(συνηθισμένη προσέγγιση)</a:t>
            </a:r>
          </a:p>
          <a:p>
            <a:pPr lvl="1"/>
            <a:r>
              <a:rPr lang="el-GR" dirty="0" smtClean="0"/>
              <a:t>Αποεποχικοποιούμε με τους μέσους όρους των δεικτών των μεγάλων χρονοσειρών της συστάδας, προβλέπουμε και επαναεποχικοποιούμε </a:t>
            </a:r>
            <a:r>
              <a:rPr lang="el-GR" i="1" dirty="0" smtClean="0"/>
              <a:t>(προτεινόμενη προσέγγιση)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 </a:t>
            </a:r>
            <a:r>
              <a:rPr lang="el-GR" dirty="0" smtClean="0"/>
              <a:t>(2/4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Μοντέλα Πρόβλεψης που χρησιμοποιήσαμε</a:t>
            </a:r>
          </a:p>
          <a:p>
            <a:pPr lvl="1"/>
            <a:r>
              <a:rPr lang="en-US" dirty="0" smtClean="0"/>
              <a:t>Naïve</a:t>
            </a:r>
          </a:p>
          <a:p>
            <a:pPr lvl="1"/>
            <a:r>
              <a:rPr lang="en-US" dirty="0" smtClean="0"/>
              <a:t>LRL</a:t>
            </a:r>
          </a:p>
          <a:p>
            <a:pPr lvl="1"/>
            <a:r>
              <a:rPr lang="en-US" dirty="0" smtClean="0"/>
              <a:t>Simple Exponential Smoothing</a:t>
            </a:r>
          </a:p>
          <a:p>
            <a:pPr lvl="1"/>
            <a:r>
              <a:rPr lang="en-US" dirty="0" smtClean="0"/>
              <a:t>Holt Exponential Smoothing</a:t>
            </a:r>
          </a:p>
          <a:p>
            <a:pPr lvl="1"/>
            <a:r>
              <a:rPr lang="en-US" dirty="0" smtClean="0"/>
              <a:t>Damped Exponential Smoothing</a:t>
            </a:r>
          </a:p>
          <a:p>
            <a:pPr lvl="1"/>
            <a:r>
              <a:rPr lang="en-US" dirty="0" smtClean="0"/>
              <a:t>Theta Classic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Κλασική Διαδικασία Πρόβλεψης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Forecasting &amp; Strategy Unit - </a:t>
            </a:r>
            <a:r>
              <a:rPr lang="el-GR" dirty="0" smtClean="0"/>
              <a:t>Νταβέλης Ευάγγελος</a:t>
            </a:r>
            <a:endParaRPr lang="en-US" dirty="0"/>
          </a:p>
        </p:txBody>
      </p:sp>
      <p:pic>
        <p:nvPicPr>
          <p:cNvPr id="1026" name="Picture 2" descr="C:\Users\V\Downloads\classicforecasting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553200" cy="455003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819400" y="3048000"/>
            <a:ext cx="1524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4495800"/>
            <a:ext cx="1524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\Dropbox\Thesis\figures\classicforecas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743702" cy="4495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 </a:t>
            </a:r>
            <a:r>
              <a:rPr lang="el-GR" dirty="0" smtClean="0"/>
              <a:t>(3/4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smtClean="0"/>
              <a:t>Παράδειγμα πρόβλεψης στα </a:t>
            </a:r>
            <a:r>
              <a:rPr lang="el-GR" dirty="0" smtClean="0"/>
              <a:t>αρχικά δεδομένα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\Dropbox\Thesis\figures\classicforecasting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1" y="1828800"/>
            <a:ext cx="6743699" cy="44957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 </a:t>
            </a:r>
            <a:r>
              <a:rPr lang="el-GR" dirty="0" smtClean="0"/>
              <a:t>(4/4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Forecasting &amp; Strategy Unit - </a:t>
            </a:r>
            <a:r>
              <a:rPr lang="el-GR" dirty="0" smtClean="0"/>
              <a:t>Νταβέλης Ευάγγελος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Παράδειγμα πρόβλεψης με εποχιακότητα κέντρου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Αποτελεσμάτων (1/2)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Δείκτης Ακρίβειας:</a:t>
            </a:r>
          </a:p>
          <a:p>
            <a:pPr lvl="1"/>
            <a:r>
              <a:rPr lang="el-GR" dirty="0" smtClean="0"/>
              <a:t>Χρησιμοποιήσαμε το κανονικοποιημένο μέσο απόλυτο σφάλμα</a:t>
            </a:r>
          </a:p>
          <a:p>
            <a:pPr lvl="1"/>
            <a:r>
              <a:rPr lang="el-GR" dirty="0" smtClean="0"/>
              <a:t>Κανονικοποιημένο, γιατί πολλές χρονοσειρές είχαν διαφορετικό επίπεδο</a:t>
            </a:r>
          </a:p>
          <a:p>
            <a:pPr lvl="1"/>
            <a:r>
              <a:rPr lang="el-GR" dirty="0" smtClean="0"/>
              <a:t>Απόλυτο, για μην έχουμε μεγάλη επιρροή από πιθανές ακραίες τιμές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Αξιολόγηση Αποτελεσμάτων (2/2)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l-GR" sz="2000" dirty="0" smtClean="0"/>
              <a:t>    Ακρίβεια πρόβλεψης κλασικής και προτεινόμενης μεθόδου καθώς και το ποσοστό των χρονοσειρών που η προτεινόμενη μέθοδος πήγε καλύτερα</a:t>
            </a:r>
            <a:endParaRPr lang="en-US" sz="2000" dirty="0"/>
          </a:p>
        </p:txBody>
      </p:sp>
      <p:pic>
        <p:nvPicPr>
          <p:cNvPr id="11266" name="Picture 2" descr="C:\Users\V\Desktop\Captur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0967" y="2895600"/>
            <a:ext cx="8231278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Μελλοντικές επεκτάσεις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Δοκιμή σε άλλο σύνολο δεδομένων</a:t>
            </a:r>
          </a:p>
          <a:p>
            <a:r>
              <a:rPr lang="el-GR" dirty="0" smtClean="0"/>
              <a:t>Χρήση εναλλακτικής μεθόδου αποεποχικοποίησης (Προσθετικό μοντέλο, </a:t>
            </a:r>
            <a:r>
              <a:rPr lang="en-US" dirty="0" smtClean="0"/>
              <a:t>STL)</a:t>
            </a:r>
          </a:p>
          <a:p>
            <a:r>
              <a:rPr lang="el-GR" dirty="0" smtClean="0"/>
              <a:t>Χρήση άλλων αλγορίθμων συσταδοποίησης</a:t>
            </a:r>
          </a:p>
          <a:p>
            <a:r>
              <a:rPr lang="el-GR" dirty="0" smtClean="0"/>
              <a:t>Συρρίκνωση συντελεστών στη ψευδο-εποχιακότητα</a:t>
            </a:r>
          </a:p>
          <a:p>
            <a:r>
              <a:rPr lang="el-GR" dirty="0" smtClean="0"/>
              <a:t>Δοκιμή άλλων τεχνικών πρόβλεψης (Νευρωνικά, </a:t>
            </a:r>
            <a:r>
              <a:rPr lang="en-US" dirty="0" smtClean="0"/>
              <a:t>ARIMA)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Τέλος!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r>
              <a:rPr lang="el-GR" dirty="0" smtClean="0"/>
              <a:t>Ευχαριστώ για τη προσοχή σας!</a:t>
            </a:r>
          </a:p>
          <a:p>
            <a:pPr algn="ctr">
              <a:buNone/>
            </a:pPr>
            <a:endParaRPr lang="el-GR" dirty="0" smtClean="0"/>
          </a:p>
          <a:p>
            <a:pPr algn="ctr">
              <a:buNone/>
            </a:pPr>
            <a:r>
              <a:rPr lang="el-GR" dirty="0" smtClean="0"/>
              <a:t>Ερωτήσεις;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Χρονοσειράς (1/3)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Forecasting &amp; Strategy Unit - </a:t>
            </a:r>
            <a:r>
              <a:rPr lang="el-GR" dirty="0" smtClean="0"/>
              <a:t>Νταβέλης Ευάγγελος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Κλασική Πολλαπλασιαστική Μέθοδος Αποσύνθεσης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l-GR" sz="2000" dirty="0" smtClean="0"/>
              <a:t>Χρήση κινητών μέσων όρων για υπολογισμό σειράς Τάσης – Κύκλου</a:t>
            </a:r>
          </a:p>
          <a:p>
            <a:pPr lvl="1"/>
            <a:r>
              <a:rPr lang="el-GR" sz="2000" dirty="0" smtClean="0"/>
              <a:t>Διαίρεση αρχικών δεδομένων με σειρά Τάσης – Κύκλου για να πάρουμε τους λόγους Εποχιακότητας, που περιέχουν Τυχαιότητα</a:t>
            </a:r>
          </a:p>
          <a:p>
            <a:pPr lvl="1"/>
            <a:r>
              <a:rPr lang="el-GR" sz="2000" dirty="0" smtClean="0"/>
              <a:t>Απαλοιφή Τυχαιότητας από τους λόγους Εποχιακότητας και κανονικοποίηση τους για δημιουργία δεικτών</a:t>
            </a:r>
          </a:p>
          <a:p>
            <a:pPr lvl="1"/>
            <a:r>
              <a:rPr lang="el-GR" sz="2000" dirty="0" smtClean="0"/>
              <a:t>Διαίρεση των πραγματικών δεδομένων με τους δείκτες Εποχιακότητας για να λάβουμε την αποεποχικοποιημένη σειρά</a:t>
            </a:r>
          </a:p>
          <a:p>
            <a:endParaRPr lang="el-GR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0" y="2286000"/>
          <a:ext cx="3657600" cy="616945"/>
        </p:xfrm>
        <a:graphic>
          <a:graphicData uri="http://schemas.openxmlformats.org/presentationml/2006/ole">
            <p:oleObj spid="_x0000_s2050" name="Equation" r:id="rId3" imgW="1054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</a:t>
            </a:r>
            <a:r>
              <a:rPr lang="el-GR" dirty="0" smtClean="0"/>
              <a:t>Χρονοσειράς (2/3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Forecasting &amp; Strategy Unit - </a:t>
            </a:r>
            <a:r>
              <a:rPr lang="el-GR" dirty="0" smtClean="0"/>
              <a:t>Νταβέλης Ευάγγελος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Κλασική Πολλαπλασιαστική Μέθοδος Αποσύνθεσης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l-GR" b="1" dirty="0" smtClean="0"/>
              <a:t>Πρόβλημα:</a:t>
            </a:r>
          </a:p>
          <a:p>
            <a:pPr lvl="1"/>
            <a:r>
              <a:rPr lang="el-GR" sz="2500" dirty="0" smtClean="0"/>
              <a:t>	Απαιτείται ένα ελάχιστο πλήθος προκειμένου να υπολογιστούν οι δείκτες εποχιακότητας (3 φορές το μήκος της εποχιακότητας)</a:t>
            </a:r>
          </a:p>
          <a:p>
            <a:pPr lvl="1"/>
            <a:r>
              <a:rPr lang="el-GR" sz="2500" dirty="0" smtClean="0"/>
              <a:t> </a:t>
            </a:r>
            <a:r>
              <a:rPr lang="el-GR" sz="2500" dirty="0" smtClean="0"/>
              <a:t>   Μη αποδοτική πρόβλεψη χρονοσειρών με μικρό ιστορικό για τις οποίες γνωρίζουμε ότι είναι εποχιακές (Νέα προϊόντα και καταναλωτές)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0" y="2286000"/>
          <a:ext cx="3657600" cy="616945"/>
        </p:xfrm>
        <a:graphic>
          <a:graphicData uri="http://schemas.openxmlformats.org/presentationml/2006/ole">
            <p:oleObj spid="_x0000_s3074" name="Equation" r:id="rId3" imgW="1054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Αποεποχικοποίηση </a:t>
            </a:r>
            <a:r>
              <a:rPr lang="el-GR" dirty="0" smtClean="0"/>
              <a:t>Χρονοσειράς (3/3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Forecasting &amp; Strategy Unit - </a:t>
            </a:r>
            <a:r>
              <a:rPr lang="el-GR" dirty="0" smtClean="0"/>
              <a:t>Νταβέλης Ευάγγελος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Κλασική Πολλαπλασιαστική Μέθοδος Αποσύνθεσης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l-GR" b="1" dirty="0" smtClean="0"/>
              <a:t>	</a:t>
            </a:r>
            <a:r>
              <a:rPr lang="el-GR" sz="2400" b="1" dirty="0" smtClean="0"/>
              <a:t>Συνηθισμένη Αντιμετώπιση:</a:t>
            </a:r>
          </a:p>
          <a:p>
            <a:pPr lvl="1"/>
            <a:r>
              <a:rPr lang="el-GR" sz="2100" dirty="0" smtClean="0"/>
              <a:t>Πρόβλεψη στα αρχικά εποχιακά δεδομένα με μη εποχιακά μοντέλα.</a:t>
            </a:r>
          </a:p>
          <a:p>
            <a:pPr>
              <a:buNone/>
            </a:pPr>
            <a:r>
              <a:rPr lang="el-GR" sz="2400" b="1" dirty="0" smtClean="0"/>
              <a:t>	Ευκαιρίες:</a:t>
            </a:r>
            <a:endParaRPr lang="el-GR" sz="2400" b="1" dirty="0" smtClean="0"/>
          </a:p>
          <a:p>
            <a:pPr lvl="1"/>
            <a:r>
              <a:rPr lang="el-GR" sz="2100" dirty="0" smtClean="0"/>
              <a:t>Μεγάλο πλήθος δεδομένων παρόμοιας φύσης και συμπεριφοράς</a:t>
            </a:r>
            <a:endParaRPr lang="el-GR" sz="2100" dirty="0" smtClean="0"/>
          </a:p>
          <a:p>
            <a:pPr>
              <a:buNone/>
            </a:pPr>
            <a:endParaRPr lang="el-GR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0" y="2286000"/>
          <a:ext cx="3657600" cy="616945"/>
        </p:xfrm>
        <a:graphic>
          <a:graphicData uri="http://schemas.openxmlformats.org/presentationml/2006/ole">
            <p:oleObj spid="_x0000_s4098" name="Equation" r:id="rId3" imgW="10540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Προτεινόμενη Προσέγγιση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    Εντοπισμός μεγάλου πλήθους χρονοσειρών συναφών μεγεθών </a:t>
            </a:r>
          </a:p>
          <a:p>
            <a:r>
              <a:rPr lang="el-GR" dirty="0" smtClean="0"/>
              <a:t> </a:t>
            </a:r>
            <a:r>
              <a:rPr lang="el-GR" dirty="0" smtClean="0"/>
              <a:t>   Εκτίμηση αντιπροσωπευτικής εποχιακής συμπεριφοράς</a:t>
            </a:r>
          </a:p>
          <a:p>
            <a:r>
              <a:rPr lang="el-GR" dirty="0" smtClean="0"/>
              <a:t> </a:t>
            </a:r>
            <a:r>
              <a:rPr lang="el-GR" dirty="0" smtClean="0"/>
              <a:t>   Ενσωμάτωσή της στην διακασία πρόβλεψης του υπό εξέταση μεγέθους</a:t>
            </a:r>
          </a:p>
          <a:p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r>
              <a:rPr lang="el-GR" dirty="0" smtClean="0"/>
              <a:t>:</a:t>
            </a:r>
            <a:br>
              <a:rPr lang="el-GR" dirty="0" smtClean="0"/>
            </a:br>
            <a:r>
              <a:rPr lang="el-GR" dirty="0" smtClean="0"/>
              <a:t>Εταιρία διανομής φυσικού αερίου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Δεδομένα:</a:t>
            </a:r>
            <a:r>
              <a:rPr lang="el-GR" dirty="0" smtClean="0"/>
              <a:t> Έχουμε στη διάθεση μας 1400 χρονοσειρές από μετρήσεις του όγκου φυσικού αερίου σε δεξαμενές που βρίσκονται στη Γαλλία.</a:t>
            </a:r>
          </a:p>
          <a:p>
            <a:r>
              <a:rPr lang="el-GR" b="1" dirty="0" smtClean="0"/>
              <a:t>Στόχος: </a:t>
            </a:r>
            <a:r>
              <a:rPr lang="el-GR" dirty="0" smtClean="0"/>
              <a:t>εκτίμηση πότε θα αδειάσουν οι δεξαμενές έτσι ώστε να αποτραπεί και να σχεδιαστεί βέλτιστα ο ανεφοδιασμός τους.</a:t>
            </a:r>
          </a:p>
          <a:p>
            <a:r>
              <a:rPr lang="el-GR" b="1" dirty="0" smtClean="0"/>
              <a:t>Πρόβλημα: </a:t>
            </a:r>
            <a:r>
              <a:rPr lang="el-GR" dirty="0" smtClean="0"/>
              <a:t>Πολλές δεξαμενές τέθηκαν σε χρήση πρόσφατα, ενώ άλλες πρόκειται να προστεθούν αργότερα.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pic>
        <p:nvPicPr>
          <p:cNvPr id="6146" name="Picture 2" descr="C:\Users\V\Downloads\methodolog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7956" y="1798423"/>
            <a:ext cx="8723644" cy="391657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1200" y="5638800"/>
            <a:ext cx="455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smtClean="0"/>
              <a:t>Διάγραμμα ροής προτεινόμενης μεθοδολογίας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Προετοιμασία Χρονοσειρών (1/4)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Forecasting &amp; Strategy Unit - </a:t>
            </a:r>
            <a:r>
              <a:rPr lang="el-GR" smtClean="0"/>
              <a:t>Νταβέλης Ευάγγελος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Μετατρέπουμε τυχούσες μη θετικές τιμές σε κενές τιμές</a:t>
            </a:r>
          </a:p>
          <a:p>
            <a:r>
              <a:rPr lang="el-GR" dirty="0" smtClean="0"/>
              <a:t>Φέρνουμε τα δεδομένα σε επίπεδο ημέρας κρατώντας, στις περιπτώσεις πολλαπλών παρατηρήσεων, τη μικρότερη από αυτές</a:t>
            </a:r>
          </a:p>
          <a:p>
            <a:r>
              <a:rPr lang="el-GR" dirty="0" smtClean="0"/>
              <a:t>Συμπληρώνουμε τις κενές τιμές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1179</TotalTime>
  <Words>926</Words>
  <Application>Microsoft Office PowerPoint</Application>
  <PresentationFormat>On-screen Show (4:3)</PresentationFormat>
  <Paragraphs>131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Median</vt:lpstr>
      <vt:lpstr>Microsoft Equation 3.0</vt:lpstr>
      <vt:lpstr>ΒΕΛΤΙΩΣΗ ΑΚΡΙΒΕΙΑΣ ΣΤΑΤΙΣΤΙΚΩΝ ΜΕΘΟΔΩΝ ΠΡΟΒΛΕΨΗΣ ΣΕ ΧΡΟΝΟΣΕΙΡΕΣ ΜΙΚΡΟΥ ΙΣΤΟΡΙΚΟΥ ΜΕ ΧΡΗΣΗ ΤΕΧΝΙΚΩΝ ΣΥΣΤΑΔΟΠΟΙΗΣΗΣ ΕΠΟΧΙΑΚΩΝ ΔΕΙΚΤΩΝ ΣΥΝΑΦΩΝ ΔΕΔΟΜΕΝΩΝ</vt:lpstr>
      <vt:lpstr>Κλασική Διαδικασία Πρόβλεψης</vt:lpstr>
      <vt:lpstr>Αποεποχικοποίηση Χρονοσειράς (1/3)</vt:lpstr>
      <vt:lpstr>Αποεποχικοποίηση Χρονοσειράς (2/3)</vt:lpstr>
      <vt:lpstr>Αποεποχικοποίηση Χρονοσειράς (3/3)</vt:lpstr>
      <vt:lpstr>Προτεινόμενη Προσέγγιση</vt:lpstr>
      <vt:lpstr>Case Study: Εταιρία διανομής φυσικού αερίου</vt:lpstr>
      <vt:lpstr>Μεθοδολογία</vt:lpstr>
      <vt:lpstr>Προετοιμασία Χρονοσειρών (1/4)</vt:lpstr>
      <vt:lpstr>Προετοιμασία Χρονοσειρών (2/4)</vt:lpstr>
      <vt:lpstr>Προετοιμασία Χρονοσειρών (3/4)</vt:lpstr>
      <vt:lpstr>Προετοιμασία Χρονοσειρών (4/4)</vt:lpstr>
      <vt:lpstr>Αποεποχικοποίηση με χρήση τεχνικών συσταδοποίησης (1/5)</vt:lpstr>
      <vt:lpstr>Αποεποχικοποίηση με χρήση τεχνικών συσταδοποίησης (2/5)</vt:lpstr>
      <vt:lpstr>Αποεποχικοποίηση με χρήση τεχνικών συσταδοποίησης (3/5)</vt:lpstr>
      <vt:lpstr>Αποεποχικοποίηση με χρήση τεχνικών συσταδοποίησης (4/5)</vt:lpstr>
      <vt:lpstr>Αποεποχικοποίηση με χρήση τεχνικών συσταδοποίησης (5/5)</vt:lpstr>
      <vt:lpstr>Πρόβλεψη (1/4)</vt:lpstr>
      <vt:lpstr>Πρόβλεψη (2/4)</vt:lpstr>
      <vt:lpstr>Πρόβλεψη (3/4)</vt:lpstr>
      <vt:lpstr>Πρόβλεψη (4/4)</vt:lpstr>
      <vt:lpstr>Αξιολόγηση Αποτελεσμάτων (1/2)</vt:lpstr>
      <vt:lpstr>Αξιολόγηση Αποτελεσμάτων (2/2)</vt:lpstr>
      <vt:lpstr>Μελλοντικές επεκτάσεις</vt:lpstr>
      <vt:lpstr>Τέλος!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ΒΕΛΤΙΩΣΗ ΑΚΡΙΒΕΙΑΣ ΣΤΑΤΙΣΤΙΚΩΝ ΜΕΘΟΔΩΝ ΠΡΟΒΛΕΨΗΣ ΣΕ ΧΡΟΝΟΣΕΙΡΕΣ ΜΙΚΡΟΥ ΙΣΤΟΡΙΚΟΥ ΜΕ ΧΡΗΣΗ ΤΕΧΝΙΚΩΝ ΣΥΣΤΑΔΟΠΟΙΗΣΗΣ ΕΠΟΧΙΑΚΩΝ ΔΕΙΚΤΩΝ ΣΥΝΑΦΩΝ ΔΕΔΟΜΕΝΩΝ</dc:title>
  <dc:creator>V</dc:creator>
  <cp:lastModifiedBy>V</cp:lastModifiedBy>
  <cp:revision>40</cp:revision>
  <dcterms:created xsi:type="dcterms:W3CDTF">2017-07-19T13:23:47Z</dcterms:created>
  <dcterms:modified xsi:type="dcterms:W3CDTF">2017-07-20T09:03:26Z</dcterms:modified>
</cp:coreProperties>
</file>