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tensorflow.org/" TargetMode="External"/><Relationship Id="rId4" Type="http://schemas.openxmlformats.org/officeDocument/2006/relationships/hyperlink" Target="https://numpy.org/" TargetMode="External"/><Relationship Id="rId5" Type="http://schemas.openxmlformats.org/officeDocument/2006/relationships/hyperlink" Target="https://pandas.pydata.org/" TargetMode="External"/><Relationship Id="rId6" Type="http://schemas.openxmlformats.org/officeDocument/2006/relationships/hyperlink" Target="https://www.tensorflow.org/datasets/catalog/mnist" TargetMode="External"/><Relationship Id="rId7"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162075" y="202305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6" name="Google Shape;56;p7"/>
          <p:cNvSpPr/>
          <p:nvPr/>
        </p:nvSpPr>
        <p:spPr>
          <a:xfrm>
            <a:off x="3328988" y="225867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7"/>
          <p:cNvSpPr txBox="1"/>
          <p:nvPr>
            <p:ph type="ctrTitle"/>
          </p:nvPr>
        </p:nvSpPr>
        <p:spPr>
          <a:xfrm>
            <a:off x="2279900" y="2840363"/>
            <a:ext cx="8719200" cy="19869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lang="en-US"/>
              <a:t>Thanmughil D K</a:t>
            </a:r>
            <a:endParaRPr/>
          </a:p>
          <a:p>
            <a:pPr indent="0" lvl="0" marL="3213735" rtl="0" algn="l">
              <a:lnSpc>
                <a:spcPct val="100000"/>
              </a:lnSpc>
              <a:spcBef>
                <a:spcPts val="0"/>
              </a:spcBef>
              <a:spcAft>
                <a:spcPts val="0"/>
              </a:spcAft>
              <a:buSzPts val="1400"/>
              <a:buNone/>
            </a:pPr>
            <a:r>
              <a:rPr lang="en-US"/>
              <a:t>71772118150</a:t>
            </a:r>
            <a:endParaRPr/>
          </a:p>
          <a:p>
            <a:pPr indent="0" lvl="0" marL="3213735" rtl="0" algn="l">
              <a:lnSpc>
                <a:spcPct val="100000"/>
              </a:lnSpc>
              <a:spcBef>
                <a:spcPts val="0"/>
              </a:spcBef>
              <a:spcAft>
                <a:spcPts val="0"/>
              </a:spcAft>
              <a:buSzPts val="1400"/>
              <a:buNone/>
            </a:pPr>
            <a:r>
              <a:rPr lang="en-US"/>
              <a:t>Govt. College of Technology </a:t>
            </a:r>
            <a:endParaRPr/>
          </a:p>
          <a:p>
            <a:pPr indent="0" lvl="0" marL="3213735" rtl="0" algn="l">
              <a:lnSpc>
                <a:spcPct val="100000"/>
              </a:lnSpc>
              <a:spcBef>
                <a:spcPts val="0"/>
              </a:spcBef>
              <a:spcAft>
                <a:spcPts val="0"/>
              </a:spcAft>
              <a:buSzPts val="1400"/>
              <a:buNone/>
            </a:pPr>
            <a:r>
              <a:rPr lang="en-US"/>
              <a:t>Coimbatore</a:t>
            </a:r>
            <a:endParaRPr/>
          </a:p>
        </p:txBody>
      </p:sp>
      <p:sp>
        <p:nvSpPr>
          <p:cNvPr id="59" name="Google Shape;59;p7"/>
          <p:cNvSpPr txBox="1"/>
          <p:nvPr/>
        </p:nvSpPr>
        <p:spPr>
          <a:xfrm>
            <a:off x="524648" y="408525"/>
            <a:ext cx="10099500" cy="7518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0000"/>
              </a:buClr>
              <a:buSzPts val="2400"/>
              <a:buFont typeface="Arial"/>
              <a:buNone/>
            </a:pPr>
            <a:r>
              <a:rPr b="1" i="0" lang="en-US" sz="2400" u="none" cap="none" strike="noStrike">
                <a:solidFill>
                  <a:srgbClr val="2D936B"/>
                </a:solidFill>
                <a:latin typeface="Trebuchet MS"/>
                <a:ea typeface="Trebuchet MS"/>
                <a:cs typeface="Trebuchet MS"/>
                <a:sym typeface="Trebuchet MS"/>
              </a:rPr>
              <a:t>Final Project</a:t>
            </a:r>
            <a:endParaRPr b="1" i="0" sz="2400" u="none" cap="none" strike="noStrike">
              <a:solidFill>
                <a:srgbClr val="2D936B"/>
              </a:solidFill>
              <a:latin typeface="Trebuchet MS"/>
              <a:ea typeface="Trebuchet MS"/>
              <a:cs typeface="Trebuchet MS"/>
              <a:sym typeface="Trebuchet MS"/>
            </a:endParaRPr>
          </a:p>
          <a:p>
            <a:pPr indent="0" lvl="0" marL="12700" marR="0" rtl="0" algn="ctr">
              <a:lnSpc>
                <a:spcPct val="100000"/>
              </a:lnSpc>
              <a:spcBef>
                <a:spcPts val="0"/>
              </a:spcBef>
              <a:spcAft>
                <a:spcPts val="0"/>
              </a:spcAft>
              <a:buClr>
                <a:srgbClr val="000000"/>
              </a:buClr>
              <a:buSzPts val="2400"/>
              <a:buFont typeface="Arial"/>
              <a:buNone/>
            </a:pPr>
            <a:r>
              <a:rPr b="1" i="0" lang="en-US" sz="2400" u="none" cap="none" strike="noStrike">
                <a:solidFill>
                  <a:srgbClr val="2D936B"/>
                </a:solidFill>
                <a:latin typeface="Trebuchet MS"/>
                <a:ea typeface="Trebuchet MS"/>
                <a:cs typeface="Trebuchet MS"/>
                <a:sym typeface="Trebuchet MS"/>
              </a:rPr>
              <a:t>Handwritten digit Generation using Generative Adversarial Networks</a:t>
            </a:r>
            <a:endParaRPr b="1" i="0" sz="2400" u="none" cap="none" strike="noStrike">
              <a:solidFill>
                <a:srgbClr val="2D936B"/>
              </a:solidFill>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62" name="Google Shape;62;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ph type="title"/>
          </p:nvPr>
        </p:nvSpPr>
        <p:spPr>
          <a:xfrm>
            <a:off x="755332" y="385444"/>
            <a:ext cx="106812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REFERENCES</a:t>
            </a:r>
            <a:endParaRPr/>
          </a:p>
        </p:txBody>
      </p:sp>
      <p:sp>
        <p:nvSpPr>
          <p:cNvPr id="195" name="Google Shape;195;p16"/>
          <p:cNvSpPr txBox="1"/>
          <p:nvPr/>
        </p:nvSpPr>
        <p:spPr>
          <a:xfrm>
            <a:off x="880675" y="1480275"/>
            <a:ext cx="7607400" cy="32979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Calibri"/>
              <a:buAutoNum type="arabicPeriod"/>
            </a:pPr>
            <a:r>
              <a:rPr b="0" i="0" lang="en-US" sz="2200" u="sng" cap="none" strike="noStrike">
                <a:solidFill>
                  <a:schemeClr val="hlink"/>
                </a:solidFill>
                <a:latin typeface="Calibri"/>
                <a:ea typeface="Calibri"/>
                <a:cs typeface="Calibri"/>
                <a:sym typeface="Calibri"/>
                <a:hlinkClick r:id="rId3"/>
              </a:rPr>
              <a:t>https://www.tensorflow.org/</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AutoNum type="arabicPeriod"/>
            </a:pPr>
            <a:r>
              <a:rPr b="0" i="0" lang="en-US" sz="2200" u="sng" cap="none" strike="noStrike">
                <a:solidFill>
                  <a:schemeClr val="hlink"/>
                </a:solidFill>
                <a:latin typeface="Calibri"/>
                <a:ea typeface="Calibri"/>
                <a:cs typeface="Calibri"/>
                <a:sym typeface="Calibri"/>
                <a:hlinkClick r:id="rId4"/>
              </a:rPr>
              <a:t>https://numpy.org/</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AutoNum type="arabicPeriod"/>
            </a:pPr>
            <a:r>
              <a:rPr b="0" i="0" lang="en-US" sz="2200" u="sng" cap="none" strike="noStrike">
                <a:solidFill>
                  <a:schemeClr val="hlink"/>
                </a:solidFill>
                <a:latin typeface="Calibri"/>
                <a:ea typeface="Calibri"/>
                <a:cs typeface="Calibri"/>
                <a:sym typeface="Calibri"/>
                <a:hlinkClick r:id="rId5"/>
              </a:rPr>
              <a:t>https://pandas.pydata.org/</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AutoNum type="arabicPeriod"/>
            </a:pPr>
            <a:r>
              <a:rPr b="0" i="0" lang="en-US" sz="2200" u="sng" cap="none" strike="noStrike">
                <a:solidFill>
                  <a:schemeClr val="hlink"/>
                </a:solidFill>
                <a:latin typeface="Calibri"/>
                <a:ea typeface="Calibri"/>
                <a:cs typeface="Calibri"/>
                <a:sym typeface="Calibri"/>
                <a:hlinkClick r:id="rId6"/>
              </a:rPr>
              <a:t>https://www.tensorflow.org/datasets/catalog/mnist</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AutoNum type="arabicPeriod"/>
            </a:pPr>
            <a:r>
              <a:rPr b="0" i="0" lang="en-US" sz="2200" u="sng" cap="none" strike="noStrike">
                <a:solidFill>
                  <a:schemeClr val="hlink"/>
                </a:solidFill>
                <a:latin typeface="Calibri"/>
                <a:ea typeface="Calibri"/>
                <a:cs typeface="Calibri"/>
                <a:sym typeface="Calibri"/>
                <a:hlinkClick r:id="rId7"/>
              </a:rPr>
              <a:t>https://matplotlib.org/</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8"/>
          <p:cNvSpPr txBox="1"/>
          <p:nvPr>
            <p:ph type="title"/>
          </p:nvPr>
        </p:nvSpPr>
        <p:spPr>
          <a:xfrm>
            <a:off x="739775" y="829627"/>
            <a:ext cx="8328000" cy="197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Handwritten Digit Generation with Generative Adversarial Network (GAN)</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87" name="Google Shape;87;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 name="Shape 91"/>
        <p:cNvGrpSpPr/>
        <p:nvPr/>
      </p:nvGrpSpPr>
      <p:grpSpPr>
        <a:xfrm>
          <a:off x="0" y="0"/>
          <a:ext cx="0" cy="0"/>
          <a:chOff x="0" y="0"/>
          <a:chExt cx="0" cy="0"/>
        </a:xfrm>
      </p:grpSpPr>
      <p:sp>
        <p:nvSpPr>
          <p:cNvPr id="92" name="Google Shape;92;p9"/>
          <p:cNvSpPr/>
          <p:nvPr/>
        </p:nvSpPr>
        <p:spPr>
          <a:xfrm>
            <a:off x="0" y="238"/>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3" name="Google Shape;93;p9"/>
          <p:cNvGrpSpPr/>
          <p:nvPr/>
        </p:nvGrpSpPr>
        <p:grpSpPr>
          <a:xfrm>
            <a:off x="7448612" y="0"/>
            <a:ext cx="4743796" cy="6858466"/>
            <a:chOff x="7448612" y="0"/>
            <a:chExt cx="4743796" cy="6858466"/>
          </a:xfrm>
        </p:grpSpPr>
        <p:sp>
          <p:nvSpPr>
            <p:cNvPr id="94" name="Google Shape;94;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3" name="Google Shape;103;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5" name="Google Shape;105;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7" name="Google Shape;107;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8" name="Google Shape;108;p9"/>
          <p:cNvGrpSpPr/>
          <p:nvPr/>
        </p:nvGrpSpPr>
        <p:grpSpPr>
          <a:xfrm>
            <a:off x="47625" y="3819523"/>
            <a:ext cx="4124325" cy="3009898"/>
            <a:chOff x="47625" y="3819523"/>
            <a:chExt cx="4124325" cy="3009898"/>
          </a:xfrm>
        </p:grpSpPr>
        <p:pic>
          <p:nvPicPr>
            <p:cNvPr id="109" name="Google Shape;109;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0" name="Google Shape;110;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1" name="Google Shape;111;p9"/>
          <p:cNvSpPr txBox="1"/>
          <p:nvPr>
            <p:ph type="title"/>
          </p:nvPr>
        </p:nvSpPr>
        <p:spPr>
          <a:xfrm>
            <a:off x="739775" y="445400"/>
            <a:ext cx="35886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OUTLINE</a:t>
            </a:r>
            <a:endParaRPr/>
          </a:p>
        </p:txBody>
      </p:sp>
      <p:sp>
        <p:nvSpPr>
          <p:cNvPr id="112" name="Google Shape;112;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3" name="Google Shape;113;p9"/>
          <p:cNvSpPr txBox="1"/>
          <p:nvPr/>
        </p:nvSpPr>
        <p:spPr>
          <a:xfrm>
            <a:off x="1757600" y="1292900"/>
            <a:ext cx="4875600" cy="23868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Problem Statement</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Project Overview</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End Users</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Proposed Solution</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Algorithm and Modeling</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Result</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References</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10"/>
          <p:cNvGrpSpPr/>
          <p:nvPr/>
        </p:nvGrpSpPr>
        <p:grpSpPr>
          <a:xfrm>
            <a:off x="7991475" y="2933700"/>
            <a:ext cx="2762250" cy="3257550"/>
            <a:chOff x="7991475" y="2933700"/>
            <a:chExt cx="2762250" cy="3257550"/>
          </a:xfrm>
        </p:grpSpPr>
        <p:sp>
          <p:nvSpPr>
            <p:cNvPr id="119" name="Google Shape;119;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1" name="Google Shape;121;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2" name="Google Shape;122;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 name="Google Shape;123;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124" name="Google Shape;124;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5" name="Google Shape;125;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26" name="Google Shape;126;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27" name="Google Shape;127;p10"/>
          <p:cNvSpPr txBox="1"/>
          <p:nvPr/>
        </p:nvSpPr>
        <p:spPr>
          <a:xfrm>
            <a:off x="914400" y="2819400"/>
            <a:ext cx="594360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To develop a Generative Adversarial Network (GAN) to generate realistic handwritten digits resembling those from the MNIST dataset.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11"/>
          <p:cNvGrpSpPr/>
          <p:nvPr/>
        </p:nvGrpSpPr>
        <p:grpSpPr>
          <a:xfrm>
            <a:off x="8658225" y="2647950"/>
            <a:ext cx="3533775" cy="3810000"/>
            <a:chOff x="8658225" y="2647950"/>
            <a:chExt cx="3533775" cy="3810000"/>
          </a:xfrm>
        </p:grpSpPr>
        <p:sp>
          <p:nvSpPr>
            <p:cNvPr id="133" name="Google Shape;133;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5" name="Google Shape;135;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6" name="Google Shape;136;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38" name="Google Shape;138;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9" name="Google Shape;139;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40" name="Google Shape;140;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1" name="Google Shape;141;p11"/>
          <p:cNvSpPr txBox="1"/>
          <p:nvPr/>
        </p:nvSpPr>
        <p:spPr>
          <a:xfrm>
            <a:off x="1143000" y="2057400"/>
            <a:ext cx="6172200"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project aims to create a Generative Adversarial Network (GAN) to generate realistic handwritten digits similar to those in the MNIST dataset. The MNIST dataset consists of 28x28 grayscale images of digits from 0 to 9, commonly used for machine learning tasks. The GAN architecture comprises a generator and a discriminator, trained alternately to generate convincing digits and distinguish between real and fake ones. The generator creates images from random noise, while the discriminator evaluates their authenticity. After training, the GAN should produce digit images resembling those in the MNIST dataset. Results will be evaluated through visual inspection of generated digits.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12"/>
          <p:cNvSpPr txBox="1"/>
          <p:nvPr>
            <p:ph type="title"/>
          </p:nvPr>
        </p:nvSpPr>
        <p:spPr>
          <a:xfrm>
            <a:off x="699300" y="537025"/>
            <a:ext cx="63111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END USERS</a:t>
            </a:r>
            <a:endParaRPr sz="3200"/>
          </a:p>
        </p:txBody>
      </p:sp>
      <p:pic>
        <p:nvPicPr>
          <p:cNvPr id="150" name="Google Shape;150;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1" name="Google Shape;151;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52" name="Google Shape;152;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53" name="Google Shape;153;p12"/>
          <p:cNvSpPr txBox="1"/>
          <p:nvPr/>
        </p:nvSpPr>
        <p:spPr>
          <a:xfrm>
            <a:off x="1066800" y="1524000"/>
            <a:ext cx="7086600" cy="48013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1.Researchers and Developers: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Utilize the code as a foundation for exploring GAN architectures and developing advanced image generation techniques.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2.Educators and Students: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Employ the code for teaching and learning purposes in machine learning and deep learning courses, facilitating hands-on understanding of GANs.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3.AI Enthusiasts and Hobbyists: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Engage with the code to gain insights into GANs and experiment with generating digit images as a hobby or for personal learning.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4.Industry Professionals: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Apply the code to generate synthetic images for applications in image processing, character recognition, and computer graphics, enhancing model training and performance.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59" name="Google Shape;159;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0" name="Google Shape;160;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13"/>
          <p:cNvSpPr txBox="1"/>
          <p:nvPr>
            <p:ph type="title"/>
          </p:nvPr>
        </p:nvSpPr>
        <p:spPr>
          <a:xfrm>
            <a:off x="558165" y="857885"/>
            <a:ext cx="9763200" cy="567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PROPOSED SOLUTION </a:t>
            </a:r>
            <a:endParaRPr sz="3600"/>
          </a:p>
        </p:txBody>
      </p:sp>
      <p:pic>
        <p:nvPicPr>
          <p:cNvPr id="163" name="Google Shape;163;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4" name="Google Shape;164;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65" name="Google Shape;165;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6" name="Google Shape;166;p13"/>
          <p:cNvSpPr txBox="1"/>
          <p:nvPr/>
        </p:nvSpPr>
        <p:spPr>
          <a:xfrm>
            <a:off x="2971800" y="1676400"/>
            <a:ext cx="6705600" cy="397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Solution: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This project offers a pre-built implementation of a Generative Adversarial Network (GAN) for generating realistic handwritten digits from the MNIST dataset, complete with code, model architecture, and dataset integration.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Value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It saves time and effort by providing a ready-to-use GAN implementation, facilitating quick experimentation and learning. Additionally, it enables practical applications such as generating synthetic data for training models, fostering innovation and collaboration in the AI community.</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72" name="Google Shape;172;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75" name="Google Shape;175;p14"/>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6" name="Google Shape;176;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77" name="Google Shape;177;p14"/>
          <p:cNvSpPr txBox="1"/>
          <p:nvPr/>
        </p:nvSpPr>
        <p:spPr>
          <a:xfrm>
            <a:off x="739775" y="367350"/>
            <a:ext cx="8985000" cy="1491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ALGORITHMS AND MODELLING</a:t>
            </a:r>
            <a:endParaRPr b="0" i="0" sz="4800" u="none" cap="none" strike="noStrike">
              <a:solidFill>
                <a:schemeClr val="dk1"/>
              </a:solidFill>
              <a:latin typeface="Trebuchet MS"/>
              <a:ea typeface="Trebuchet MS"/>
              <a:cs typeface="Trebuchet MS"/>
              <a:sym typeface="Trebuchet MS"/>
            </a:endParaRPr>
          </a:p>
        </p:txBody>
      </p:sp>
      <p:sp>
        <p:nvSpPr>
          <p:cNvPr id="178" name="Google Shape;178;p14"/>
          <p:cNvSpPr txBox="1"/>
          <p:nvPr/>
        </p:nvSpPr>
        <p:spPr>
          <a:xfrm>
            <a:off x="739775" y="1457800"/>
            <a:ext cx="8305800" cy="369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1.Generator: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Input: 100-dimensional random noise.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Architecture: Two dense layers with LeakyReLU activation, followed by batch normalization, and a final dense layer with tanh activation producing a 28x28x1 image.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2.Discriminator: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Input: 28x28x1 image.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Architecture: Flatten layer, followed by two dense layers with LeakyReLU activation, and a final dense layer with sigmoid activation producing a binary classification (real/fake).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4" name="Google Shape;184;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5" name="Google Shape;185;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6" name="Google Shape;186;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7" name="Google Shape;187;p15"/>
          <p:cNvSpPr txBox="1"/>
          <p:nvPr>
            <p:ph type="title"/>
          </p:nvPr>
        </p:nvSpPr>
        <p:spPr>
          <a:xfrm>
            <a:off x="755322" y="385450"/>
            <a:ext cx="34419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188" name="Google Shape;188;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pic>
        <p:nvPicPr>
          <p:cNvPr id="189" name="Google Shape;189;p15"/>
          <p:cNvPicPr preferRelativeResize="0"/>
          <p:nvPr/>
        </p:nvPicPr>
        <p:blipFill rotWithShape="1">
          <a:blip r:embed="rId4">
            <a:alphaModFix/>
          </a:blip>
          <a:srcRect b="0" l="0" r="0" t="0"/>
          <a:stretch/>
        </p:blipFill>
        <p:spPr>
          <a:xfrm>
            <a:off x="2118015" y="2960329"/>
            <a:ext cx="7955969" cy="9373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