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9"/>
  </p:notesMasterIdLst>
  <p:sldIdLst>
    <p:sldId id="309" r:id="rId2"/>
    <p:sldId id="310" r:id="rId3"/>
    <p:sldId id="311" r:id="rId4"/>
    <p:sldId id="258" r:id="rId5"/>
    <p:sldId id="328" r:id="rId6"/>
    <p:sldId id="312" r:id="rId7"/>
    <p:sldId id="263" r:id="rId8"/>
    <p:sldId id="265" r:id="rId9"/>
    <p:sldId id="326" r:id="rId10"/>
    <p:sldId id="268" r:id="rId11"/>
    <p:sldId id="327" r:id="rId12"/>
    <p:sldId id="269" r:id="rId13"/>
    <p:sldId id="270" r:id="rId14"/>
    <p:sldId id="271" r:id="rId15"/>
    <p:sldId id="272" r:id="rId16"/>
    <p:sldId id="330" r:id="rId17"/>
    <p:sldId id="273" r:id="rId18"/>
    <p:sldId id="298" r:id="rId19"/>
    <p:sldId id="299" r:id="rId20"/>
    <p:sldId id="276" r:id="rId21"/>
    <p:sldId id="277" r:id="rId22"/>
    <p:sldId id="278" r:id="rId23"/>
    <p:sldId id="279" r:id="rId24"/>
    <p:sldId id="280" r:id="rId25"/>
    <p:sldId id="281" r:id="rId26"/>
    <p:sldId id="320" r:id="rId27"/>
    <p:sldId id="283" r:id="rId28"/>
    <p:sldId id="284" r:id="rId29"/>
    <p:sldId id="285" r:id="rId30"/>
    <p:sldId id="325" r:id="rId31"/>
    <p:sldId id="332" r:id="rId32"/>
    <p:sldId id="287" r:id="rId33"/>
    <p:sldId id="306" r:id="rId34"/>
    <p:sldId id="307" r:id="rId35"/>
    <p:sldId id="308" r:id="rId36"/>
    <p:sldId id="333" r:id="rId37"/>
    <p:sldId id="334" r:id="rId38"/>
    <p:sldId id="335" r:id="rId39"/>
    <p:sldId id="337" r:id="rId40"/>
    <p:sldId id="336" r:id="rId41"/>
    <p:sldId id="338" r:id="rId42"/>
    <p:sldId id="339" r:id="rId43"/>
    <p:sldId id="340" r:id="rId44"/>
    <p:sldId id="341" r:id="rId45"/>
    <p:sldId id="342" r:id="rId46"/>
    <p:sldId id="343" r:id="rId47"/>
    <p:sldId id="345" r:id="rId4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6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217E97-EB13-4808-A796-8639376D31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9AEC8-A70B-49B6-A3D7-5CCB001ADA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2A9B881-F475-4A0E-BA0C-B8BB120D7BB1}" type="datetimeFigureOut">
              <a:rPr lang="en-US"/>
              <a:pPr>
                <a:defRPr/>
              </a:pPr>
              <a:t>22-Dec-20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32A0E4-35FF-4FF4-AC88-3023010D8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A9EE7-D8B3-4AEF-9030-B021754C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A7037-2B93-47EA-B7F6-40D2F2D42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11348-65BA-466F-85E3-173B913CF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D1A9F6E-987D-4D92-8236-2E7440E022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AB44-6062-484F-9564-84F1858E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722D-6B3D-4888-9A44-F114107B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3F38-3AA6-461A-A569-278A120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FDF67-8740-4AFF-AB9D-0046CEE5FB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05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9FE6-BD2D-4480-A9E4-CB13FCE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8DDA-272F-4E7A-8A74-52C5CFAF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6D2C-8E29-48DD-95CE-5B94BAA6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D3C37-CE74-41C8-9DC6-C6633DEF8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28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144C-0AF4-4F41-9918-C78E65F4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5558-F50E-406E-9F19-16C0940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0618-A40B-4894-AB5C-C5E9D7D1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2FB0-9BC7-4B29-B829-880B8BB7D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93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F8A3-B0EF-4DDB-B59B-A9A33F54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0836-610E-437F-8CDF-C0BC185A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EA34-55B3-4C93-97CD-B46108B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CFEC-9FD9-4B81-B3BC-3E2DF169D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8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CE45-E1E5-4229-99FB-8A2B7A1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2B61-B83C-43D7-BB42-D7E08CF5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73C9-14F1-4974-9DBF-8602BE0F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AA909-5751-4B1A-857C-F0C1943C9E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79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B01135-3C8E-4D04-BE6C-2152816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8B742F-3FF3-4971-98EB-8B2788E8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7990BD-BF4C-4307-AC1F-B155110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A25D6-EE1B-4926-B215-9EE6C49AB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F89B3E2-C989-4A71-B2C2-21171942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23A850-D548-48E9-8C80-7B49561E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A83D51-7F0F-4242-AFFF-DE746A9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CA887-F264-43BC-96D2-A06D9E3D1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39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57763E8-AE4F-45A8-9D8F-570B4A6E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19524B-5E07-402B-8129-AF93F5D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45A1F4-A158-4DF0-BF74-30817C2E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2E035-5F45-4DD5-91E4-4F8D12B6B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4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D0D7FE-2E01-489B-8161-4C9ACDA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4A09AC-81DA-4F1A-B341-C4A758A2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832DD9-EB6F-4377-8B33-7107F530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558AC-7730-4274-9260-E59C230A2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60DF03-A451-4BA1-9D1D-7501652D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89E107-D2B8-4456-AC6E-55C2EDDF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53682C-D8F5-47B1-A4C7-80B63436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98C1D-BF3A-4684-AABF-7421DF930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39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A5D8A4-C07A-437A-898B-7CBD36B3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7E8A5B-549E-4EFB-800C-4AD41C9D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37E3CF-52D0-47FA-8899-0364A7D0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6CF4A-C49D-49AE-8180-83FB3B259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5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B5971FD-8917-46B6-A1F2-066DE99DB1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BEA65D-F0FF-4D39-9CA0-ED3CE27109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640F-9F1F-4333-BE40-388E1C91D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3AD5-909F-4C23-9F22-EA2100F5B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2423-3696-4291-BF6B-712FF792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B31FA35-454A-49A5-B0B9-2088C67F12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586638A8-FF88-4C1C-88B8-272FAE83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Ch</a:t>
            </a:r>
            <a:r>
              <a:rPr lang="vi-VN" altLang="en-US" b="1"/>
              <a:t>ươ</a:t>
            </a:r>
            <a:r>
              <a:rPr lang="en-US" altLang="en-US" b="1"/>
              <a:t>ng 3: Bộ xử lý trung tâm</a:t>
            </a:r>
          </a:p>
        </p:txBody>
      </p:sp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4797B8B9-961D-4731-90DA-D86DA87A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D17B45-7C2D-4361-B5FA-EA3324F6BADD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40F17044-E223-4738-9D13-02CBD0EAF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843838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02D661FE-84A4-4E08-8AFA-E0E44941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AF2647-DBCF-43F1-96B7-0BC16D1A8297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616E39-6CD0-4505-BE1D-5C0FCEA8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Mô hình kết nối CU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3B4602E1-D831-43AF-9233-CEBC1839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EF4EDC-99E6-4CB2-96FE-29F3ADE9BB90}" type="slidenum">
              <a:rPr lang="en-US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85CDA229-F843-4881-8786-7D6715D0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800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extLst>
              <a:ext uri="{FF2B5EF4-FFF2-40B4-BE49-F238E27FC236}">
                <a16:creationId xmlns:a16="http://schemas.microsoft.com/office/drawing/2014/main" id="{EC0FC962-6B4A-4770-9059-33A3F8F3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6300"/>
            <a:ext cx="7843838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1A982FF7-7882-4819-A3CE-79E42E40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739D0C-CDE7-4588-8248-8C090173F993}" type="slidenum">
              <a:rPr lang="en-US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id="{9E425D14-3EBB-4589-B1A9-9F6BFEEF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200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30B2F5CD-D20A-4703-853F-5A00C9DD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4FEB5E-25C5-4880-9C3F-C03F6DC5EAAA}" type="slidenum">
              <a:rPr lang="en-US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59C23703-BA8B-41DE-B49B-30DBF3E56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88313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69EA902D-9485-4A8B-97AB-C56B2DC7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89A39E-B2EC-4CDA-806A-6E7605604F8A}" type="slidenum">
              <a:rPr lang="en-US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E2E3B66D-9D0C-477E-B47D-81286677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2488"/>
            <a:ext cx="7700963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57116102-9E62-474D-A570-F3451CA7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F95CB2-91F4-44D4-9CAE-8C0286485FC0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BA8FA59-500F-4036-AF8E-91ABCD0C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Thanh ghi lệnh</a:t>
            </a:r>
            <a:r>
              <a:rPr lang="en-US" altLang="en-US"/>
              <a:t> (IR)</a:t>
            </a:r>
            <a:endParaRPr lang="ru-RU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8F8CF01-51A5-44B1-9221-829574B6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IR – dùng để lưu câu lệnh hiện thời.</a:t>
            </a:r>
            <a:endParaRPr lang="en-US" altLang="en-US"/>
          </a:p>
          <a:p>
            <a:pPr eaLnBrk="1" hangingPunct="1"/>
            <a:r>
              <a:rPr lang="vi-VN" altLang="en-US"/>
              <a:t>IR lấy lệnh từ thanh ghi đệm MBR và chuyển cho</a:t>
            </a:r>
            <a:r>
              <a:rPr lang="en-US" altLang="en-US"/>
              <a:t> </a:t>
            </a:r>
            <a:r>
              <a:rPr lang="vi-VN" altLang="en-US"/>
              <a:t>CPU để giải mã.</a:t>
            </a:r>
            <a:br>
              <a:rPr lang="vi-VN" altLang="en-US"/>
            </a:br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73CA2-89D5-4004-8F13-40C5B36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8B3DE6-E0FB-4A46-84ED-C06E43B4A087}" type="slidenum">
              <a:rPr lang="en-US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96E23930-8C87-4256-A415-0B486249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465513"/>
            <a:ext cx="58769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>
            <a:extLst>
              <a:ext uri="{FF2B5EF4-FFF2-40B4-BE49-F238E27FC236}">
                <a16:creationId xmlns:a16="http://schemas.microsoft.com/office/drawing/2014/main" id="{1B60814F-ECB5-4AD4-8E60-24D9D92D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3450"/>
            <a:ext cx="7743825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21853957-47CD-4998-88F2-EC54716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7C274E-F85B-4DE0-AA23-21F6D6A5D3B6}" type="slidenum">
              <a:rPr lang="en-US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D78709B-7C51-429A-85D4-28D11AE2A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4000"/>
            </a:br>
            <a:r>
              <a:rPr lang="en-US" sz="4000"/>
              <a:t>Bộ đếm chương trình PC</a:t>
            </a:r>
            <a:br>
              <a:rPr lang="en-US" sz="4000"/>
            </a:br>
            <a:r>
              <a:rPr lang="en-US" sz="4000"/>
              <a:t>(</a:t>
            </a:r>
            <a:r>
              <a:rPr lang="en-US" sz="2800"/>
              <a:t>Program Counter)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0376E38-802B-4D2C-9513-6CAC5E09A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98638"/>
            <a:ext cx="8458200" cy="4525962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Còn được gọi là con trỏ lệnh IP (Instruction Pointer)</a:t>
            </a:r>
          </a:p>
          <a:p>
            <a:pPr algn="just" eaLnBrk="1" hangingPunct="1"/>
            <a:r>
              <a:rPr lang="en-US" altLang="en-US" sz="2800"/>
              <a:t>Chứa địa chỉ của lệnh tiếp theo sẽ được nhận vào</a:t>
            </a:r>
          </a:p>
          <a:p>
            <a:pPr algn="just" eaLnBrk="1" hangingPunct="1"/>
            <a:r>
              <a:rPr lang="en-US" altLang="en-US" sz="2800"/>
              <a:t>Sau khi một lệnh được nhận vào, nội dung PC tự động tăng để trỏ sang lệnh kế tiếp.</a:t>
            </a:r>
          </a:p>
        </p:txBody>
      </p:sp>
      <p:sp>
        <p:nvSpPr>
          <p:cNvPr id="19460" name="Slide Number Placeholder 13">
            <a:extLst>
              <a:ext uri="{FF2B5EF4-FFF2-40B4-BE49-F238E27FC236}">
                <a16:creationId xmlns:a16="http://schemas.microsoft.com/office/drawing/2014/main" id="{96C23412-A9C4-46DF-A20C-2AA8A4D7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DA5CB8-CCD5-4963-8743-D4088DD3CC56}" type="slidenum">
              <a:rPr lang="en-US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9461" name="Group 14">
            <a:extLst>
              <a:ext uri="{FF2B5EF4-FFF2-40B4-BE49-F238E27FC236}">
                <a16:creationId xmlns:a16="http://schemas.microsoft.com/office/drawing/2014/main" id="{F0765780-9D9F-44E5-A309-4EF56B0639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38600"/>
            <a:ext cx="3505200" cy="1717675"/>
            <a:chOff x="2784" y="2544"/>
            <a:chExt cx="2208" cy="1082"/>
          </a:xfrm>
        </p:grpSpPr>
        <p:sp>
          <p:nvSpPr>
            <p:cNvPr id="19462" name="Text Box 7">
              <a:extLst>
                <a:ext uri="{FF2B5EF4-FFF2-40B4-BE49-F238E27FC236}">
                  <a16:creationId xmlns:a16="http://schemas.microsoft.com/office/drawing/2014/main" id="{6522C6FF-AA37-4582-8C2B-85346B4B3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544"/>
              <a:ext cx="105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lệnh</a:t>
              </a:r>
            </a:p>
          </p:txBody>
        </p:sp>
        <p:sp>
          <p:nvSpPr>
            <p:cNvPr id="19463" name="Text Box 8">
              <a:extLst>
                <a:ext uri="{FF2B5EF4-FFF2-40B4-BE49-F238E27FC236}">
                  <a16:creationId xmlns:a16="http://schemas.microsoft.com/office/drawing/2014/main" id="{FD92862A-FFE0-47DB-A561-65CD9D201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60"/>
              <a:ext cx="105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lệnh</a:t>
              </a:r>
            </a:p>
          </p:txBody>
        </p:sp>
        <p:sp>
          <p:nvSpPr>
            <p:cNvPr id="19464" name="Text Box 9">
              <a:extLst>
                <a:ext uri="{FF2B5EF4-FFF2-40B4-BE49-F238E27FC236}">
                  <a16:creationId xmlns:a16="http://schemas.microsoft.com/office/drawing/2014/main" id="{54417B8D-F02C-4FF4-B4CC-6FC03CF1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76"/>
              <a:ext cx="105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lệnh sẽ nhận</a:t>
              </a:r>
            </a:p>
          </p:txBody>
        </p:sp>
        <p:sp>
          <p:nvSpPr>
            <p:cNvPr id="19465" name="Text Box 10">
              <a:extLst>
                <a:ext uri="{FF2B5EF4-FFF2-40B4-BE49-F238E27FC236}">
                  <a16:creationId xmlns:a16="http://schemas.microsoft.com/office/drawing/2014/main" id="{D5D3B74D-FD7D-4231-807E-5DE575CBF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192"/>
              <a:ext cx="105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lệnh</a:t>
              </a:r>
            </a:p>
          </p:txBody>
        </p:sp>
        <p:sp>
          <p:nvSpPr>
            <p:cNvPr id="19466" name="Text Box 11">
              <a:extLst>
                <a:ext uri="{FF2B5EF4-FFF2-40B4-BE49-F238E27FC236}">
                  <a16:creationId xmlns:a16="http://schemas.microsoft.com/office/drawing/2014/main" id="{456F9A5C-86ED-4774-AA40-6C691001F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408"/>
              <a:ext cx="105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lệnh</a:t>
              </a:r>
            </a:p>
          </p:txBody>
        </p:sp>
        <p:sp>
          <p:nvSpPr>
            <p:cNvPr id="19467" name="Text Box 12">
              <a:extLst>
                <a:ext uri="{FF2B5EF4-FFF2-40B4-BE49-F238E27FC236}">
                  <a16:creationId xmlns:a16="http://schemas.microsoft.com/office/drawing/2014/main" id="{701021F2-6661-44EA-A9F8-CF06EB01D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98"/>
              <a:ext cx="6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19468" name="Line 13">
              <a:extLst>
                <a:ext uri="{FF2B5EF4-FFF2-40B4-BE49-F238E27FC236}">
                  <a16:creationId xmlns:a16="http://schemas.microsoft.com/office/drawing/2014/main" id="{2B83B0D5-EA88-47BC-9F6D-AA7EFDCD6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9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BE88638-F304-44A0-A854-859696455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Thanh ghi con trỏ dữ liệu DP</a:t>
            </a:r>
            <a:br>
              <a:rPr lang="en-US" sz="4000"/>
            </a:br>
            <a:r>
              <a:rPr lang="en-US" sz="4000"/>
              <a:t>(Data Pointer)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F670D1A-B96E-48EE-8175-2F1CA7699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• Chứa địa chỉ của ngăn nhớ dữ liệu mà CPU muốn truy cập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Thường có một số thanh ghi con trỏ dữ liệu</a:t>
            </a:r>
          </a:p>
          <a:p>
            <a:pPr eaLnBrk="1" hangingPunct="1">
              <a:buFontTx/>
              <a:buNone/>
            </a:pPr>
            <a:r>
              <a:rPr lang="en-US" altLang="en-US"/>
              <a:t>	–DS, ES,…</a:t>
            </a:r>
          </a:p>
        </p:txBody>
      </p:sp>
      <p:sp>
        <p:nvSpPr>
          <p:cNvPr id="20484" name="Slide Number Placeholder 12">
            <a:extLst>
              <a:ext uri="{FF2B5EF4-FFF2-40B4-BE49-F238E27FC236}">
                <a16:creationId xmlns:a16="http://schemas.microsoft.com/office/drawing/2014/main" id="{61779718-49C6-44EC-9CCD-AF64770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4ED898-75FF-4C6E-91DD-2600E1F9556A}" type="slidenum">
              <a:rPr lang="en-US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0E3FD9C4-6B2A-45DE-9B79-E703C815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17800"/>
            <a:ext cx="1676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dữ liệu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F7063130-2549-4512-8AFE-30D0ADF5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97200"/>
            <a:ext cx="1676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dữ liệu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D852340B-5377-4495-8389-7E17B7D88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1676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dữ liệu cần đọc/ghi</a:t>
            </a:r>
          </a:p>
        </p:txBody>
      </p:sp>
      <p:sp>
        <p:nvSpPr>
          <p:cNvPr id="20488" name="Text Box 10">
            <a:extLst>
              <a:ext uri="{FF2B5EF4-FFF2-40B4-BE49-F238E27FC236}">
                <a16:creationId xmlns:a16="http://schemas.microsoft.com/office/drawing/2014/main" id="{54821113-B031-420A-A6D7-2E9B4015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11525"/>
            <a:ext cx="1066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Arial" panose="020B0604020202020204" pitchFamily="34" charset="0"/>
              </a:rPr>
              <a:t>DP</a:t>
            </a:r>
          </a:p>
        </p:txBody>
      </p:sp>
      <p:sp>
        <p:nvSpPr>
          <p:cNvPr id="20489" name="Line 11">
            <a:extLst>
              <a:ext uri="{FF2B5EF4-FFF2-40B4-BE49-F238E27FC236}">
                <a16:creationId xmlns:a16="http://schemas.microsoft.com/office/drawing/2014/main" id="{08EDEA46-0D06-4BB2-B43D-20A6840BC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4575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2">
            <a:extLst>
              <a:ext uri="{FF2B5EF4-FFF2-40B4-BE49-F238E27FC236}">
                <a16:creationId xmlns:a16="http://schemas.microsoft.com/office/drawing/2014/main" id="{D3892568-D198-4846-984E-AFDDC6B7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56000"/>
            <a:ext cx="1676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dữ liệu</a:t>
            </a:r>
          </a:p>
        </p:txBody>
      </p:sp>
      <p:sp>
        <p:nvSpPr>
          <p:cNvPr id="20491" name="Text Box 13">
            <a:extLst>
              <a:ext uri="{FF2B5EF4-FFF2-40B4-BE49-F238E27FC236}">
                <a16:creationId xmlns:a16="http://schemas.microsoft.com/office/drawing/2014/main" id="{A4B66022-1DB1-4D7E-B8D0-CF983A16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35400"/>
            <a:ext cx="1676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dữ liệu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AFF587D-55DE-4BC9-AA62-771EF12E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530A6F1-C7EB-4D2E-A2E0-6F619A2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máy tính</a:t>
            </a:r>
          </a:p>
          <a:p>
            <a:pPr eaLnBrk="1" hangingPunct="1"/>
            <a:r>
              <a:rPr lang="en-US" altLang="en-US"/>
              <a:t>Sơ đồ khối tổng quát</a:t>
            </a:r>
          </a:p>
          <a:p>
            <a:pPr eaLnBrk="1" hangingPunct="1"/>
            <a:r>
              <a:rPr lang="en-US" altLang="en-US"/>
              <a:t>Cấu trúc c</a:t>
            </a:r>
            <a:r>
              <a:rPr lang="vi-VN" altLang="en-US"/>
              <a:t>ơ</a:t>
            </a:r>
            <a:r>
              <a:rPr lang="en-US" altLang="en-US"/>
              <a:t> bản của CPU</a:t>
            </a:r>
          </a:p>
          <a:p>
            <a:pPr eaLnBrk="1" hangingPunct="1"/>
            <a:r>
              <a:rPr lang="en-US" altLang="en-US"/>
              <a:t>Hoạt </a:t>
            </a:r>
            <a:r>
              <a:rPr lang="vi-VN" altLang="en-US"/>
              <a:t>động</a:t>
            </a:r>
            <a:r>
              <a:rPr lang="en-US" altLang="en-US"/>
              <a:t> của CPU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06801885-1D44-4DB3-8BB7-170BC4DC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71DD42-6D1F-46ED-B5F5-511C5CE92394}" type="slidenum">
              <a:rPr lang="en-US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6164B5EE-D7F2-4C8F-B8D6-7E3BDEB91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776446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6808713B-E391-4FF1-ABD6-8B1B15B6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A24E13-6119-4832-ABD1-885AC51A0E63}" type="slidenum">
              <a:rPr lang="en-US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extLst>
              <a:ext uri="{FF2B5EF4-FFF2-40B4-BE49-F238E27FC236}">
                <a16:creationId xmlns:a16="http://schemas.microsoft.com/office/drawing/2014/main" id="{07C64734-F473-41E5-BA22-D25EDC48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54988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3126ABBF-B49C-4360-9499-42172757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D7E2CF-AD22-4ED0-88EE-3C28D521D1D7}" type="slidenum">
              <a:rPr lang="en-US" altLang="en-US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65960FC2-6C2B-4A80-9F62-4C0BF1BE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28F40F-67CA-4151-AACB-674F64691434}" type="slidenum">
              <a:rPr lang="en-US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1FC77647-761D-4F86-814B-C97F60B4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-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95337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7C72A0A3-71C4-4437-853A-8998F772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63562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A4CB1D01-0218-4460-B72D-4C969240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71C87A-AA6E-4902-8137-16756A792688}" type="slidenum">
              <a:rPr lang="en-US" altLang="en-US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8D1501DE-2CAC-47D8-B04E-67D08E13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819150"/>
            <a:ext cx="770731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46D94405-352B-48E9-863A-45FAD630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13D35C-0CBF-44F6-A986-8A40017B16E6}" type="slidenum">
              <a:rPr lang="en-US" altLang="en-US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25FDACB3-4FEC-4DE2-8D57-1EAC1B5E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176338"/>
            <a:ext cx="7275512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24911930-9D6C-4C60-875A-E9B70118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183E21-1B5E-4FDC-BDF7-19C53C477A38}" type="slidenum">
              <a:rPr lang="en-US" altLang="en-US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3A03AF6-31A0-4997-816D-3F6D4F29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Thanh ghi dữ liệu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17636F1-8D46-44D8-8E12-9D8AF2D8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z="2800"/>
              <a:t>Thanh ghi AX: Đ</a:t>
            </a:r>
            <a:r>
              <a:rPr lang="vi-VN" altLang="en-US" sz="2800"/>
              <a:t>ược</a:t>
            </a:r>
            <a:r>
              <a:rPr lang="en-US" altLang="en-US" sz="2800"/>
              <a:t> dùng </a:t>
            </a:r>
            <a:r>
              <a:rPr lang="vi-VN" altLang="en-US" sz="2800"/>
              <a:t>để</a:t>
            </a:r>
            <a:r>
              <a:rPr lang="en-US" altLang="en-US" sz="2800"/>
              <a:t> l</a:t>
            </a:r>
            <a:r>
              <a:rPr lang="vi-VN" altLang="en-US" sz="2800"/>
              <a:t>ư</a:t>
            </a:r>
            <a:r>
              <a:rPr lang="en-US" altLang="en-US" sz="2800"/>
              <a:t>u giữ kết quả tính toán</a:t>
            </a:r>
          </a:p>
          <a:p>
            <a:pPr eaLnBrk="1" hangingPunct="1"/>
            <a:r>
              <a:rPr lang="en-US" altLang="en-US" sz="2800"/>
              <a:t>Thanh ghi BX: Thanh ghi c</a:t>
            </a:r>
            <a:r>
              <a:rPr lang="vi-VN" altLang="en-US" sz="2800"/>
              <a:t>ơ</a:t>
            </a:r>
            <a:r>
              <a:rPr lang="en-US" altLang="en-US" sz="2800"/>
              <a:t> sở, th</a:t>
            </a:r>
            <a:r>
              <a:rPr lang="vi-VN" altLang="en-US" sz="2800"/>
              <a:t>ường</a:t>
            </a:r>
            <a:r>
              <a:rPr lang="en-US" altLang="en-US" sz="2800"/>
              <a:t> dùng </a:t>
            </a:r>
            <a:r>
              <a:rPr lang="vi-VN" altLang="en-US" sz="2800"/>
              <a:t>để</a:t>
            </a:r>
            <a:r>
              <a:rPr lang="en-US" altLang="en-US" sz="2800"/>
              <a:t> chứa </a:t>
            </a:r>
            <a:r>
              <a:rPr lang="vi-VN" altLang="en-US" sz="2800"/>
              <a:t>địa</a:t>
            </a:r>
            <a:r>
              <a:rPr lang="en-US" altLang="en-US" sz="2800"/>
              <a:t> chỉ c</a:t>
            </a:r>
            <a:r>
              <a:rPr lang="vi-VN" altLang="en-US" sz="2800"/>
              <a:t>ơ</a:t>
            </a:r>
            <a:r>
              <a:rPr lang="en-US" altLang="en-US" sz="2800"/>
              <a:t> sở của một vùng nhớ</a:t>
            </a:r>
          </a:p>
          <a:p>
            <a:pPr eaLnBrk="1" hangingPunct="1"/>
            <a:r>
              <a:rPr lang="en-US" altLang="en-US" sz="2800"/>
              <a:t>Thanh ghi CX: Dùng </a:t>
            </a:r>
            <a:r>
              <a:rPr lang="vi-VN" altLang="en-US" sz="2800"/>
              <a:t>để</a:t>
            </a:r>
            <a:r>
              <a:rPr lang="en-US" altLang="en-US" sz="2800"/>
              <a:t> chứa số lần lặp</a:t>
            </a:r>
          </a:p>
          <a:p>
            <a:pPr eaLnBrk="1" hangingPunct="1"/>
            <a:r>
              <a:rPr lang="en-US" altLang="en-US" sz="2800"/>
              <a:t>Thanh ghi DX: Th</a:t>
            </a:r>
            <a:r>
              <a:rPr lang="vi-VN" altLang="en-US" sz="2800"/>
              <a:t>ường</a:t>
            </a:r>
            <a:r>
              <a:rPr lang="en-US" altLang="en-US" sz="2800"/>
              <a:t> sử dụng cùng thanh ghi AX </a:t>
            </a:r>
            <a:r>
              <a:rPr lang="vi-VN" altLang="en-US" sz="2800"/>
              <a:t>để</a:t>
            </a:r>
            <a:r>
              <a:rPr lang="en-US" altLang="en-US" sz="2800"/>
              <a:t> thực hiện các phép nhân hoặc chia 16 bit. Ngoài ra còn </a:t>
            </a:r>
            <a:r>
              <a:rPr lang="vi-VN" altLang="en-US" sz="2800"/>
              <a:t>được</a:t>
            </a:r>
            <a:r>
              <a:rPr lang="en-US" altLang="en-US" sz="2800"/>
              <a:t> dùng </a:t>
            </a:r>
            <a:r>
              <a:rPr lang="vi-VN" altLang="en-US" sz="2800"/>
              <a:t>để</a:t>
            </a:r>
            <a:r>
              <a:rPr lang="en-US" altLang="en-US" sz="2800"/>
              <a:t> chứa </a:t>
            </a:r>
            <a:r>
              <a:rPr lang="vi-VN" altLang="en-US" sz="2800"/>
              <a:t>địa</a:t>
            </a:r>
            <a:r>
              <a:rPr lang="en-US" altLang="en-US" sz="2800"/>
              <a:t> chỉ của các cổng trong các lệnh vào ra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9AF11ED3-62A8-4BF6-8C10-38872166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0FE072-023E-42DC-9F13-D564926C3496}" type="slidenum">
              <a:rPr lang="en-US" altLang="en-US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DA188B4A-DB1F-4CFD-AE62-37DA85CE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066800"/>
            <a:ext cx="77073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AE844973-5C9D-4DCA-9F34-CBA4079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84B5D5-2C06-47BC-8C7F-807AEBD1C2C4}" type="slidenum">
              <a:rPr lang="en-US" altLang="en-US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C578A353-106D-4E49-AAB1-8033173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871538"/>
            <a:ext cx="7561262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385FD140-6C76-42AF-B2CF-F72F307F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99206B-F351-4693-8E14-EF95B3E0A2EC}" type="slidenum">
              <a:rPr lang="en-US" altLang="en-US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>
            <a:extLst>
              <a:ext uri="{FF2B5EF4-FFF2-40B4-BE49-F238E27FC236}">
                <a16:creationId xmlns:a16="http://schemas.microsoft.com/office/drawing/2014/main" id="{D7DCABCA-DEF9-42DB-959D-19863FD7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842963"/>
            <a:ext cx="7694612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68220C1C-E917-4A2F-AC1C-920DB538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1EA5E2-A839-4445-A931-A8D6F404BAF9}" type="slidenum">
              <a:rPr lang="en-US" altLang="en-US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AB57F17-2CB4-46D3-9366-98C18FD0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3.1 Mô hình máy tính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ECF77486-4E60-4E54-AC40-7C0EF8B662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078038"/>
            <a:ext cx="7343775" cy="3571875"/>
          </a:xfrm>
          <a:noFill/>
        </p:spPr>
      </p:pic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01362C3B-5D7D-41D0-BA83-7A34357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B6E9A1-EF07-4D46-B0DE-DACCD244BE4D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FB395C9-C177-425A-AEB3-6A96F5D9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Tập thanh ghi họ 8086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4CEFA15B-FD25-4F80-8125-0AA774BD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5243C7-4A5F-4406-83EC-751A993FA4B2}" type="slidenum">
              <a:rPr lang="en-US" altLang="en-US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31748" name="Picture 2" descr="http://upload.wikimedia.org/wikipedia/commons/9/96/Register_8086.PNG">
            <a:extLst>
              <a:ext uri="{FF2B5EF4-FFF2-40B4-BE49-F238E27FC236}">
                <a16:creationId xmlns:a16="http://schemas.microsoft.com/office/drawing/2014/main" id="{9019B183-6F38-4398-BD87-24424D04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924550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B7F2-61AF-4E65-930D-8C67F234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9EC4C8-F531-4FD6-806B-230D1C80B333}" type="slidenum">
              <a:rPr lang="en-US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14128DE1-0A04-44D0-A01C-83AC9ECB853E}"/>
              </a:ext>
            </a:extLst>
          </p:cNvPr>
          <p:cNvSpPr txBox="1">
            <a:spLocks/>
          </p:cNvSpPr>
          <p:nvPr/>
        </p:nvSpPr>
        <p:spPr bwMode="auto">
          <a:xfrm>
            <a:off x="4318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latin typeface="Calibri" panose="020F0502020204030204" pitchFamily="34" charset="0"/>
              </a:rPr>
              <a:t>Thanh ghi truy nhập bộ nhớ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02786E-430A-4AF9-B276-B3B9BCC8B3F4}"/>
              </a:ext>
            </a:extLst>
          </p:cNvPr>
          <p:cNvSpPr txBox="1">
            <a:spLocks/>
          </p:cNvSpPr>
          <p:nvPr/>
        </p:nvSpPr>
        <p:spPr>
          <a:xfrm>
            <a:off x="533400" y="13589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Thanh ghi dữ liệu bộ nhớ MBR (Memory Buffer Register)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vi-VN" altLang="en-US" sz="2800">
                <a:latin typeface="Arial" panose="020B0604020202020204" pitchFamily="34" charset="0"/>
              </a:rPr>
              <a:t>là giao tiếp giữa CPU và bu</a:t>
            </a:r>
            <a:r>
              <a:rPr lang="en-US" altLang="en-US" sz="2800">
                <a:latin typeface="Calibri" panose="020F0502020204030204" pitchFamily="34" charset="0"/>
              </a:rPr>
              <a:t>s</a:t>
            </a:r>
            <a:r>
              <a:rPr lang="vi-VN" altLang="en-US" sz="2800">
                <a:latin typeface="Arial" panose="020B0604020202020204" pitchFamily="34" charset="0"/>
              </a:rPr>
              <a:t> địa chỉ.</a:t>
            </a:r>
            <a:endParaRPr lang="en-US" altLang="en-US" sz="2800">
              <a:latin typeface="Calibri" panose="020F0502020204030204" pitchFamily="34" charset="0"/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vi-VN" altLang="en-US" sz="2800">
                <a:latin typeface="Arial" panose="020B0604020202020204" pitchFamily="34" charset="0"/>
              </a:rPr>
              <a:t>nhận địa chỉ bộ nhớ của lệnh kế tiếp từ PC và chuyển</a:t>
            </a:r>
            <a:r>
              <a:rPr lang="en-US" altLang="en-US" sz="2800">
                <a:latin typeface="Calibri" panose="020F0502020204030204" pitchFamily="34" charset="0"/>
              </a:rPr>
              <a:t> </a:t>
            </a:r>
            <a:r>
              <a:rPr lang="vi-VN" altLang="en-US" sz="2800">
                <a:latin typeface="Arial" panose="020B0604020202020204" pitchFamily="34" charset="0"/>
              </a:rPr>
              <a:t>cho bu</a:t>
            </a:r>
            <a:r>
              <a:rPr lang="en-US" altLang="en-US" sz="2800">
                <a:latin typeface="Calibri" panose="020F0502020204030204" pitchFamily="34" charset="0"/>
              </a:rPr>
              <a:t>s </a:t>
            </a:r>
            <a:r>
              <a:rPr lang="vi-VN" altLang="en-US" sz="2800">
                <a:latin typeface="Arial" panose="020B0604020202020204" pitchFamily="34" charset="0"/>
              </a:rPr>
              <a:t>địa chỉ.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Thanh ghi </a:t>
            </a:r>
            <a:r>
              <a:rPr lang="vi-VN" altLang="en-US" sz="2800">
                <a:latin typeface="Arial" panose="020B0604020202020204" pitchFamily="34" charset="0"/>
              </a:rPr>
              <a:t>địa</a:t>
            </a:r>
            <a:r>
              <a:rPr lang="en-US" altLang="en-US" sz="2800">
                <a:latin typeface="Calibri" panose="020F0502020204030204" pitchFamily="34" charset="0"/>
              </a:rPr>
              <a:t> chỉ bộ nhớ MAR (Memory Address Register)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vi-VN" altLang="en-US" sz="2800">
                <a:latin typeface="Arial" panose="020B0604020202020204" pitchFamily="34" charset="0"/>
              </a:rPr>
              <a:t>là giao tiếp giữa CPU và bu</a:t>
            </a:r>
            <a:r>
              <a:rPr lang="en-US" altLang="en-US" sz="2800">
                <a:latin typeface="Calibri" panose="020F0502020204030204" pitchFamily="34" charset="0"/>
              </a:rPr>
              <a:t>s </a:t>
            </a:r>
            <a:r>
              <a:rPr lang="vi-VN" altLang="en-US" sz="2800">
                <a:latin typeface="Arial" panose="020B0604020202020204" pitchFamily="34" charset="0"/>
              </a:rPr>
              <a:t>dữ liệu.</a:t>
            </a:r>
            <a:endParaRPr lang="en-US" altLang="en-US" sz="2800">
              <a:latin typeface="Calibri" panose="020F0502020204030204" pitchFamily="34" charset="0"/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vi-VN" altLang="en-US" sz="2800">
                <a:latin typeface="Arial" panose="020B0604020202020204" pitchFamily="34" charset="0"/>
              </a:rPr>
              <a:t>nhận lệnh từ bu</a:t>
            </a:r>
            <a:r>
              <a:rPr lang="en-US" altLang="en-US" sz="2800">
                <a:latin typeface="Calibri" panose="020F0502020204030204" pitchFamily="34" charset="0"/>
              </a:rPr>
              <a:t>s</a:t>
            </a:r>
            <a:r>
              <a:rPr lang="vi-VN" altLang="en-US" sz="2800">
                <a:latin typeface="Arial" panose="020B0604020202020204" pitchFamily="34" charset="0"/>
              </a:rPr>
              <a:t> dữ liệu và chuyển cho IR.</a:t>
            </a:r>
            <a:endParaRPr lang="en-US" altLang="en-US" sz="2800">
              <a:latin typeface="Calibri" panose="020F0502020204030204" pitchFamily="34" charset="0"/>
            </a:endParaRP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Đây là 2 thanh ghi </a:t>
            </a:r>
            <a:r>
              <a:rPr lang="vi-VN" altLang="en-US" sz="2800">
                <a:latin typeface="Arial" panose="020B0604020202020204" pitchFamily="34" charset="0"/>
              </a:rPr>
              <a:t>được</a:t>
            </a:r>
            <a:r>
              <a:rPr lang="en-US" altLang="en-US" sz="2800">
                <a:latin typeface="Calibri" panose="020F0502020204030204" pitchFamily="34" charset="0"/>
              </a:rPr>
              <a:t> dùng riêng, ng</a:t>
            </a:r>
            <a:r>
              <a:rPr lang="vi-VN" altLang="en-US" sz="2800">
                <a:latin typeface="Arial" panose="020B0604020202020204" pitchFamily="34" charset="0"/>
              </a:rPr>
              <a:t>ười</a:t>
            </a:r>
            <a:r>
              <a:rPr lang="en-US" altLang="en-US" sz="2800">
                <a:latin typeface="Calibri" panose="020F0502020204030204" pitchFamily="34" charset="0"/>
              </a:rPr>
              <a:t> lập trình không thể truy cập </a:t>
            </a:r>
            <a:r>
              <a:rPr lang="vi-VN" altLang="en-US" sz="2800">
                <a:latin typeface="Arial" panose="020B0604020202020204" pitchFamily="34" charset="0"/>
              </a:rPr>
              <a:t>được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3" name="Slide Number Placeholder 3">
            <a:extLst>
              <a:ext uri="{FF2B5EF4-FFF2-40B4-BE49-F238E27FC236}">
                <a16:creationId xmlns:a16="http://schemas.microsoft.com/office/drawing/2014/main" id="{8E96172B-3637-4849-8308-DA4309C710DC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E717266-5B7C-4002-9652-B053B26EFF3F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>
            <a:extLst>
              <a:ext uri="{FF2B5EF4-FFF2-40B4-BE49-F238E27FC236}">
                <a16:creationId xmlns:a16="http://schemas.microsoft.com/office/drawing/2014/main" id="{8E61426E-62BE-4D80-81FC-5A8C85AC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128713"/>
            <a:ext cx="76660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FC896ADF-E8C6-494F-AE7B-F75E0B12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824C41-4019-4BE0-A5B7-582D08EAB97B}" type="slidenum">
              <a:rPr lang="en-US" altLang="en-US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FFE5D50-1711-4CDE-88DE-E9668609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 </a:t>
            </a:r>
            <a:r>
              <a:rPr lang="vi-VN" altLang="en-US"/>
              <a:t>địa</a:t>
            </a:r>
            <a:r>
              <a:rPr lang="en-US" altLang="en-US"/>
              <a:t> chỉ</a:t>
            </a:r>
          </a:p>
        </p:txBody>
      </p:sp>
      <p:sp>
        <p:nvSpPr>
          <p:cNvPr id="34819" name="Slide Number Placeholder 6">
            <a:extLst>
              <a:ext uri="{FF2B5EF4-FFF2-40B4-BE49-F238E27FC236}">
                <a16:creationId xmlns:a16="http://schemas.microsoft.com/office/drawing/2014/main" id="{B467E176-7A3F-4155-B93B-2A965CDC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A87520-FE07-4051-AB7D-87924E58E8BA}" type="slidenum">
              <a:rPr lang="en-US" altLang="en-US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B264EE4A-5ABF-4232-95E4-3F2E1176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484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08BE86-F1CE-4C84-A8B3-6E3AE695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 dữ liệu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6C751757-8007-48DE-A4DD-7D31DFE1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5AB42F-2D8D-4F77-A203-00E51BDCA5EE}" type="slidenum">
              <a:rPr lang="en-US" altLang="en-US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D5F85981-5326-49B9-A1BA-C7EE23CD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501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B3B3BBD-E2F7-4C20-AD08-18666EC1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 </a:t>
            </a:r>
            <a:r>
              <a:rPr lang="vi-VN" altLang="en-US"/>
              <a:t>đ</a:t>
            </a:r>
            <a:r>
              <a:rPr lang="en-US" altLang="en-US"/>
              <a:t>iều khiển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04577245-BBB1-491E-B65F-36359E64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61CF4B-B822-4C01-A5AB-86695F6FBD05}" type="slidenum">
              <a:rPr lang="en-US" altLang="en-US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62C6DE88-B836-404D-ACD5-E603F75F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168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0342FB48-EB3F-414A-BD61-ECCF48DA3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6106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1. </a:t>
            </a:r>
            <a:r>
              <a:rPr lang="vi-VN" altLang="en-US" sz="2400"/>
              <a:t>Khi chạy chương trình, HĐH nạp chương trình vào bộ</a:t>
            </a:r>
            <a:r>
              <a:rPr lang="en-US" altLang="en-US" sz="2400"/>
              <a:t> </a:t>
            </a:r>
            <a:r>
              <a:rPr lang="vi-VN" altLang="en-US" sz="2400"/>
              <a:t>nhớ </a:t>
            </a:r>
            <a:r>
              <a:rPr lang="en-US" altLang="en-US" sz="2400"/>
              <a:t>t</a:t>
            </a:r>
            <a:r>
              <a:rPr lang="vi-VN" altLang="en-US" sz="2400"/>
              <a:t>rong.</a:t>
            </a:r>
            <a:br>
              <a:rPr lang="vi-VN" altLang="en-US" sz="2400"/>
            </a:br>
            <a:r>
              <a:rPr lang="vi-VN" altLang="en-US" sz="2400"/>
              <a:t>2. Địa chỉ của câu lệnh đầu tiên của chương trình được</a:t>
            </a:r>
            <a:r>
              <a:rPr lang="en-US" altLang="en-US" sz="2400"/>
              <a:t> </a:t>
            </a:r>
            <a:r>
              <a:rPr lang="vi-VN" altLang="en-US" sz="2400"/>
              <a:t>đặt vào thanh ghi PC</a:t>
            </a:r>
            <a:br>
              <a:rPr lang="vi-VN" altLang="en-US" sz="2400"/>
            </a:br>
            <a:r>
              <a:rPr lang="vi-VN" altLang="en-US" sz="2400"/>
              <a:t>3. Địa ch</a:t>
            </a:r>
            <a:r>
              <a:rPr lang="en-US" altLang="en-US" sz="2400"/>
              <a:t>ỉ</a:t>
            </a:r>
            <a:r>
              <a:rPr lang="vi-VN" altLang="en-US" sz="2400"/>
              <a:t> ô nhớ chứa câu lệnh được chuyển vào bu</a:t>
            </a:r>
            <a:r>
              <a:rPr lang="en-US" altLang="en-US" sz="2400"/>
              <a:t>s </a:t>
            </a:r>
            <a:r>
              <a:rPr lang="vi-VN" altLang="en-US" sz="2400"/>
              <a:t>địa chỉ qua thanh ghi MAR</a:t>
            </a:r>
            <a:br>
              <a:rPr lang="vi-VN" altLang="en-US" sz="2400"/>
            </a:br>
            <a:r>
              <a:rPr lang="vi-VN" altLang="en-US" sz="2400"/>
              <a:t>4. B</a:t>
            </a:r>
            <a:r>
              <a:rPr lang="en-US" altLang="en-US" sz="2400"/>
              <a:t>us</a:t>
            </a:r>
            <a:r>
              <a:rPr lang="vi-VN" altLang="en-US" sz="2400"/>
              <a:t> địa chỉ chuyển địa chỉ lệnh tới đơn vị quản lý bộ</a:t>
            </a:r>
            <a:r>
              <a:rPr lang="en-US" altLang="en-US" sz="2400"/>
              <a:t> </a:t>
            </a:r>
            <a:r>
              <a:rPr lang="vi-VN" altLang="en-US" sz="2400"/>
              <a:t>nhớ MMU</a:t>
            </a:r>
            <a:br>
              <a:rPr lang="vi-VN" altLang="en-US" sz="2400"/>
            </a:br>
            <a:r>
              <a:rPr lang="vi-VN" altLang="en-US" sz="2400"/>
              <a:t>5. MMU chọn ra ô nhớ và yêu cầu tín hiệu đọc từ CPU</a:t>
            </a:r>
            <a:endParaRPr lang="en-US" altLang="en-US" sz="2400"/>
          </a:p>
          <a:p>
            <a:pPr eaLnBrk="1" hangingPunct="1"/>
            <a:r>
              <a:rPr lang="vi-VN" altLang="en-US" sz="2400"/>
              <a:t>6. Lệnh được chuyển t</a:t>
            </a:r>
            <a:r>
              <a:rPr lang="en-US" altLang="en-US" sz="2400"/>
              <a:t>ừ</a:t>
            </a:r>
            <a:r>
              <a:rPr lang="vi-VN" altLang="en-US" sz="2400"/>
              <a:t> ô nhớ vào MBR qua b</a:t>
            </a:r>
            <a:r>
              <a:rPr lang="en-US" altLang="en-US" sz="2400"/>
              <a:t>us</a:t>
            </a:r>
            <a:r>
              <a:rPr lang="vi-VN" altLang="en-US" sz="2400"/>
              <a:t> dữ liệu</a:t>
            </a:r>
            <a:br>
              <a:rPr lang="vi-VN" altLang="en-US" sz="2400"/>
            </a:br>
            <a:r>
              <a:rPr lang="vi-VN" altLang="en-US" sz="2400"/>
              <a:t>7. MBR chuyển lệnh tới thanh ghi lệnh IR. Sau đó tới đơn</a:t>
            </a:r>
            <a:r>
              <a:rPr lang="en-US" altLang="en-US" sz="2400"/>
              <a:t> </a:t>
            </a:r>
            <a:r>
              <a:rPr lang="vi-VN" altLang="en-US" sz="2400"/>
              <a:t>vị điều khiển CU</a:t>
            </a:r>
            <a:br>
              <a:rPr lang="vi-VN" altLang="en-US" sz="2400"/>
            </a:br>
            <a:r>
              <a:rPr lang="vi-VN" altLang="en-US" sz="2400"/>
              <a:t>8. CU giải mã câu lệnh và tạo ra các tín hiệu yêu cầu thực</a:t>
            </a:r>
            <a:r>
              <a:rPr lang="en-US" altLang="en-US" sz="2400"/>
              <a:t> </a:t>
            </a:r>
            <a:r>
              <a:rPr lang="vi-VN" altLang="en-US" sz="2400"/>
              <a:t>hiện tới các đơn vị khác như ALU để thực hiện lệnh</a:t>
            </a:r>
            <a:br>
              <a:rPr lang="vi-VN" altLang="en-US" sz="2400"/>
            </a:br>
            <a:r>
              <a:rPr lang="vi-VN" altLang="en-US" sz="2400"/>
              <a:t>9. Giá trị thanh ghi PC tăng lên 1 trỏ tới câu lệnh kế của</a:t>
            </a:r>
            <a:r>
              <a:rPr lang="en-US" altLang="en-US" sz="2400"/>
              <a:t> </a:t>
            </a:r>
            <a:r>
              <a:rPr lang="vi-VN" altLang="en-US" sz="2400"/>
              <a:t>chương trình</a:t>
            </a:r>
            <a:br>
              <a:rPr lang="vi-VN" altLang="en-US" sz="2400"/>
            </a:br>
            <a:r>
              <a:rPr lang="vi-VN" altLang="en-US" sz="2400"/>
              <a:t>10. Lặp lại các bước 2-9 cho tất cả các câu lệnh của</a:t>
            </a:r>
            <a:r>
              <a:rPr lang="en-US" altLang="en-US" sz="2400"/>
              <a:t> </a:t>
            </a:r>
            <a:r>
              <a:rPr lang="vi-VN" altLang="en-US" sz="2400"/>
              <a:t>chương trình</a:t>
            </a:r>
            <a:br>
              <a:rPr lang="vi-VN" altLang="en-US" sz="2400"/>
            </a:br>
            <a:br>
              <a:rPr lang="vi-VN" altLang="en-US" sz="2400"/>
            </a:br>
            <a:endParaRPr lang="ru-RU" altLang="en-US" sz="2400"/>
          </a:p>
        </p:txBody>
      </p:sp>
      <p:sp>
        <p:nvSpPr>
          <p:cNvPr id="37891" name="TextBox 6">
            <a:extLst>
              <a:ext uri="{FF2B5EF4-FFF2-40B4-BE49-F238E27FC236}">
                <a16:creationId xmlns:a16="http://schemas.microsoft.com/office/drawing/2014/main" id="{015ACEC4-7DD0-4EB7-97E2-E16F632FA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20663"/>
            <a:ext cx="34448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/>
              <a:t>Chu trình lệnh</a:t>
            </a:r>
            <a:endParaRPr lang="ru-RU" altLang="en-US" sz="4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EB4E62DE-1C6D-4C0D-817C-CA3411E4E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762000"/>
            <a:ext cx="789781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E0C136F3-798A-4136-AD35-98BE6F39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33400"/>
            <a:ext cx="8520112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A4604529-6239-4EAB-B19F-9B1095B8E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838200"/>
            <a:ext cx="801846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132B825C-51A6-422E-B29C-7EAD1756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162050"/>
            <a:ext cx="765968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F0C7C292-81F6-4F94-BBD6-791EFEE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BECEA2-73A8-4012-9C47-244058507104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C73B0A7B-4E0F-4EF6-BDEC-C05C91C8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457200"/>
            <a:ext cx="8805862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999E266D-9369-41AC-8C2A-C03B1FC8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EB35B741-46D5-4EED-8281-5E58E5E5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52400"/>
            <a:ext cx="825976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3C6093C2-C854-4129-96AD-07BD38B4B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>
            <a:extLst>
              <a:ext uri="{FF2B5EF4-FFF2-40B4-BE49-F238E27FC236}">
                <a16:creationId xmlns:a16="http://schemas.microsoft.com/office/drawing/2014/main" id="{C50D3987-F5D9-49EB-9DC1-2237C548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533400"/>
            <a:ext cx="845661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1F294067-DFF5-4A7F-B164-2823D3F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762000"/>
            <a:ext cx="84645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2D344AB2-5C8A-4A69-9192-298D9CCD6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57200"/>
            <a:ext cx="8624887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2C192186-49AA-4D04-96AE-A8FF9501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0"/>
            <a:ext cx="4267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2">
            <a:extLst>
              <a:ext uri="{FF2B5EF4-FFF2-40B4-BE49-F238E27FC236}">
                <a16:creationId xmlns:a16="http://schemas.microsoft.com/office/drawing/2014/main" id="{1C6FE8FD-3388-4F47-87B3-D177BC2E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533400"/>
            <a:ext cx="5181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488E166-5B28-4C90-9A32-4A104B1B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Sơ đồ khối tổng quát của CPU</a:t>
            </a:r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41D3-BF2F-4546-8A78-45D76892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7B7E208-558D-453C-AE8F-A96D54FA89CE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8A7B8C59-9738-4201-913D-5FA5F9C1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09675"/>
            <a:ext cx="8458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E7CBD6D-47E2-43B9-B90A-90047A5E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76200"/>
            <a:ext cx="7024687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3.2 Cấu trúc c</a:t>
            </a:r>
            <a:r>
              <a:rPr lang="vi-VN" b="1"/>
              <a:t>ơ</a:t>
            </a:r>
            <a:r>
              <a:rPr lang="en-US" b="1"/>
              <a:t> bản của CPU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C7409B81-C9D3-4E3D-B044-2C80079C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42E321-3C51-4739-8025-9BCAD3FC44F3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8511F4C6-9F03-4510-A15D-ECF2ED43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90588"/>
            <a:ext cx="7775575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>
            <a:extLst>
              <a:ext uri="{FF2B5EF4-FFF2-40B4-BE49-F238E27FC236}">
                <a16:creationId xmlns:a16="http://schemas.microsoft.com/office/drawing/2014/main" id="{56D4ECB2-395F-42CA-A40F-BA02F8603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685800"/>
            <a:ext cx="760253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8EE16E50-D698-4ED4-BFBC-603D1B6D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A3C78A-4849-4292-80FA-7AEAE1D91594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273FAA4A-0EBA-4C56-A14F-4899A681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953375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28092A02-BF28-4761-AB23-63323B8B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477949-50A7-44D9-B128-1813EEA32AA8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9D99AA-D53B-4D9B-8E7A-B927B234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Mô hình kết nối ALU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B24F41D-A020-48D7-91E2-68969671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EF5E40-C144-42E7-A518-171411A2109C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4D7B7BDE-8E87-4F3E-833F-9B55403E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9372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Words>660</Words>
  <Application>Microsoft Office PowerPoint</Application>
  <PresentationFormat>On-screen Show (4:3)</PresentationFormat>
  <Paragraphs>93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Times New Roman</vt:lpstr>
      <vt:lpstr>Arial</vt:lpstr>
      <vt:lpstr>Calibri</vt:lpstr>
      <vt:lpstr>Wingdings</vt:lpstr>
      <vt:lpstr>Office Theme</vt:lpstr>
      <vt:lpstr>Chương 3: Bộ xử lý trung tâm</vt:lpstr>
      <vt:lpstr>Nội dung</vt:lpstr>
      <vt:lpstr>3.1 Mô hình máy tính</vt:lpstr>
      <vt:lpstr>PowerPoint Presentation</vt:lpstr>
      <vt:lpstr>Sơ đồ khối tổng quát của CPU</vt:lpstr>
      <vt:lpstr>3.2 Cấu trúc cơ bản của CPU</vt:lpstr>
      <vt:lpstr>PowerPoint Presentation</vt:lpstr>
      <vt:lpstr>PowerPoint Presentation</vt:lpstr>
      <vt:lpstr>Mô hình kết nối ALU</vt:lpstr>
      <vt:lpstr>PowerPoint Presentation</vt:lpstr>
      <vt:lpstr>Mô hình kết nối CU</vt:lpstr>
      <vt:lpstr>PowerPoint Presentation</vt:lpstr>
      <vt:lpstr>PowerPoint Presentation</vt:lpstr>
      <vt:lpstr>PowerPoint Presentation</vt:lpstr>
      <vt:lpstr>PowerPoint Presentation</vt:lpstr>
      <vt:lpstr>Thanh ghi lệnh (IR)</vt:lpstr>
      <vt:lpstr>PowerPoint Presentation</vt:lpstr>
      <vt:lpstr> Bộ đếm chương trình PC (Program Counter)</vt:lpstr>
      <vt:lpstr>Thanh ghi con trỏ dữ liệu DP (Data Pointer)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Thanh ghi dữ liệu</vt:lpstr>
      <vt:lpstr>PowerPoint Presentation</vt:lpstr>
      <vt:lpstr>PowerPoint Presentation</vt:lpstr>
      <vt:lpstr>PowerPoint Presentation</vt:lpstr>
      <vt:lpstr>Tập thanh ghi họ 8086</vt:lpstr>
      <vt:lpstr>PowerPoint Presentation</vt:lpstr>
      <vt:lpstr>PowerPoint Presentation</vt:lpstr>
      <vt:lpstr>Bus địa chỉ</vt:lpstr>
      <vt:lpstr>Bus dữ liệu</vt:lpstr>
      <vt:lpstr>Bus điều khiển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Phúc Nguyễn Quang</cp:lastModifiedBy>
  <cp:revision>82</cp:revision>
  <dcterms:created xsi:type="dcterms:W3CDTF">2008-08-17T08:59:02Z</dcterms:created>
  <dcterms:modified xsi:type="dcterms:W3CDTF">2020-12-22T14:08:49Z</dcterms:modified>
</cp:coreProperties>
</file>