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1" r:id="rId3"/>
    <p:sldId id="292" r:id="rId4"/>
    <p:sldId id="293" r:id="rId5"/>
    <p:sldId id="294" r:id="rId6"/>
    <p:sldId id="297" r:id="rId7"/>
    <p:sldId id="258" r:id="rId8"/>
    <p:sldId id="282" r:id="rId9"/>
    <p:sldId id="298" r:id="rId10"/>
    <p:sldId id="299" r:id="rId11"/>
    <p:sldId id="259" r:id="rId12"/>
    <p:sldId id="261" r:id="rId13"/>
    <p:sldId id="263" r:id="rId14"/>
    <p:sldId id="300" r:id="rId15"/>
    <p:sldId id="301" r:id="rId16"/>
    <p:sldId id="302" r:id="rId17"/>
    <p:sldId id="264" r:id="rId18"/>
    <p:sldId id="265" r:id="rId19"/>
    <p:sldId id="266" r:id="rId20"/>
    <p:sldId id="267" r:id="rId21"/>
    <p:sldId id="268" r:id="rId22"/>
    <p:sldId id="269" r:id="rId23"/>
    <p:sldId id="271" r:id="rId24"/>
    <p:sldId id="272" r:id="rId25"/>
    <p:sldId id="273" r:id="rId26"/>
    <p:sldId id="274" r:id="rId27"/>
    <p:sldId id="275" r:id="rId28"/>
    <p:sldId id="270" r:id="rId29"/>
    <p:sldId id="278" r:id="rId30"/>
    <p:sldId id="279" r:id="rId31"/>
    <p:sldId id="310" r:id="rId32"/>
    <p:sldId id="303" r:id="rId33"/>
    <p:sldId id="304" r:id="rId34"/>
    <p:sldId id="305" r:id="rId35"/>
    <p:sldId id="306" r:id="rId36"/>
    <p:sldId id="295" r:id="rId37"/>
    <p:sldId id="307" r:id="rId38"/>
    <p:sldId id="308" r:id="rId39"/>
    <p:sldId id="309" r:id="rId40"/>
    <p:sldId id="311" r:id="rId41"/>
    <p:sldId id="277" r:id="rId42"/>
    <p:sldId id="291" r:id="rId43"/>
    <p:sldId id="284" r:id="rId44"/>
    <p:sldId id="285" r:id="rId45"/>
    <p:sldId id="286" r:id="rId46"/>
    <p:sldId id="287" r:id="rId47"/>
    <p:sldId id="289" r:id="rId48"/>
    <p:sldId id="29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ABA0BA-812A-473B-9888-44F27CB69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3DA95-B398-428F-8BE2-CA2D0E843B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D4DE1-F3D5-4CFF-BB55-FE03F38D460A}" type="datetimeFigureOut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571EB7-DDA1-425B-9DFF-1C45C8D19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EB32-BD77-41FE-A2EA-D7ACE743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41A7-A34B-45DD-AF4C-33A8728DBC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9D37E-25B7-4DEA-9F1D-EB8F6202F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492A75-A54C-4C6E-838D-790E48A4F9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62A0-430E-479F-AADB-6518BB6A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1D82-BD99-4BE5-971E-D4B13BF84736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FCEF-3243-47F0-BA24-7C2797B1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DA39-1540-482B-B67C-74275C64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B04-2B54-42D5-BBF5-81D5A9F12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27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7B99-C199-4679-BC41-8002B7F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5284B-970B-4C54-87BE-769F00A171C7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AD96-0BBD-4A8E-9D5B-69FFB3D1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BDB2-CEA0-4E90-BB84-E60455E4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26E50-1EE4-4296-B412-DA15F24FE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8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322D-5168-438F-A9AD-415A4920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867B-EDC7-4D7F-8C1A-B2C29027E9F4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43AC-2971-43E0-BD77-74EA296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9B77-FC60-4DDF-9831-EF382D50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5C059-FE74-4AA1-9E5F-B5103DBDD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2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C81A-A828-4848-BFE2-26DB4BE7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1FBA5-9BA6-458F-862D-91866D4C3C94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54F3-8C14-4131-9D5C-FD50FEB0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0CE9-C9D2-4354-9E60-DFAB637F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C2A4D-A07B-47B2-BD68-6FE0583DA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8514-36F3-40F8-A066-8FBA00EF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BE461-C66F-4862-BC6C-13F23E2AD11E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A7E1-A12C-4640-8140-D24D400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77B5-51A5-489A-8A45-D7535305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6204B-8625-4BE6-842B-8A6F6E703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4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C31DAE-DEDC-4118-824A-B0AB5BC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1595-1DC7-47D3-944D-1FE2DBA09D1F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14D6D1-EEBD-4E54-969B-60B3C1B6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C6ACC0-B4D5-464F-8811-FB8298B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3A87-4BB1-43C5-A1CC-D77956242E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95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215402-D8B8-4BE6-BB4C-1B45A3B5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0ACA-7FF1-431D-A982-A0BABEB1DF71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BEDD30-0384-4598-9579-8A8AD2AE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FC4DC3-927E-498B-86F2-D036A7B4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02E8E-28C6-4B9F-B063-B322365AF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3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96386C3-837D-4819-9154-35600F91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446B7-FFA2-4E1C-B792-63CECE47B61D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DAA55B-C27B-4F1B-B923-DE062AFB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483B0F-89C2-4FA3-B422-427BFBA5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E1E74-30EF-43FF-9337-20D395849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1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FF4767-4422-4000-B101-882466F6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754B-7A08-42AE-9F33-3545F47B1932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9EA31F-B980-4C8D-A304-9574ED8C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C3D341-87E1-4B69-8AA3-CC6FEF4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04F-E07A-44EB-B3FA-C7B570030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46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9D5421-2FE2-4984-9EA5-7232C99B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481B1-ABB3-4573-81EC-298A864DB432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DD97DF-CFA3-448C-BD07-9990A3C7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C0BE59-040F-4C09-90D2-B531C5C2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B8690-3C02-4754-B7C0-1BAF077C6E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8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A07C31-58A4-4B26-B8D0-F6E6059D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FCD61-3057-4C4A-93BC-55F7804F45C0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189B0E-D0B8-4E69-BCA7-B6B476D1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27129D-81F6-4B8B-8ABC-2A868B7E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12B9B-3EC6-4E15-9B02-68840FCE9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87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2EE73D-7FB5-4CB4-9259-B907778D0D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5DC6AF9-424F-49C1-AEE5-6BDB88D92C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BDC2-136C-4C1D-966F-F8E0A532E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238A14-D734-4FF7-B050-DEEA69C5A223}" type="datetime1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A362-9D54-47EA-90B9-CB0E1D24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752C-7482-4D5A-A0CF-E3E919BFD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3BBAA61-2D10-4BA9-BCEB-0C896845B4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E4D8B4E-1652-4D92-8510-EA4C1AD9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Lập trình hợp ngữ 8086/88 và các chế </a:t>
            </a:r>
            <a:r>
              <a:rPr lang="vi-VN" altLang="en-US"/>
              <a:t>độ</a:t>
            </a:r>
            <a:r>
              <a:rPr lang="en-US" altLang="en-US"/>
              <a:t> </a:t>
            </a:r>
            <a:r>
              <a:rPr lang="vi-VN" altLang="en-US"/>
              <a:t>địa</a:t>
            </a:r>
            <a:r>
              <a:rPr lang="en-US" altLang="en-US"/>
              <a:t> chỉ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CF3AC-73A4-4C79-AE84-133A21DFC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AE299-89F2-4ED9-9D2A-92335017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80F47A-6644-4914-996C-4E1111C3D6A4}" type="slidenum">
              <a:rPr lang="en-US" altLang="en-US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5F3-9544-4545-AE11-245342A7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/>
              <a:t>a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51984-010C-4B05-85D0-50F10292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648801-6A2C-45EF-9DA6-7B20A8C2CF21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000C685A-4E92-418E-B10E-578BB74EA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058025" cy="31908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FFFB087-FF0B-4395-8503-B8436A8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MOV</a:t>
            </a:r>
          </a:p>
        </p:txBody>
      </p:sp>
      <p:sp>
        <p:nvSpPr>
          <p:cNvPr id="12291" name="TextBox 5">
            <a:extLst>
              <a:ext uri="{FF2B5EF4-FFF2-40B4-BE49-F238E27FC236}">
                <a16:creationId xmlns:a16="http://schemas.microsoft.com/office/drawing/2014/main" id="{04FFF407-A234-4B32-931E-09C8A28AE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MOV </a:t>
            </a:r>
            <a:r>
              <a:rPr lang="vi-V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đích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, nguồn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40A881-0B37-4953-8A1A-225CC05CDB88}"/>
              </a:ext>
            </a:extLst>
          </p:cNvPr>
          <p:cNvGraphicFramePr>
            <a:graphicFrameLocks noGrp="1"/>
          </p:cNvGraphicFramePr>
          <p:nvPr/>
        </p:nvGraphicFramePr>
        <p:xfrm>
          <a:off x="0" y="2286000"/>
          <a:ext cx="9144000" cy="3144838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val="2927794507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1037592151"/>
                    </a:ext>
                  </a:extLst>
                </a:gridCol>
                <a:gridCol w="2354263">
                  <a:extLst>
                    <a:ext uri="{9D8B030D-6E8A-4147-A177-3AD203B41FA5}">
                      <a16:colId xmlns:a16="http://schemas.microsoft.com/office/drawing/2014/main" val="2523998398"/>
                    </a:ext>
                  </a:extLst>
                </a:gridCol>
                <a:gridCol w="3652837">
                  <a:extLst>
                    <a:ext uri="{9D8B030D-6E8A-4147-A177-3AD203B41FA5}">
                      <a16:colId xmlns:a16="http://schemas.microsoft.com/office/drawing/2014/main" val="141516245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Đích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Nguồn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Ví dụ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Giải thích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64957"/>
                  </a:ext>
                </a:extLst>
              </a:tr>
              <a:tr h="284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1 Bộ nhớ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2 Thanh ghi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3 Thanh ghi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4 Thanh ghi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Thanh ghi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Bộ nhớ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Thanh ghi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Tức thời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MOV DS:100H, 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MOV AX, MEM1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MOV AX, BX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MOV AX, 0FFFFH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anose="020B7200000000000000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chuyển nội dung trong AX vào vị trí nhớ 100H.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Chuyển nội dung trong vị trí nhớ do nhãn MEM1 chỉ ra vào thanh ghi AX.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 Chuyển nội dung trong BX vào thanh ghi AX.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 Chuyển giá trị hằng số FFFFH vào thanh ghi 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anose="020B72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49463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20A12-7CF7-4859-B677-462E7EE6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331922-6A61-41E3-8688-B0840A0FBBB3}" type="slidenum">
              <a:rPr lang="en-US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5B33880-350B-4210-AB5A-D71D24B5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PUSH/POP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ADD5851-2861-4509-86CD-833F9FEB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Lệnh PUSH</a:t>
            </a:r>
            <a:r>
              <a:rPr lang="en-US" altLang="en-US"/>
              <a:t>: Cất dữ liệu vào ng</a:t>
            </a:r>
            <a:r>
              <a:rPr lang="vi-VN" altLang="en-US"/>
              <a:t>ă</a:t>
            </a:r>
            <a:r>
              <a:rPr lang="en-US" altLang="en-US"/>
              <a:t>n xếp</a:t>
            </a:r>
          </a:p>
          <a:p>
            <a:pPr lvl="1" eaLnBrk="1" hangingPunct="1"/>
            <a:r>
              <a:rPr lang="en-US" altLang="en-US"/>
              <a:t>Viết lệnh:    </a:t>
            </a:r>
            <a:r>
              <a:rPr lang="en-US" altLang="en-US" b="1">
                <a:solidFill>
                  <a:srgbClr val="FF0000"/>
                </a:solidFill>
              </a:rPr>
              <a:t>PUSH  nguồn</a:t>
            </a:r>
          </a:p>
          <a:p>
            <a:pPr lvl="1" eaLnBrk="1" hangingPunct="1"/>
            <a:r>
              <a:rPr lang="en-US" altLang="en-US"/>
              <a:t>Mô tả:         </a:t>
            </a:r>
            <a:r>
              <a:rPr lang="en-US" altLang="en-US">
                <a:solidFill>
                  <a:srgbClr val="0070C0"/>
                </a:solidFill>
              </a:rPr>
              <a:t>SP </a:t>
            </a:r>
            <a:r>
              <a:rPr lang="en-US" altLang="en-US">
                <a:solidFill>
                  <a:srgbClr val="0070C0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rgbClr val="0070C0"/>
                </a:solidFill>
              </a:rPr>
              <a:t>	SP - 2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70C0"/>
                </a:solidFill>
              </a:rPr>
              <a:t>	         	        Nguồn </a:t>
            </a:r>
            <a:r>
              <a:rPr lang="en-US" altLang="en-US" sz="280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>
                <a:solidFill>
                  <a:srgbClr val="0070C0"/>
                </a:solidFill>
              </a:rPr>
              <a:t> {SP}.</a:t>
            </a:r>
          </a:p>
          <a:p>
            <a:pPr lvl="1" eaLnBrk="1" hangingPunct="1"/>
            <a:r>
              <a:rPr lang="en-US" altLang="en-US"/>
              <a:t>Ví dụ:    </a:t>
            </a:r>
          </a:p>
          <a:p>
            <a:pPr lvl="2" eaLnBrk="1" hangingPunct="1"/>
            <a:r>
              <a:rPr lang="en-US" altLang="en-US"/>
              <a:t>  PUSH  BX;   Cất BX vào ng</a:t>
            </a:r>
            <a:r>
              <a:rPr lang="vi-VN" altLang="en-US"/>
              <a:t>ă</a:t>
            </a:r>
            <a:r>
              <a:rPr lang="en-US" altLang="en-US"/>
              <a:t>n xếp tại vị trí do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SP chỉ ra</a:t>
            </a:r>
          </a:p>
          <a:p>
            <a:pPr lvl="2" eaLnBrk="1" hangingPunct="1"/>
            <a:r>
              <a:rPr lang="en-US" altLang="en-US"/>
              <a:t>  PUSH  Table[BX] ;Cất 2 byte của vùng dữ liệu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    DS có </a:t>
            </a:r>
            <a:r>
              <a:rPr lang="vi-VN" altLang="en-US"/>
              <a:t>địa</a:t>
            </a:r>
            <a:r>
              <a:rPr lang="en-US" altLang="en-US"/>
              <a:t> chỉ </a:t>
            </a:r>
            <a:r>
              <a:rPr lang="vi-VN" altLang="en-US"/>
              <a:t>đầu</a:t>
            </a:r>
            <a:r>
              <a:rPr lang="en-US" altLang="en-US"/>
              <a:t> tại Table+BX</a:t>
            </a:r>
          </a:p>
          <a:p>
            <a:pPr eaLnBrk="1" hangingPunct="1"/>
            <a:endParaRPr lang="en-US" altLang="en-US" sz="2800">
              <a:solidFill>
                <a:srgbClr val="0070C0"/>
              </a:solidFill>
            </a:endParaRPr>
          </a:p>
          <a:p>
            <a:pPr eaLnBrk="1" hangingPunct="1"/>
            <a:endParaRPr lang="en-US" alt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8D66E-DA2C-4B6E-BB60-F97B3EFB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B038F1-C896-43DE-9E7D-0ED7D5E9423B}" type="slidenum">
              <a:rPr lang="en-US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50A83D5-A765-4A39-8B21-E835FEB9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lệnh PUSH/POP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D6C2-7B73-473F-B712-45E92F84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C00000"/>
                </a:solidFill>
              </a:rPr>
              <a:t>Lệnh POP</a:t>
            </a:r>
            <a:r>
              <a:rPr lang="en-US" altLang="en-US" sz="2800"/>
              <a:t>: Lấy dữ liệu từ ng</a:t>
            </a:r>
            <a:r>
              <a:rPr lang="vi-VN" altLang="en-US" sz="2800"/>
              <a:t>ă</a:t>
            </a:r>
            <a:r>
              <a:rPr lang="en-US" altLang="en-US" sz="2800"/>
              <a:t>n xếp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Viết lệnh:    </a:t>
            </a:r>
            <a:r>
              <a:rPr lang="en-US" altLang="en-US" b="1">
                <a:solidFill>
                  <a:srgbClr val="FF0000"/>
                </a:solidFill>
              </a:rPr>
              <a:t>POP  </a:t>
            </a:r>
            <a:r>
              <a:rPr lang="vi-VN" altLang="en-US" b="1">
                <a:solidFill>
                  <a:srgbClr val="FF0000"/>
                </a:solidFill>
              </a:rPr>
              <a:t>đích</a:t>
            </a:r>
            <a:endParaRPr lang="en-US" altLang="en-US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Mô tả:         </a:t>
            </a:r>
            <a:r>
              <a:rPr lang="en-US" altLang="en-US">
                <a:solidFill>
                  <a:srgbClr val="0070C0"/>
                </a:solidFill>
              </a:rPr>
              <a:t>Đích </a:t>
            </a:r>
            <a:r>
              <a:rPr lang="en-US" altLang="en-US">
                <a:solidFill>
                  <a:srgbClr val="0070C0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rgbClr val="0070C0"/>
                </a:solidFill>
              </a:rPr>
              <a:t> {SP}.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</a:rPr>
              <a:t>                      SP </a:t>
            </a:r>
            <a:r>
              <a:rPr lang="en-US" altLang="en-US">
                <a:solidFill>
                  <a:srgbClr val="0070C0"/>
                </a:solidFill>
                <a:sym typeface="Symbol" panose="05050102010706020507" pitchFamily="18" charset="2"/>
              </a:rPr>
              <a:t></a:t>
            </a:r>
            <a:r>
              <a:rPr lang="en-US" altLang="en-US">
                <a:solidFill>
                  <a:srgbClr val="0070C0"/>
                </a:solidFill>
              </a:rPr>
              <a:t>	SP + 2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Ví dụ: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  POP  BX;   lấy 2 byte từ </a:t>
            </a:r>
            <a:r>
              <a:rPr lang="vi-VN" altLang="en-US"/>
              <a:t>đỉnh</a:t>
            </a:r>
            <a:r>
              <a:rPr lang="en-US" altLang="en-US"/>
              <a:t> ng</a:t>
            </a:r>
            <a:r>
              <a:rPr lang="vi-VN" altLang="en-US"/>
              <a:t>ă</a:t>
            </a:r>
            <a:r>
              <a:rPr lang="en-US" altLang="en-US"/>
              <a:t>n xếp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                       </a:t>
            </a:r>
            <a:r>
              <a:rPr lang="vi-VN" altLang="en-US"/>
              <a:t>đư</a:t>
            </a:r>
            <a:r>
              <a:rPr lang="en-US" altLang="en-US"/>
              <a:t>a vào BX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  POP  Table[BX] ;lấy 2 byte từ </a:t>
            </a:r>
            <a:r>
              <a:rPr lang="vi-VN" altLang="en-US"/>
              <a:t>đỉnh</a:t>
            </a:r>
            <a:r>
              <a:rPr lang="en-US" altLang="en-US"/>
              <a:t> ng</a:t>
            </a:r>
            <a:r>
              <a:rPr lang="vi-VN" altLang="en-US"/>
              <a:t>ă</a:t>
            </a:r>
            <a:r>
              <a:rPr lang="en-US" altLang="en-US"/>
              <a:t>n xếp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                               ;</a:t>
            </a:r>
            <a:r>
              <a:rPr lang="vi-VN" altLang="en-US"/>
              <a:t>đư</a:t>
            </a:r>
            <a:r>
              <a:rPr lang="en-US" altLang="en-US"/>
              <a:t>a vào DS có </a:t>
            </a:r>
            <a:r>
              <a:rPr lang="vi-VN" altLang="en-US"/>
              <a:t>địa</a:t>
            </a:r>
            <a:r>
              <a:rPr lang="en-US" altLang="en-US"/>
              <a:t> chỉ </a:t>
            </a:r>
            <a:r>
              <a:rPr lang="vi-VN" altLang="en-US"/>
              <a:t>đầu</a:t>
            </a:r>
            <a:r>
              <a:rPr lang="en-US" altLang="en-US"/>
              <a:t>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                               ;tại Table+BX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5E03-48EE-4732-ADBB-6F98E416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1F6C87-F1B5-4A82-B6D7-B71CE1998FEE}" type="slidenum">
              <a:rPr lang="en-US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33AD5E2-89D0-495E-BDAD-D368A5F3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chuyển </a:t>
            </a:r>
            <a:r>
              <a:rPr lang="vi-VN" altLang="en-US"/>
              <a:t>địa</a:t>
            </a:r>
            <a:r>
              <a:rPr lang="en-US" altLang="en-US"/>
              <a:t> chỉ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3878955-7D20-41FC-A4A4-6FBAC04F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LEA  reg, mem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	chuyển </a:t>
            </a:r>
            <a:r>
              <a:rPr lang="vi-VN" altLang="en-US"/>
              <a:t>địa</a:t>
            </a:r>
            <a:r>
              <a:rPr lang="en-US" altLang="en-US"/>
              <a:t> chỉ offset của toán hạng bộ nhớ vào thanh ghi reg16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C4EA0-F3E1-44F2-B589-4CDEAEC5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51A2A1-E9AA-4A79-8C8D-398A7D91C5C7}" type="slidenum">
              <a:rPr lang="en-US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94CE478-CD0E-4F73-BE54-0256C132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chuyển cờ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26727E9-D051-465F-83F8-72F66FC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LAHF (Load AH from flag)</a:t>
            </a:r>
          </a:p>
          <a:p>
            <a:pPr eaLnBrk="1" hangingPunct="1"/>
            <a:r>
              <a:rPr lang="en-US" altLang="en-US"/>
              <a:t>Lệnh SAHF (Store AH into flag)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66C65-E844-4BC0-886B-741D609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D61AEF-18CD-4B36-B690-A01FE81DEED4}" type="slidenum">
              <a:rPr lang="en-US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E4B-9A9B-4792-83EA-A40E2D9F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</a:t>
            </a:r>
            <a:r>
              <a:rPr lang="en-US" dirty="0" err="1"/>
              <a:t>cổng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E71BD-57D8-4F20-A1BB-F3D6CDBA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741885-12F0-44D3-82A3-F6E009FFB68B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91DF8C77-5240-4A57-A541-B8EEC03052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362200"/>
            <a:ext cx="6696075" cy="19240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858B297-8ED6-44D8-AEAF-D27713F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IN/OUT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C4F7-D5F5-48CB-AED8-6356A3FB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C00000"/>
                </a:solidFill>
              </a:rPr>
              <a:t>Lệnh</a:t>
            </a:r>
            <a:r>
              <a:rPr lang="en-US" b="1" dirty="0">
                <a:solidFill>
                  <a:srgbClr val="C00000"/>
                </a:solidFill>
              </a:rPr>
              <a:t> IN: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Acc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Viết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lệnh</a:t>
            </a:r>
            <a:r>
              <a:rPr lang="en-US" dirty="0"/>
              <a:t>:        </a:t>
            </a:r>
            <a:r>
              <a:rPr lang="en-US" b="1" dirty="0">
                <a:solidFill>
                  <a:srgbClr val="FF0000"/>
                </a:solidFill>
              </a:rPr>
              <a:t>IN   Acc, Port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Port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 00h .. </a:t>
            </a:r>
            <a:r>
              <a:rPr lang="en-US" dirty="0" err="1"/>
              <a:t>FFh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Nếu</a:t>
            </a:r>
            <a:r>
              <a:rPr lang="en-US" dirty="0">
                <a:solidFill>
                  <a:srgbClr val="0070C0"/>
                </a:solidFill>
              </a:rPr>
              <a:t> Acc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AL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8 bit  </a:t>
            </a:r>
            <a:r>
              <a:rPr lang="vi-VN" dirty="0"/>
              <a:t>được</a:t>
            </a:r>
            <a:r>
              <a:rPr lang="en-US" dirty="0"/>
              <a:t> </a:t>
            </a:r>
            <a:r>
              <a:rPr lang="vi-VN" dirty="0"/>
              <a:t>đư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port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Nếu</a:t>
            </a:r>
            <a:r>
              <a:rPr lang="en-US" dirty="0">
                <a:solidFill>
                  <a:srgbClr val="0070C0"/>
                </a:solidFill>
              </a:rPr>
              <a:t> Acc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AX</a:t>
            </a:r>
            <a:r>
              <a:rPr lang="en-US" dirty="0" err="1"/>
              <a:t>:Dữ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16 bit </a:t>
            </a:r>
            <a:r>
              <a:rPr lang="vi-VN" dirty="0"/>
              <a:t>được</a:t>
            </a:r>
            <a:r>
              <a:rPr lang="en-US" dirty="0"/>
              <a:t> </a:t>
            </a:r>
            <a:r>
              <a:rPr lang="vi-VN" dirty="0"/>
              <a:t>đư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port, port+1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khác</a:t>
            </a:r>
            <a:r>
              <a:rPr lang="en-US" dirty="0"/>
              <a:t>:      </a:t>
            </a:r>
            <a:r>
              <a:rPr lang="en-US" b="1" dirty="0">
                <a:solidFill>
                  <a:srgbClr val="FF0000"/>
                </a:solidFill>
              </a:rPr>
              <a:t>IN  Acc, DX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DX: Đ</a:t>
            </a:r>
            <a:r>
              <a:rPr lang="vi-VN" dirty="0">
                <a:solidFill>
                  <a:srgbClr val="C00000"/>
                </a:solidFill>
              </a:rPr>
              <a:t>ược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gán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cổng</a:t>
            </a:r>
            <a:r>
              <a:rPr lang="en-US" dirty="0">
                <a:solidFill>
                  <a:srgbClr val="C00000"/>
                </a:solidFill>
              </a:rPr>
              <a:t> (0000h .. </a:t>
            </a:r>
            <a:r>
              <a:rPr lang="en-US" dirty="0" err="1">
                <a:solidFill>
                  <a:srgbClr val="C00000"/>
                </a:solidFill>
              </a:rPr>
              <a:t>FFFFh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từ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</a:t>
            </a:r>
            <a:r>
              <a:rPr lang="vi-VN" dirty="0">
                <a:solidFill>
                  <a:srgbClr val="C00000"/>
                </a:solidFill>
              </a:rPr>
              <a:t>ước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FD73D-AAFF-459A-AAB0-8CF04F43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CE4331-C4FC-4262-A663-9FCABC3481CC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E866BE0-1268-4F08-9E39-7B20738B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IN/OUT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6B0D4A-9EA3-4F85-AAEC-10E171A8F601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err="1">
                <a:solidFill>
                  <a:srgbClr val="C00000"/>
                </a:solidFill>
                <a:latin typeface="Arial" pitchFamily="34" charset="0"/>
              </a:rPr>
              <a:t>Lệnh</a:t>
            </a:r>
            <a:r>
              <a:rPr lang="en-US" sz="3200" b="1" dirty="0">
                <a:solidFill>
                  <a:srgbClr val="C00000"/>
                </a:solidFill>
                <a:latin typeface="Arial" pitchFamily="34" charset="0"/>
              </a:rPr>
              <a:t> OUT: </a:t>
            </a:r>
            <a:r>
              <a:rPr lang="en-US" sz="3200" dirty="0">
                <a:latin typeface="Arial" pitchFamily="34" charset="0"/>
              </a:rPr>
              <a:t>Đ</a:t>
            </a:r>
            <a:r>
              <a:rPr lang="vi-VN" sz="3200" dirty="0">
                <a:latin typeface="Arial" pitchFamily="34" charset="0"/>
              </a:rPr>
              <a:t>ư</a:t>
            </a:r>
            <a:r>
              <a:rPr lang="en-US" sz="3200" dirty="0">
                <a:latin typeface="Arial" pitchFamily="34" charset="0"/>
              </a:rPr>
              <a:t>a </a:t>
            </a:r>
            <a:r>
              <a:rPr lang="en-US" sz="3200" dirty="0" err="1">
                <a:latin typeface="Arial" pitchFamily="34" charset="0"/>
              </a:rPr>
              <a:t>dữ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liệu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từ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thanh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ghi</a:t>
            </a:r>
            <a:r>
              <a:rPr lang="en-US" sz="3200" dirty="0">
                <a:latin typeface="Arial" pitchFamily="34" charset="0"/>
              </a:rPr>
              <a:t> Acc </a:t>
            </a:r>
            <a:r>
              <a:rPr lang="en-US" sz="3200" dirty="0" err="1">
                <a:latin typeface="Arial" pitchFamily="34" charset="0"/>
              </a:rPr>
              <a:t>ra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cổng</a:t>
            </a:r>
            <a:endParaRPr lang="en-US" sz="3200" dirty="0">
              <a:latin typeface="Arial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Viết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lệnh</a:t>
            </a:r>
            <a:r>
              <a:rPr lang="en-US" sz="2800" dirty="0">
                <a:latin typeface="Arial" pitchFamily="34" charset="0"/>
              </a:rPr>
              <a:t>:       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OUT   Port, Acc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Port</a:t>
            </a:r>
            <a:r>
              <a:rPr lang="en-US" sz="2800" dirty="0">
                <a:latin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</a:rPr>
              <a:t>từ</a:t>
            </a:r>
            <a:r>
              <a:rPr lang="en-US" sz="2800" dirty="0">
                <a:latin typeface="Arial" pitchFamily="34" charset="0"/>
              </a:rPr>
              <a:t>  00h .. </a:t>
            </a:r>
            <a:r>
              <a:rPr lang="en-US" sz="2800" dirty="0" err="1">
                <a:latin typeface="Arial" pitchFamily="34" charset="0"/>
              </a:rPr>
              <a:t>FFh</a:t>
            </a:r>
            <a:endParaRPr lang="en-US" sz="2800" dirty="0">
              <a:latin typeface="Arial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Nếu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Acc 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là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AL</a:t>
            </a:r>
            <a:r>
              <a:rPr lang="en-US" sz="2800" dirty="0">
                <a:latin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</a:rPr>
              <a:t>dữ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liệu</a:t>
            </a:r>
            <a:r>
              <a:rPr lang="en-US" sz="2800" dirty="0">
                <a:latin typeface="Arial" pitchFamily="34" charset="0"/>
              </a:rPr>
              <a:t> 8 bit </a:t>
            </a:r>
            <a:r>
              <a:rPr lang="vi-VN" sz="2800" dirty="0">
                <a:latin typeface="Arial" pitchFamily="34" charset="0"/>
              </a:rPr>
              <a:t>được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vi-VN" sz="2800" dirty="0">
                <a:latin typeface="Arial" pitchFamily="34" charset="0"/>
              </a:rPr>
              <a:t>đư</a:t>
            </a:r>
            <a:r>
              <a:rPr lang="en-US" sz="2800" dirty="0">
                <a:latin typeface="Arial" pitchFamily="34" charset="0"/>
              </a:rPr>
              <a:t>a </a:t>
            </a:r>
            <a:r>
              <a:rPr lang="en-US" sz="2800" dirty="0" err="1">
                <a:latin typeface="Arial" pitchFamily="34" charset="0"/>
              </a:rPr>
              <a:t>ra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cổng</a:t>
            </a:r>
            <a:endParaRPr lang="en-US" sz="2800" dirty="0">
              <a:latin typeface="Arial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Nếu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Acc 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là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AX</a:t>
            </a:r>
            <a:r>
              <a:rPr lang="en-US" sz="2800" dirty="0">
                <a:latin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</a:rPr>
              <a:t>Dữ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liệu</a:t>
            </a:r>
            <a:r>
              <a:rPr lang="en-US" sz="2800" dirty="0">
                <a:latin typeface="Arial" pitchFamily="34" charset="0"/>
              </a:rPr>
              <a:t> 16 bit </a:t>
            </a:r>
            <a:r>
              <a:rPr lang="vi-VN" sz="2800" dirty="0">
                <a:latin typeface="Arial" pitchFamily="34" charset="0"/>
              </a:rPr>
              <a:t>được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vi-VN" sz="2800" dirty="0">
                <a:latin typeface="Arial" pitchFamily="34" charset="0"/>
              </a:rPr>
              <a:t>đư</a:t>
            </a:r>
            <a:r>
              <a:rPr lang="en-US" sz="2800" dirty="0">
                <a:latin typeface="Arial" pitchFamily="34" charset="0"/>
              </a:rPr>
              <a:t>a </a:t>
            </a:r>
            <a:r>
              <a:rPr lang="en-US" sz="2800" dirty="0" err="1">
                <a:latin typeface="Arial" pitchFamily="34" charset="0"/>
              </a:rPr>
              <a:t>ra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cổng</a:t>
            </a:r>
            <a:r>
              <a:rPr lang="en-US" sz="2800" dirty="0">
                <a:latin typeface="Arial" pitchFamily="34" charset="0"/>
              </a:rPr>
              <a:t> port, port+1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Cách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khác</a:t>
            </a:r>
            <a:r>
              <a:rPr lang="en-US" sz="2800" dirty="0">
                <a:latin typeface="Arial" pitchFamily="34" charset="0"/>
              </a:rPr>
              <a:t>:     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OUT   DX, Acc</a:t>
            </a:r>
          </a:p>
          <a:p>
            <a:pPr marL="1143000" lvl="2" indent="-2286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DX: Đ</a:t>
            </a:r>
            <a:r>
              <a:rPr lang="vi-VN" sz="2400" dirty="0">
                <a:solidFill>
                  <a:srgbClr val="C00000"/>
                </a:solidFill>
                <a:latin typeface="Arial" pitchFamily="34" charset="0"/>
              </a:rPr>
              <a:t>ược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gán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giá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trị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cổng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 (0000h ..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FFFFh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từ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itchFamily="34" charset="0"/>
              </a:rPr>
              <a:t>tr</a:t>
            </a:r>
            <a:r>
              <a:rPr lang="vi-VN" sz="2400" dirty="0">
                <a:solidFill>
                  <a:srgbClr val="C00000"/>
                </a:solidFill>
                <a:latin typeface="Arial" pitchFamily="34" charset="0"/>
              </a:rPr>
              <a:t>ước</a:t>
            </a:r>
            <a:endParaRPr lang="en-US" sz="240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FD3C-3F98-4BE5-B164-9362DA9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C26342-B1CE-44AB-9F27-9A114ECB704F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14E0799-1968-4C6F-8250-27BC677E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số học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4EFE5A31-49F8-44C5-B224-ED2C42A2A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7916863" cy="4343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A94E-206D-42ED-B926-EDB8F76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6726A8-34BB-4043-9DA4-5ECEDD74A9A1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ECD3DD7-DBA1-48F6-91F1-1FFAA54E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 chung về tập lệnh</a:t>
            </a:r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4EBF1EBD-674C-4CFD-8234-26EB98C64A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7642225" cy="3962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E5AC-73EC-4C4B-B237-1FD9B5A6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9610B1-5141-445A-9E06-C11F079E9202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1E11F2D-33B5-4378-BC50-2DAF725B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ADD/SUB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5C72-94C4-4CC2-8D3B-EDB492DF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 </a:t>
            </a:r>
            <a:r>
              <a:rPr lang="en-US" b="1" dirty="0">
                <a:solidFill>
                  <a:srgbClr val="FF0000"/>
                </a:solidFill>
              </a:rPr>
              <a:t>ADD   </a:t>
            </a:r>
            <a:r>
              <a:rPr lang="vi-VN" b="1" dirty="0">
                <a:solidFill>
                  <a:srgbClr val="FF0000"/>
                </a:solidFill>
              </a:rPr>
              <a:t>đích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nguồn</a:t>
            </a:r>
            <a:r>
              <a:rPr lang="en-US" dirty="0"/>
              <a:t>;  </a:t>
            </a:r>
            <a:r>
              <a:rPr lang="vi-VN" dirty="0"/>
              <a:t>đích</a:t>
            </a:r>
            <a:r>
              <a:rPr lang="en-US" dirty="0">
                <a:sym typeface="Symbol"/>
              </a:rPr>
              <a:t></a:t>
            </a:r>
            <a:r>
              <a:rPr lang="vi-VN" dirty="0"/>
              <a:t>đích</a:t>
            </a:r>
            <a:r>
              <a:rPr lang="en-US" dirty="0"/>
              <a:t> + </a:t>
            </a:r>
            <a:r>
              <a:rPr lang="en-US" dirty="0" err="1"/>
              <a:t>nguồn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 </a:t>
            </a:r>
            <a:r>
              <a:rPr lang="en-US" b="1" dirty="0">
                <a:solidFill>
                  <a:srgbClr val="FF0000"/>
                </a:solidFill>
              </a:rPr>
              <a:t>SUB   </a:t>
            </a:r>
            <a:r>
              <a:rPr lang="vi-VN" b="1" dirty="0">
                <a:solidFill>
                  <a:srgbClr val="FF0000"/>
                </a:solidFill>
              </a:rPr>
              <a:t>đích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nguồn</a:t>
            </a:r>
            <a:r>
              <a:rPr lang="en-US" dirty="0"/>
              <a:t>;  </a:t>
            </a:r>
            <a:r>
              <a:rPr lang="vi-VN" dirty="0"/>
              <a:t>đích</a:t>
            </a:r>
            <a:r>
              <a:rPr lang="en-US" dirty="0">
                <a:sym typeface="Symbol"/>
              </a:rPr>
              <a:t></a:t>
            </a:r>
            <a:r>
              <a:rPr lang="vi-VN" dirty="0"/>
              <a:t>đích</a:t>
            </a:r>
            <a:r>
              <a:rPr lang="en-US" dirty="0"/>
              <a:t> - </a:t>
            </a:r>
            <a:r>
              <a:rPr lang="en-US" dirty="0" err="1"/>
              <a:t>nguồn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ước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vi-VN" dirty="0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đích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3D64E-BC73-423E-B4C7-366190EBB6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714750"/>
          <a:ext cx="6858000" cy="2667000"/>
        </p:xfrm>
        <a:graphic>
          <a:graphicData uri="http://schemas.openxmlformats.org/drawingml/2006/table">
            <a:tbl>
              <a:tblPr/>
              <a:tblGrid>
                <a:gridCol w="359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Đích (nơi đến)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Nguồn (gốc)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Thanh ghi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Thanh ghi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Bộ nhớ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Bộ nhớ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Thanh ghi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Thanh ghi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Bộ nhớ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Thanh ghi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Tức thời(hằng số)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/>
                          <a:cs typeface="Times New Roman" pitchFamily="18" charset="0"/>
                        </a:rPr>
                        <a:t>Tức thời (hằng số)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D9380-0F71-45E3-92E2-843B1131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136004-36FB-4070-8B6A-F5DA9E57E147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182F57A-B8A6-4A70-8141-9A462CAF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459C2C0-B206-4C2C-812D-2C4FB800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8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/>
              <a:t>Viết </a:t>
            </a:r>
            <a:r>
              <a:rPr lang="vi-VN" altLang="en-US"/>
              <a:t>đ</a:t>
            </a:r>
            <a:r>
              <a:rPr lang="en-US" altLang="en-US"/>
              <a:t>oạn ch</a:t>
            </a:r>
            <a:r>
              <a:rPr lang="vi-VN" altLang="en-US"/>
              <a:t>ươ</a:t>
            </a:r>
            <a:r>
              <a:rPr lang="en-US" altLang="en-US"/>
              <a:t>ng trình cộng 5h với 3h dùng hai thanh ghi AL và BL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      </a:t>
            </a:r>
            <a:r>
              <a:rPr lang="en-US" altLang="en-US" sz="2000">
                <a:solidFill>
                  <a:srgbClr val="0070C0"/>
                </a:solidFill>
              </a:rPr>
              <a:t>MOV AL, 05H</a:t>
            </a:r>
            <a:r>
              <a:rPr lang="en-US" altLang="en-US" sz="2000"/>
              <a:t>	; AL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000"/>
              <a:t> 05H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      </a:t>
            </a:r>
            <a:r>
              <a:rPr lang="en-US" altLang="en-US" sz="2000">
                <a:solidFill>
                  <a:srgbClr val="0070C0"/>
                </a:solidFill>
              </a:rPr>
              <a:t>MOV BL, 03H</a:t>
            </a:r>
            <a:r>
              <a:rPr lang="en-US" altLang="en-US" sz="2000"/>
              <a:t>	; BL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000"/>
              <a:t> 03H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70C0"/>
                </a:solidFill>
              </a:rPr>
              <a:t>      ADD  AL, BL</a:t>
            </a:r>
            <a:r>
              <a:rPr lang="en-US" altLang="en-US" sz="2000"/>
              <a:t>	; AL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 sz="2000"/>
              <a:t> 05H+03H =08H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      </a:t>
            </a:r>
            <a:r>
              <a:rPr lang="en-US" altLang="en-US" sz="2000">
                <a:solidFill>
                  <a:srgbClr val="0070C0"/>
                </a:solidFill>
              </a:rPr>
              <a:t>MOV DS:100H, AL</a:t>
            </a:r>
            <a:r>
              <a:rPr lang="en-US" altLang="en-US" sz="2000"/>
              <a:t>	; </a:t>
            </a:r>
            <a:r>
              <a:rPr lang="en-US" altLang="en-US" sz="2000">
                <a:latin typeface=".VnTime" panose="020B7200000000000000" pitchFamily="34" charset="0"/>
              </a:rPr>
              <a:t>Di chuyển kết quả từ AL vào vị trí nhớ DS:100H.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.VnTime" panose="020B7200000000000000" pitchFamily="34" charset="0"/>
              </a:rPr>
              <a:t>                                      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694C-F1CA-4DCB-9C61-2AE608DC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237E0C-2853-4FCB-8783-727AAAFEA640}" type="slidenum">
              <a:rPr lang="en-US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BE60247-3BFC-43B8-969E-8ED4C4DA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MUL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EBD032F-6787-4227-B431-A69527C5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Viết lệnh: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</a:t>
            </a:r>
            <a:r>
              <a:rPr lang="en-US" altLang="en-US" b="1">
                <a:solidFill>
                  <a:srgbClr val="FF0000"/>
                </a:solidFill>
              </a:rPr>
              <a:t>MUL   số nhân nguồn</a:t>
            </a:r>
            <a:endParaRPr lang="en-US" altLang="en-US"/>
          </a:p>
          <a:p>
            <a:pPr eaLnBrk="1" hangingPunct="1"/>
            <a:r>
              <a:rPr lang="en-US" altLang="en-US"/>
              <a:t>Mô tả</a:t>
            </a:r>
          </a:p>
          <a:p>
            <a:pPr lvl="1" eaLnBrk="1" hangingPunct="1"/>
            <a:r>
              <a:rPr lang="en-US" altLang="en-US"/>
              <a:t>Nhân 2 số không dấu</a:t>
            </a:r>
          </a:p>
          <a:p>
            <a:pPr lvl="1" eaLnBrk="1" hangingPunct="1"/>
            <a:r>
              <a:rPr lang="en-US" altLang="en-US">
                <a:solidFill>
                  <a:srgbClr val="0070C0"/>
                </a:solidFill>
              </a:rPr>
              <a:t>Toán hạng nguồn 8 bit</a:t>
            </a:r>
            <a:r>
              <a:rPr lang="en-US" altLang="en-US"/>
              <a:t>: AX </a:t>
            </a:r>
            <a:r>
              <a:rPr lang="en-US" altLang="en-US">
                <a:sym typeface="Symbol" panose="05050102010706020507" pitchFamily="18" charset="2"/>
              </a:rPr>
              <a:t> AL*số nhân nguồn</a:t>
            </a:r>
          </a:p>
          <a:p>
            <a:pPr lvl="1" eaLnBrk="1" hangingPunct="1"/>
            <a:r>
              <a:rPr lang="en-US" altLang="en-US">
                <a:solidFill>
                  <a:srgbClr val="0070C0"/>
                </a:solidFill>
                <a:sym typeface="Symbol" panose="05050102010706020507" pitchFamily="18" charset="2"/>
              </a:rPr>
              <a:t>Toán hạng nguồn 16 bit</a:t>
            </a:r>
            <a:r>
              <a:rPr lang="en-US" altLang="en-US">
                <a:sym typeface="Symbol" panose="05050102010706020507" pitchFamily="18" charset="2"/>
              </a:rPr>
              <a:t>: DXAX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 AX*số nhân nguồn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E941-183B-426E-8302-2A3F5C2F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AB97A9-F336-4A81-8BBB-3EEF0B9951B9}" type="slidenum">
              <a:rPr lang="en-US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890E6A6-1F8F-411D-A418-5E0DB779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MUL: Ví dụ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D0AA58E-74C4-4A1E-B915-94607C25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2075" y="1600200"/>
            <a:ext cx="9358313" cy="4525963"/>
          </a:xfrm>
        </p:spPr>
        <p:txBody>
          <a:bodyPr/>
          <a:lstStyle/>
          <a:p>
            <a:pPr eaLnBrk="1" hangingPunct="1"/>
            <a:r>
              <a:rPr lang="en-US" altLang="en-US"/>
              <a:t>Ví dụ1: Viết </a:t>
            </a:r>
            <a:r>
              <a:rPr lang="vi-VN" altLang="en-US"/>
              <a:t>đ</a:t>
            </a:r>
            <a:r>
              <a:rPr lang="en-US" altLang="en-US"/>
              <a:t>oạn ch</a:t>
            </a:r>
            <a:r>
              <a:rPr lang="vi-VN" altLang="en-US"/>
              <a:t>ươ</a:t>
            </a:r>
            <a:r>
              <a:rPr lang="en-US" altLang="en-US"/>
              <a:t>ng trình nhân 5h với 3h dùng thanh ghi CL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.VnTime" panose="020B7200000000000000" pitchFamily="34" charset="0"/>
              </a:rPr>
              <a:t>		</a:t>
            </a:r>
            <a:r>
              <a:rPr lang="en-US" altLang="en-US" sz="2600">
                <a:solidFill>
                  <a:srgbClr val="0070C0"/>
                </a:solidFill>
                <a:latin typeface=".VnTime" panose="020B7200000000000000" pitchFamily="34" charset="0"/>
              </a:rPr>
              <a:t>MOV AL, 05H</a:t>
            </a:r>
            <a:r>
              <a:rPr lang="en-US" altLang="en-US" sz="2600">
                <a:latin typeface=".VnTime" panose="020B7200000000000000" pitchFamily="34" charset="0"/>
              </a:rPr>
              <a:t>	; AL </a:t>
            </a:r>
            <a:r>
              <a:rPr lang="en-US" altLang="en-US" sz="26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600">
                <a:latin typeface=".VnTime" panose="020B7200000000000000" pitchFamily="34" charset="0"/>
              </a:rPr>
              <a:t> 5H (số bị nhân)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latin typeface=".VnTime" panose="020B7200000000000000" pitchFamily="34" charset="0"/>
              </a:rPr>
              <a:t>		</a:t>
            </a:r>
            <a:r>
              <a:rPr lang="en-US" altLang="en-US" sz="2600">
                <a:solidFill>
                  <a:srgbClr val="0070C0"/>
                </a:solidFill>
                <a:latin typeface=".VnTime" panose="020B7200000000000000" pitchFamily="34" charset="0"/>
              </a:rPr>
              <a:t>MOV CL, 03H</a:t>
            </a:r>
            <a:r>
              <a:rPr lang="en-US" altLang="en-US" sz="2600">
                <a:latin typeface=".VnTime" panose="020B7200000000000000" pitchFamily="34" charset="0"/>
              </a:rPr>
              <a:t>	; CL </a:t>
            </a:r>
            <a:r>
              <a:rPr lang="en-US" altLang="en-US" sz="26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600">
                <a:latin typeface=".VnTime" panose="020B7200000000000000" pitchFamily="34" charset="0"/>
              </a:rPr>
              <a:t> 3H (số nhân)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latin typeface=".VnTime" panose="020B7200000000000000" pitchFamily="34" charset="0"/>
              </a:rPr>
              <a:t>		</a:t>
            </a:r>
            <a:r>
              <a:rPr lang="en-US" altLang="en-US" sz="2600">
                <a:solidFill>
                  <a:srgbClr val="0070C0"/>
                </a:solidFill>
                <a:latin typeface=".VnTime" panose="020B7200000000000000" pitchFamily="34" charset="0"/>
              </a:rPr>
              <a:t>MUL CL</a:t>
            </a:r>
            <a:r>
              <a:rPr lang="en-US" altLang="en-US" sz="2600">
                <a:latin typeface=".VnTime" panose="020B7200000000000000" pitchFamily="34" charset="0"/>
              </a:rPr>
              <a:t>		; AX </a:t>
            </a:r>
            <a:r>
              <a:rPr lang="en-US" altLang="en-US" sz="26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600">
                <a:latin typeface=".VnTime" panose="020B7200000000000000" pitchFamily="34" charset="0"/>
              </a:rPr>
              <a:t> FH (kết quả)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latin typeface=".VnTime" panose="020B7200000000000000" pitchFamily="34" charset="0"/>
              </a:rPr>
              <a:t>		</a:t>
            </a:r>
            <a:r>
              <a:rPr lang="en-US" altLang="en-US" sz="2600">
                <a:solidFill>
                  <a:srgbClr val="0070C0"/>
                </a:solidFill>
                <a:latin typeface=".VnTime" panose="020B7200000000000000" pitchFamily="34" charset="0"/>
              </a:rPr>
              <a:t>MOV MEM1, AX</a:t>
            </a:r>
            <a:r>
              <a:rPr lang="en-US" altLang="en-US" sz="2600">
                <a:latin typeface=".VnTime" panose="020B7200000000000000" pitchFamily="34" charset="0"/>
              </a:rPr>
              <a:t>	; chuyển kết quả(0FH)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latin typeface=".VnTime" panose="020B7200000000000000" pitchFamily="34" charset="0"/>
              </a:rPr>
              <a:t>                                         ; từ AX vào vị trí nhớ có nhãn MEM1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>
                <a:latin typeface=".VnTime" panose="020B7200000000000000" pitchFamily="34" charset="0"/>
              </a:rPr>
              <a:t>                                             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1DE39-476B-4C52-BE6C-8EE5B3DC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C1460-4703-40B4-8DA3-86F305EAE016}" type="slidenum">
              <a:rPr lang="en-US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0008AEB-48FD-4826-95DC-DD3BEE38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MUL: Ví dụ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1D58BB5-B62A-4FA6-B3D8-AAED5D54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Ví dụ 2: Viết </a:t>
            </a:r>
            <a:r>
              <a:rPr lang="vi-VN" altLang="en-US"/>
              <a:t>đ</a:t>
            </a:r>
            <a:r>
              <a:rPr lang="en-US" altLang="en-US"/>
              <a:t>oạn ch</a:t>
            </a:r>
            <a:r>
              <a:rPr lang="vi-VN" altLang="en-US"/>
              <a:t>ươ</a:t>
            </a:r>
            <a:r>
              <a:rPr lang="en-US" altLang="en-US"/>
              <a:t>ng trình nhân</a:t>
            </a:r>
            <a:r>
              <a:rPr lang="en-US" altLang="en-US">
                <a:latin typeface=".VnTime" panose="020B7200000000000000" pitchFamily="34" charset="0"/>
              </a:rPr>
              <a:t> 3A62H với 2B14H.</a:t>
            </a:r>
          </a:p>
          <a:p>
            <a:pPr eaLnBrk="1" hangingPunct="1"/>
            <a:endParaRPr lang="en-US" altLang="en-US">
              <a:latin typeface=".VnTime" panose="020B7200000000000000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MOV AX, 3A62H</a:t>
            </a:r>
            <a:r>
              <a:rPr lang="en-US" altLang="en-US" sz="2400">
                <a:latin typeface=".VnTime" panose="020B7200000000000000" pitchFamily="34" charset="0"/>
              </a:rPr>
              <a:t>	; AX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3A62H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MOV CX, 2B14H</a:t>
            </a:r>
            <a:r>
              <a:rPr lang="en-US" altLang="en-US" sz="2400">
                <a:latin typeface=".VnTime" panose="020B7200000000000000" pitchFamily="34" charset="0"/>
              </a:rPr>
              <a:t>	; CX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2B14H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MUL CX</a:t>
            </a:r>
            <a:r>
              <a:rPr lang="en-US" altLang="en-US" sz="2400">
                <a:latin typeface=".VnTime" panose="020B7200000000000000" pitchFamily="34" charset="0"/>
              </a:rPr>
              <a:t>		; DXAX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tích = 289C63A8H</a:t>
            </a:r>
          </a:p>
          <a:p>
            <a:pPr eaLnBrk="1" hangingPunct="1"/>
            <a:endParaRPr lang="en-US" altLang="en-US">
              <a:latin typeface=".VnTime" panose="020B7200000000000000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C0E3-75A8-4EDD-BD9A-FCDDE70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B1054E-9CDE-4112-8F25-F7F0B272BD79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6C71B4F-3E28-4052-86B1-53CC41AF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DIV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E65E43-4A92-42DD-8D93-E08D0000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Viết lệnh: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600"/>
              <a:t>    </a:t>
            </a:r>
            <a:r>
              <a:rPr lang="en-US" altLang="en-US" sz="2600" b="1">
                <a:solidFill>
                  <a:srgbClr val="FF0000"/>
                </a:solidFill>
              </a:rPr>
              <a:t>DIV   số chia nguồn</a:t>
            </a:r>
            <a:endParaRPr lang="en-US" altLang="en-US" sz="2600"/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Mô tả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Chia 2 số không dấu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70C0"/>
                </a:solidFill>
              </a:rPr>
              <a:t>Toán hạng nguồn 8 bit</a:t>
            </a:r>
            <a:r>
              <a:rPr lang="en-US" altLang="en-US" sz="260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/>
              <a:t>AL </a:t>
            </a:r>
            <a:r>
              <a:rPr lang="en-US" altLang="en-US" sz="2200">
                <a:sym typeface="Symbol" panose="05050102010706020507" pitchFamily="18" charset="2"/>
              </a:rPr>
              <a:t> AX/số chia nguồn,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>
                <a:sym typeface="Symbol" panose="05050102010706020507" pitchFamily="18" charset="2"/>
              </a:rPr>
              <a:t>AH   số d</a:t>
            </a:r>
            <a:r>
              <a:rPr lang="vi-VN" altLang="en-US" sz="2200">
                <a:sym typeface="Symbol" panose="05050102010706020507" pitchFamily="18" charset="2"/>
              </a:rPr>
              <a:t>ư</a:t>
            </a:r>
            <a:r>
              <a:rPr lang="en-US" altLang="en-US" sz="2200">
                <a:sym typeface="Symbol" panose="05050102010706020507" pitchFamily="18" charset="2"/>
              </a:rPr>
              <a:t> AX/số chia nguồn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70C0"/>
                </a:solidFill>
                <a:sym typeface="Symbol" panose="05050102010706020507" pitchFamily="18" charset="2"/>
              </a:rPr>
              <a:t>Toán hạng nguồn 16 bit</a:t>
            </a:r>
            <a:r>
              <a:rPr lang="en-US" altLang="en-US" sz="2600">
                <a:sym typeface="Symbol" panose="05050102010706020507" pitchFamily="18" charset="2"/>
              </a:rPr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>
                <a:sym typeface="Symbol" panose="05050102010706020507" pitchFamily="18" charset="2"/>
              </a:rPr>
              <a:t>AX</a:t>
            </a:r>
            <a:r>
              <a:rPr lang="en-US" altLang="en-US" sz="2200"/>
              <a:t> </a:t>
            </a:r>
            <a:r>
              <a:rPr lang="en-US" altLang="en-US" sz="2200">
                <a:sym typeface="Symbol" panose="05050102010706020507" pitchFamily="18" charset="2"/>
              </a:rPr>
              <a:t> DXAX/số chia nguồn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>
                <a:sym typeface="Symbol" panose="05050102010706020507" pitchFamily="18" charset="2"/>
              </a:rPr>
              <a:t>DX   số d</a:t>
            </a:r>
            <a:r>
              <a:rPr lang="vi-VN" altLang="en-US" sz="2200">
                <a:sym typeface="Symbol" panose="05050102010706020507" pitchFamily="18" charset="2"/>
              </a:rPr>
              <a:t>ư</a:t>
            </a:r>
            <a:r>
              <a:rPr lang="en-US" altLang="en-US" sz="2200">
                <a:sym typeface="Symbol" panose="05050102010706020507" pitchFamily="18" charset="2"/>
              </a:rPr>
              <a:t> DXAX/số chia nguồn</a:t>
            </a:r>
            <a:endParaRPr lang="en-US" altLang="en-US" sz="2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37342-0373-4309-9FC4-18B14A6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E87FBE-92F8-4B87-BCA5-506DBD41243C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3F37F47-0B71-4C88-8678-E2D7309E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DIV: 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EBD4-DE99-436D-89A8-4490D475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 err="1"/>
              <a:t>oạn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ươ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6h </a:t>
            </a:r>
            <a:r>
              <a:rPr lang="en-US" dirty="0" err="1"/>
              <a:t>cho</a:t>
            </a:r>
            <a:r>
              <a:rPr lang="en-US" dirty="0"/>
              <a:t> 3h,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CL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.VnTime" pitchFamily="34" charset="0"/>
              </a:rPr>
              <a:t>    		</a:t>
            </a:r>
            <a:r>
              <a:rPr lang="en-US" sz="2600" dirty="0">
                <a:solidFill>
                  <a:srgbClr val="0070C0"/>
                </a:solidFill>
                <a:latin typeface=".VnTime" pitchFamily="34" charset="0"/>
              </a:rPr>
              <a:t>MOV AX, 0006H</a:t>
            </a:r>
            <a:r>
              <a:rPr lang="en-US" sz="2600" dirty="0">
                <a:latin typeface=".VnTime" pitchFamily="34" charset="0"/>
              </a:rPr>
              <a:t>    ; AX </a:t>
            </a:r>
            <a:r>
              <a:rPr lang="en-US" sz="2600" dirty="0">
                <a:latin typeface=".VnTime" pitchFamily="34" charset="0"/>
                <a:sym typeface="Symbol"/>
              </a:rPr>
              <a:t></a:t>
            </a:r>
            <a:r>
              <a:rPr lang="en-US" sz="2600" dirty="0">
                <a:latin typeface=".VnTime" pitchFamily="34" charset="0"/>
              </a:rPr>
              <a:t> 6H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.VnTime" pitchFamily="34" charset="0"/>
              </a:rPr>
              <a:t>    		</a:t>
            </a:r>
            <a:r>
              <a:rPr lang="en-US" sz="2600" dirty="0">
                <a:solidFill>
                  <a:srgbClr val="0070C0"/>
                </a:solidFill>
                <a:latin typeface=".VnTime" pitchFamily="34" charset="0"/>
              </a:rPr>
              <a:t>MOV CL, 03H</a:t>
            </a:r>
            <a:r>
              <a:rPr lang="en-US" sz="2600" dirty="0">
                <a:latin typeface=".VnTime" pitchFamily="34" charset="0"/>
              </a:rPr>
              <a:t>         ; CL </a:t>
            </a:r>
            <a:r>
              <a:rPr lang="en-US" sz="2600" dirty="0">
                <a:latin typeface=".VnTime" pitchFamily="34" charset="0"/>
                <a:sym typeface="Symbol"/>
              </a:rPr>
              <a:t></a:t>
            </a:r>
            <a:r>
              <a:rPr lang="en-US" sz="2600" dirty="0">
                <a:latin typeface=".VnTime" pitchFamily="34" charset="0"/>
              </a:rPr>
              <a:t> 3H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.VnTime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.VnTime" pitchFamily="34" charset="0"/>
              </a:rPr>
              <a:t>DIV CL</a:t>
            </a:r>
            <a:r>
              <a:rPr lang="en-US" sz="2600" dirty="0">
                <a:latin typeface=".VnTime" pitchFamily="34" charset="0"/>
              </a:rPr>
              <a:t>	         ; AHAL </a:t>
            </a:r>
            <a:r>
              <a:rPr lang="en-US" sz="2600" dirty="0">
                <a:latin typeface=".VnTime" pitchFamily="34" charset="0"/>
                <a:sym typeface="Symbol"/>
              </a:rPr>
              <a:t></a:t>
            </a:r>
            <a:r>
              <a:rPr lang="en-US" sz="2600" dirty="0">
                <a:latin typeface=".VnTime" pitchFamily="34" charset="0"/>
              </a:rPr>
              <a:t> 0H (</a:t>
            </a:r>
            <a:r>
              <a:rPr lang="en-US" sz="2600" dirty="0" err="1">
                <a:latin typeface=".VnTime" pitchFamily="34" charset="0"/>
              </a:rPr>
              <a:t>số</a:t>
            </a:r>
            <a:r>
              <a:rPr lang="en-US" sz="2600" dirty="0">
                <a:latin typeface=".VnTime" pitchFamily="34" charset="0"/>
              </a:rPr>
              <a:t> </a:t>
            </a:r>
            <a:r>
              <a:rPr lang="en-US" sz="2600" dirty="0" err="1">
                <a:latin typeface=".VnTime" pitchFamily="34" charset="0"/>
              </a:rPr>
              <a:t>dư</a:t>
            </a:r>
            <a:r>
              <a:rPr lang="en-US" sz="2600" dirty="0">
                <a:latin typeface=".VnTime" pitchFamily="34" charset="0"/>
              </a:rPr>
              <a:t>), 2H (</a:t>
            </a:r>
            <a:r>
              <a:rPr lang="en-US" sz="2600" dirty="0" err="1">
                <a:latin typeface=".VnTime" pitchFamily="34" charset="0"/>
              </a:rPr>
              <a:t>thương</a:t>
            </a:r>
            <a:r>
              <a:rPr lang="en-US" sz="2600" dirty="0">
                <a:latin typeface=".VnTime" pitchFamily="34" charset="0"/>
              </a:rPr>
              <a:t> </a:t>
            </a:r>
            <a:r>
              <a:rPr lang="en-US" sz="2600" dirty="0" err="1">
                <a:latin typeface=".VnTime" pitchFamily="34" charset="0"/>
              </a:rPr>
              <a:t>số</a:t>
            </a:r>
            <a:r>
              <a:rPr lang="en-US" sz="2600" dirty="0">
                <a:latin typeface=".VnTime" pitchFamily="34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.VnTime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vi-VN" dirty="0"/>
              <a:t>Chú ý: 6H được đưa vào thành 0006H để lấp đầy toàn bộ thanh ghi AX. Như vậy các byte trọng số cao của AX sẽ bị xoá để tránh bị lỗi.</a:t>
            </a:r>
            <a:endParaRPr lang="en-US" dirty="0">
              <a:solidFill>
                <a:srgbClr val="FF0000"/>
              </a:solidFill>
              <a:latin typeface=".VnTime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C717-6628-487D-ACFD-CB70C1B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868724-4918-406E-931D-9FCC418339A5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0DE36EC-EA8A-40D9-8C64-95550223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DIV: Ví dụ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9B65364-0767-4576-B416-7A66E663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2: Viết </a:t>
            </a:r>
            <a:r>
              <a:rPr lang="vi-VN" altLang="en-US"/>
              <a:t>đ</a:t>
            </a:r>
            <a:r>
              <a:rPr lang="en-US" altLang="en-US"/>
              <a:t>oạn ch</a:t>
            </a:r>
            <a:r>
              <a:rPr lang="vi-VN" altLang="en-US"/>
              <a:t>ươ</a:t>
            </a:r>
            <a:r>
              <a:rPr lang="en-US" altLang="en-US"/>
              <a:t>ng trình chia 1A034H cho 1002H, dùng thanh ghi BX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MOV AX, A034H</a:t>
            </a:r>
            <a:r>
              <a:rPr lang="en-US" altLang="en-US" sz="2400">
                <a:latin typeface=".VnTime" panose="020B7200000000000000" pitchFamily="34" charset="0"/>
              </a:rPr>
              <a:t>	; AX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A034H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MOV DX, 0001H</a:t>
            </a:r>
            <a:r>
              <a:rPr lang="en-US" altLang="en-US" sz="2400">
                <a:latin typeface=".VnTime" panose="020B7200000000000000" pitchFamily="34" charset="0"/>
              </a:rPr>
              <a:t>	; DX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0001H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MOV BX, 1002H</a:t>
            </a:r>
            <a:r>
              <a:rPr lang="en-US" altLang="en-US" sz="2400">
                <a:latin typeface=".VnTime" panose="020B7200000000000000" pitchFamily="34" charset="0"/>
              </a:rPr>
              <a:t>	; BX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1002H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		</a:t>
            </a:r>
            <a:r>
              <a:rPr lang="en-US" altLang="en-US" sz="2400">
                <a:solidFill>
                  <a:srgbClr val="0070C0"/>
                </a:solidFill>
                <a:latin typeface=".VnTime" panose="020B7200000000000000" pitchFamily="34" charset="0"/>
              </a:rPr>
              <a:t>DIV BX</a:t>
            </a:r>
            <a:r>
              <a:rPr lang="en-US" altLang="en-US" sz="2400">
                <a:latin typeface=".VnTime" panose="020B7200000000000000" pitchFamily="34" charset="0"/>
              </a:rPr>
              <a:t>		; DXAX </a:t>
            </a:r>
            <a:r>
              <a:rPr lang="en-US" altLang="en-US" sz="2400">
                <a:latin typeface=".VnTime" panose="020B7200000000000000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.VnTime" panose="020B7200000000000000" pitchFamily="34" charset="0"/>
              </a:rPr>
              <a:t> 00H (số dư)1AH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.VnTime" panose="020B7200000000000000" pitchFamily="34" charset="0"/>
              </a:rPr>
              <a:t>                                                ; (thương số)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2A48-ED8F-4A84-88CB-22A41231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BDB05F-8BA1-41C9-95E3-0DD051FC4ACD}" type="slidenum">
              <a:rPr lang="en-US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30F0785-08D6-46C5-B97C-73EBA146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logic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35519D0C-E630-49EA-945E-BB1357ECE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52600"/>
            <a:ext cx="7162800" cy="2792413"/>
          </a:xfrm>
        </p:spPr>
      </p:pic>
      <p:pic>
        <p:nvPicPr>
          <p:cNvPr id="29700" name="Picture 3">
            <a:extLst>
              <a:ext uri="{FF2B5EF4-FFF2-40B4-BE49-F238E27FC236}">
                <a16:creationId xmlns:a16="http://schemas.microsoft.com/office/drawing/2014/main" id="{68303D4F-B446-4346-8F61-15138D95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52387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55222-482C-43CB-8F5A-04A2B0EE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C19179-8EBE-4BE4-ABF5-C1AB45F7E0FE}" type="slidenum">
              <a:rPr lang="en-US" altLang="en-US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EF2346D-C4C0-4FA5-802B-6A8C024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NOT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F937089-58FE-448D-869C-C40EB888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Viết lệnh: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             NOT   Đích   </a:t>
            </a:r>
            <a:r>
              <a:rPr lang="en-US" altLang="en-US"/>
              <a:t>; Đích </a:t>
            </a:r>
            <a:r>
              <a:rPr lang="en-US" altLang="en-US">
                <a:sym typeface="Symbol" panose="05050102010706020507" pitchFamily="18" charset="2"/>
              </a:rPr>
              <a:t></a:t>
            </a:r>
            <a:r>
              <a:rPr lang="en-US" altLang="en-US"/>
              <a:t> Đích</a:t>
            </a:r>
          </a:p>
          <a:p>
            <a:pPr eaLnBrk="1" hangingPunct="1"/>
            <a:r>
              <a:rPr lang="en-US" altLang="en-US"/>
              <a:t>Ví dụ: Xác </a:t>
            </a:r>
            <a:r>
              <a:rPr lang="vi-VN" altLang="en-US"/>
              <a:t>đin</a:t>
            </a:r>
            <a:r>
              <a:rPr lang="en-US" altLang="en-US"/>
              <a:t>h kết quả của </a:t>
            </a:r>
            <a:r>
              <a:rPr lang="vi-VN" altLang="en-US"/>
              <a:t>đ</a:t>
            </a:r>
            <a:r>
              <a:rPr lang="en-US" altLang="en-US"/>
              <a:t>oạn ch</a:t>
            </a:r>
            <a:r>
              <a:rPr lang="vi-VN" altLang="en-US"/>
              <a:t>ươ</a:t>
            </a:r>
            <a:r>
              <a:rPr lang="en-US" altLang="en-US"/>
              <a:t>ng trình sau: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</a:t>
            </a:r>
            <a:r>
              <a:rPr lang="en-US" altLang="en-US" sz="2400">
                <a:solidFill>
                  <a:srgbClr val="0070C0"/>
                </a:solidFill>
              </a:rPr>
              <a:t>MOV BL, 00110011B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70C0"/>
                </a:solidFill>
              </a:rPr>
              <a:t>		NOT BL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70C0"/>
                </a:solidFill>
              </a:rPr>
              <a:t>		MOV MEM1, BL</a:t>
            </a:r>
          </a:p>
          <a:p>
            <a:pPr eaLnBrk="1" hangingPunct="1"/>
            <a:endParaRPr lang="en-US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448D2C-71F9-4811-B5E0-3B7430437861}"/>
              </a:ext>
            </a:extLst>
          </p:cNvPr>
          <p:cNvCxnSpPr/>
          <p:nvPr/>
        </p:nvCxnSpPr>
        <p:spPr>
          <a:xfrm>
            <a:off x="6172200" y="2284413"/>
            <a:ext cx="7620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A336-1122-4A8F-AD53-DCF2065B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F82AC0-3E61-4DBD-8702-C8AB1CB78779}" type="slidenum">
              <a:rPr lang="en-US" alt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DB85965-DF03-4106-97F8-FBD9421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Nhắc lại về tập thanh ghi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E41B-471B-4180-B601-F061F284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/>
              <a:t>Thanh ghi </a:t>
            </a:r>
            <a:r>
              <a:rPr lang="vi-VN" altLang="en-US" sz="3000"/>
              <a:t>đ</a:t>
            </a:r>
            <a:r>
              <a:rPr lang="en-US" altLang="en-US" sz="3000"/>
              <a:t>a n</a:t>
            </a:r>
            <a:r>
              <a:rPr lang="vi-VN" altLang="en-US" sz="3000"/>
              <a:t>ă</a:t>
            </a:r>
            <a:r>
              <a:rPr lang="en-US" altLang="en-US" sz="3000"/>
              <a:t>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/>
              <a:t>	- Thanh ghi AX: L</a:t>
            </a:r>
            <a:r>
              <a:rPr lang="vi-VN" altLang="en-US" sz="3000"/>
              <a:t>ư</a:t>
            </a:r>
            <a:r>
              <a:rPr lang="en-US" altLang="en-US" sz="3000"/>
              <a:t>u kết quả tính toán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/>
              <a:t>	- Thanh ghi BX: Th</a:t>
            </a:r>
            <a:r>
              <a:rPr lang="vi-VN" altLang="en-US" sz="3000"/>
              <a:t>ường</a:t>
            </a:r>
            <a:r>
              <a:rPr lang="en-US" altLang="en-US" sz="3000"/>
              <a:t> dùng </a:t>
            </a:r>
            <a:r>
              <a:rPr lang="vi-VN" altLang="en-US" sz="3000"/>
              <a:t>để</a:t>
            </a:r>
            <a:r>
              <a:rPr lang="en-US" altLang="en-US" sz="3000"/>
              <a:t> l</a:t>
            </a:r>
            <a:r>
              <a:rPr lang="vi-VN" altLang="en-US" sz="3000"/>
              <a:t>ư</a:t>
            </a:r>
            <a:r>
              <a:rPr lang="en-US" altLang="en-US" sz="3000"/>
              <a:t>u </a:t>
            </a:r>
            <a:r>
              <a:rPr lang="vi-VN" altLang="en-US" sz="3000"/>
              <a:t>địa</a:t>
            </a:r>
            <a:r>
              <a:rPr lang="en-US" altLang="en-US" sz="3000"/>
              <a:t> chỉ c</a:t>
            </a:r>
            <a:r>
              <a:rPr lang="vi-VN" altLang="en-US" sz="3000"/>
              <a:t>ơ</a:t>
            </a:r>
            <a:r>
              <a:rPr lang="en-US" altLang="en-US" sz="3000"/>
              <a:t> sở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/>
              <a:t>	- Thanh ghi CX: L</a:t>
            </a:r>
            <a:r>
              <a:rPr lang="vi-VN" altLang="en-US" sz="3000"/>
              <a:t>ư</a:t>
            </a:r>
            <a:r>
              <a:rPr lang="en-US" altLang="en-US" sz="3000"/>
              <a:t>u số lần lặp trong lệnh LOOP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/>
              <a:t>	- Thanh ghi DX: Kết hợp với thanh ghi AX </a:t>
            </a:r>
            <a:r>
              <a:rPr lang="vi-VN" altLang="en-US" sz="3000"/>
              <a:t>để</a:t>
            </a:r>
            <a:r>
              <a:rPr lang="en-US" altLang="en-US" sz="3000"/>
              <a:t> l</a:t>
            </a:r>
            <a:r>
              <a:rPr lang="vi-VN" altLang="en-US" sz="3000"/>
              <a:t>ư</a:t>
            </a:r>
            <a:r>
              <a:rPr lang="en-US" altLang="en-US" sz="3000"/>
              <a:t>u kết quả của phép nhân hoặc chia số 16 bit. Ngoài ra còn dùng </a:t>
            </a:r>
            <a:r>
              <a:rPr lang="vi-VN" altLang="en-US" sz="3000"/>
              <a:t>để</a:t>
            </a:r>
            <a:r>
              <a:rPr lang="en-US" altLang="en-US" sz="3000"/>
              <a:t> l</a:t>
            </a:r>
            <a:r>
              <a:rPr lang="vi-VN" altLang="en-US" sz="3000"/>
              <a:t>ư</a:t>
            </a:r>
            <a:r>
              <a:rPr lang="en-US" altLang="en-US" sz="3000"/>
              <a:t>u </a:t>
            </a:r>
            <a:r>
              <a:rPr lang="vi-VN" altLang="en-US" sz="3000"/>
              <a:t>địa</a:t>
            </a:r>
            <a:r>
              <a:rPr lang="en-US" altLang="en-US" sz="3000"/>
              <a:t> chỉ 16 bit của cổng vào 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C3C0-0BE4-4757-A680-2239B13E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88BEE4-D975-4A3E-BFB4-4211A77617C4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CE8BF61-6A0A-45EB-889D-D5E26A76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AND/OR/XOR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6FDDB25-E4AD-4525-AD32-21000842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Viết lệnh: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AND  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ích, nguồn  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  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nguồn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XOR    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nguồn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BL, 0FH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; che 4 bit cao củaBL.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BL, 30H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; Thiết lập bít b4 và b5 bằng 1.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BL,BL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; Xoá các bít của BL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9D1E-D576-4CB0-B351-68F9EF15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DE8B7-0966-452E-8E32-6422DEBAC22C}" type="slidenum">
              <a:rPr lang="en-US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7D2CFEE-65AF-40B1-BC60-7925AF7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xử lý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6227-F4FA-42C0-8EB5-4DBEE0C2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/>
              <a:t>Lệnh LODS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LODSB</a:t>
            </a:r>
            <a:r>
              <a:rPr lang="en-US" altLang="en-US" sz="2000"/>
              <a:t>  ;        AL</a:t>
            </a:r>
            <a:r>
              <a:rPr lang="en-US" altLang="en-US" sz="2000">
                <a:sym typeface="Wingdings" panose="05000000000000000000" pitchFamily="2" charset="2"/>
              </a:rPr>
              <a:t>DS:SI, SISI+1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LODSW</a:t>
            </a:r>
            <a:r>
              <a:rPr lang="en-US" altLang="en-US" sz="2000">
                <a:sym typeface="Wingdings" panose="05000000000000000000" pitchFamily="2" charset="2"/>
              </a:rPr>
              <a:t> ;        AX[DS:SI+1;DS:SI], SISI+2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ym typeface="Wingdings" panose="05000000000000000000" pitchFamily="2" charset="2"/>
              </a:rPr>
              <a:t>Lệnh STOS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STOSB</a:t>
            </a:r>
            <a:r>
              <a:rPr lang="en-US" altLang="en-US" sz="2000">
                <a:sym typeface="Wingdings" panose="05000000000000000000" pitchFamily="2" charset="2"/>
              </a:rPr>
              <a:t>  ;        ES:DIAL , DIDI-1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STOSW</a:t>
            </a:r>
            <a:r>
              <a:rPr lang="en-US" altLang="en-US" sz="2000">
                <a:sym typeface="Wingdings" panose="05000000000000000000" pitchFamily="2" charset="2"/>
              </a:rPr>
              <a:t> ;        [ES:DI+1, ES:DI]AX , DIDI+2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ym typeface="Wingdings" panose="05000000000000000000" pitchFamily="2" charset="2"/>
              </a:rPr>
              <a:t>MOVS: Chuyển nội dung tại </a:t>
            </a:r>
            <a:r>
              <a:rPr lang="vi-VN" altLang="en-US" sz="2000">
                <a:sym typeface="Wingdings" panose="05000000000000000000" pitchFamily="2" charset="2"/>
              </a:rPr>
              <a:t>địa</a:t>
            </a:r>
            <a:r>
              <a:rPr lang="en-US" altLang="en-US" sz="2000">
                <a:sym typeface="Wingdings" panose="05000000000000000000" pitchFamily="2" charset="2"/>
              </a:rPr>
              <a:t> chỉ trỏ bởi DS:SI </a:t>
            </a:r>
            <a:r>
              <a:rPr lang="vi-VN" altLang="en-US" sz="2000">
                <a:sym typeface="Wingdings" panose="05000000000000000000" pitchFamily="2" charset="2"/>
              </a:rPr>
              <a:t>đến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vi-VN" altLang="en-US" sz="2000">
                <a:sym typeface="Wingdings" panose="05000000000000000000" pitchFamily="2" charset="2"/>
              </a:rPr>
              <a:t>địa</a:t>
            </a:r>
            <a:r>
              <a:rPr lang="en-US" altLang="en-US" sz="2000">
                <a:sym typeface="Wingdings" panose="05000000000000000000" pitchFamily="2" charset="2"/>
              </a:rPr>
              <a:t> chỉ trỏ bởi ES:DI. Giá trị của SI và DI thay </a:t>
            </a:r>
            <a:r>
              <a:rPr lang="vi-VN" altLang="en-US" sz="2000">
                <a:sym typeface="Wingdings" panose="05000000000000000000" pitchFamily="2" charset="2"/>
              </a:rPr>
              <a:t>đổi</a:t>
            </a:r>
            <a:r>
              <a:rPr lang="en-US" altLang="en-US" sz="2000">
                <a:sym typeface="Wingdings" panose="05000000000000000000" pitchFamily="2" charset="2"/>
              </a:rPr>
              <a:t> giống tr</a:t>
            </a:r>
            <a:r>
              <a:rPr lang="vi-VN" altLang="en-US" sz="2000">
                <a:sym typeface="Wingdings" panose="05000000000000000000" pitchFamily="2" charset="2"/>
              </a:rPr>
              <a:t>ường</a:t>
            </a:r>
            <a:r>
              <a:rPr lang="en-US" altLang="en-US" sz="2000">
                <a:sym typeface="Wingdings" panose="05000000000000000000" pitchFamily="2" charset="2"/>
              </a:rPr>
              <a:t> hợp trên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000">
              <a:sym typeface="Wingdings" panose="05000000000000000000" pitchFamily="2" charset="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ym typeface="Wingdings" panose="05000000000000000000" pitchFamily="2" charset="2"/>
              </a:rPr>
              <a:t>CMPS: So sánh byte hay từ tại vị trí DS:SI và ES:DI. Giá trị của SI và DI thay </a:t>
            </a:r>
            <a:r>
              <a:rPr lang="vi-VN" altLang="en-US" sz="2000">
                <a:sym typeface="Wingdings" panose="05000000000000000000" pitchFamily="2" charset="2"/>
              </a:rPr>
              <a:t>đổi</a:t>
            </a:r>
            <a:r>
              <a:rPr lang="en-US" altLang="en-US" sz="2000">
                <a:sym typeface="Wingdings" panose="05000000000000000000" pitchFamily="2" charset="2"/>
              </a:rPr>
              <a:t> giống tr</a:t>
            </a:r>
            <a:r>
              <a:rPr lang="vi-VN" altLang="en-US" sz="2000">
                <a:sym typeface="Wingdings" panose="05000000000000000000" pitchFamily="2" charset="2"/>
              </a:rPr>
              <a:t>ường</a:t>
            </a:r>
            <a:r>
              <a:rPr lang="en-US" altLang="en-US" sz="2000">
                <a:sym typeface="Wingdings" panose="05000000000000000000" pitchFamily="2" charset="2"/>
              </a:rPr>
              <a:t> hợp trên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3C077-2C0C-4423-9CDA-66259C95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5ED6B0-35EC-48C2-8CC3-77652265D975}" type="slidenum">
              <a:rPr lang="en-US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232A474-9B63-4862-AF37-C591C09E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chuyển </a:t>
            </a:r>
            <a:r>
              <a:rPr lang="vi-VN" altLang="en-US"/>
              <a:t>đ</a:t>
            </a:r>
            <a:r>
              <a:rPr lang="en-US" altLang="en-US"/>
              <a:t>iều khiển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F74C7D7-1668-47A5-842F-75B9DCCB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nhảy không </a:t>
            </a:r>
            <a:r>
              <a:rPr lang="vi-VN" altLang="en-US"/>
              <a:t>đ</a:t>
            </a:r>
            <a:r>
              <a:rPr lang="en-US" altLang="en-US"/>
              <a:t>iều kiện</a:t>
            </a:r>
          </a:p>
          <a:p>
            <a:pPr eaLnBrk="1" hangingPunct="1"/>
            <a:r>
              <a:rPr lang="en-US" altLang="en-US"/>
              <a:t>Lệnh nhảy có </a:t>
            </a:r>
            <a:r>
              <a:rPr lang="vi-VN" altLang="en-US"/>
              <a:t>đ</a:t>
            </a:r>
            <a:r>
              <a:rPr lang="en-US" altLang="en-US"/>
              <a:t>iều kiện</a:t>
            </a:r>
          </a:p>
          <a:p>
            <a:pPr eaLnBrk="1" hangingPunct="1"/>
            <a:r>
              <a:rPr lang="en-US" altLang="en-US"/>
              <a:t>Lệnh so sánh</a:t>
            </a:r>
          </a:p>
          <a:p>
            <a:pPr eaLnBrk="1" hangingPunct="1"/>
            <a:r>
              <a:rPr lang="en-US" altLang="en-US"/>
              <a:t>Vòng lặp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2F2C-3C57-4799-8208-54CE94D9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BF6F81-68C8-47D1-8746-DD8A45314D65}" type="slidenum">
              <a:rPr lang="en-US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BF4DA3F-E96C-476C-8DDC-898953D2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nhảy không </a:t>
            </a:r>
            <a:r>
              <a:rPr lang="vi-VN" altLang="en-US"/>
              <a:t>đ</a:t>
            </a:r>
            <a:r>
              <a:rPr lang="en-US" altLang="en-US"/>
              <a:t>iều kiện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1B278EB-4AC6-4433-94B8-8C2E1813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JMP  label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Chuyển ch</a:t>
            </a:r>
            <a:r>
              <a:rPr lang="vi-VN" altLang="en-US"/>
              <a:t>ươ</a:t>
            </a:r>
            <a:r>
              <a:rPr lang="en-US" altLang="en-US"/>
              <a:t>ng trình từ vị trí này sang vị trí khác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C4060-CBB7-4033-9EA3-589EEA12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538119-AF47-4A09-A86B-2BC94CA4D765}" type="slidenum">
              <a:rPr lang="en-US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A39C672-958D-4EF4-95E2-384B9DCE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nhảy có </a:t>
            </a:r>
            <a:r>
              <a:rPr lang="vi-VN" altLang="en-US"/>
              <a:t>đ</a:t>
            </a:r>
            <a:r>
              <a:rPr lang="en-US" altLang="en-US"/>
              <a:t>iều kiện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2149EDE-E878-47F0-8620-7CDA2B85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JA label</a:t>
            </a:r>
            <a:r>
              <a:rPr lang="en-US" altLang="en-US" sz="2400"/>
              <a:t>: Nhảy nếu lớn h</a:t>
            </a:r>
            <a:r>
              <a:rPr lang="vi-VN" altLang="en-US" sz="2400"/>
              <a:t>ơ</a:t>
            </a:r>
            <a:r>
              <a:rPr lang="en-US" altLang="en-US" sz="2400"/>
              <a:t>n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JB label</a:t>
            </a:r>
            <a:r>
              <a:rPr lang="en-US" altLang="en-US" sz="2400"/>
              <a:t>: Nhảy nếu nhỏ h</a:t>
            </a:r>
            <a:r>
              <a:rPr lang="vi-VN" altLang="en-US" sz="2400"/>
              <a:t>ơ</a:t>
            </a:r>
            <a:r>
              <a:rPr lang="en-US" altLang="en-US" sz="2400"/>
              <a:t>n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JE label</a:t>
            </a:r>
            <a:r>
              <a:rPr lang="en-US" altLang="en-US" sz="2400"/>
              <a:t>: Nhảy nếu bằng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Ví dụ: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		</a:t>
            </a:r>
            <a:r>
              <a:rPr lang="en-US" altLang="en-US" sz="2400" b="1">
                <a:solidFill>
                  <a:srgbClr val="0070C0"/>
                </a:solidFill>
              </a:rPr>
              <a:t>cmp</a:t>
            </a:r>
            <a:r>
              <a:rPr lang="en-US" altLang="en-US" sz="2400">
                <a:solidFill>
                  <a:srgbClr val="0070C0"/>
                </a:solidFill>
              </a:rPr>
              <a:t> al,13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70C0"/>
                </a:solidFill>
              </a:rPr>
              <a:t>		JE  dungnhap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FA543-3214-42D4-989C-07FE5BDF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5B5CA-3E85-4914-B37E-B2B105A6C226}" type="slidenum">
              <a:rPr lang="en-US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E957F4D-DEB2-46F9-8FC4-370095C2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Lệnh so sánh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3D00-84C4-44D8-BF6A-363607DF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Lệnh</a:t>
            </a:r>
            <a:endParaRPr lang="en-US" dirty="0"/>
          </a:p>
          <a:p>
            <a:pPr lvl="1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CMP   </a:t>
            </a:r>
            <a:r>
              <a:rPr lang="en-US" dirty="0" err="1">
                <a:solidFill>
                  <a:srgbClr val="FF0000"/>
                </a:solidFill>
              </a:rPr>
              <a:t>left,right</a:t>
            </a: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2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MOV AX,A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		CMP AX,B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		JA label1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		JB label2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		JMP label3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A0C3-BECC-461F-A9C6-C7F31AE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E1E1ED-6573-4C7A-9DCC-44890C6A365B}" type="slidenum">
              <a:rPr lang="en-US" altLang="en-US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9DCCFF7-337A-49E1-82FB-561DBA68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Ngắt 21h của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448A-FE46-4EEE-9BB0-5B5A5CB9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Hàm</a:t>
            </a:r>
            <a:r>
              <a:rPr lang="en-US" sz="2400" dirty="0"/>
              <a:t> 01h: </a:t>
            </a:r>
            <a:r>
              <a:rPr lang="en-US" sz="2400" dirty="0" err="1"/>
              <a:t>Nhập</a:t>
            </a:r>
            <a:r>
              <a:rPr lang="en-US" sz="2400" dirty="0"/>
              <a:t> 1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, AL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endParaRPr lang="en-US" sz="2400" dirty="0"/>
          </a:p>
          <a:p>
            <a:pPr lvl="6"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MOV Ah,01h</a:t>
            </a:r>
          </a:p>
          <a:p>
            <a:pPr lvl="6"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INT 21h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Hàm</a:t>
            </a:r>
            <a:r>
              <a:rPr lang="en-US" sz="2400" dirty="0"/>
              <a:t> 02h: </a:t>
            </a:r>
            <a:r>
              <a:rPr lang="en-US" sz="2400" dirty="0" err="1"/>
              <a:t>Xuất</a:t>
            </a:r>
            <a:r>
              <a:rPr lang="en-US" sz="2400" dirty="0"/>
              <a:t> 1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DL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.</a:t>
            </a:r>
          </a:p>
          <a:p>
            <a:pPr lvl="6"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MOV AH,02h</a:t>
            </a:r>
          </a:p>
          <a:p>
            <a:pPr lvl="6"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MOV DL,'A'</a:t>
            </a:r>
          </a:p>
          <a:p>
            <a:pPr lvl="6"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INT 21h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C0A30-F151-48D4-B123-5C58FA35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27BCBE-ADC1-4E16-97B5-DF6C22071766}" type="slidenum">
              <a:rPr lang="en-US" altLang="en-US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A93DF1D-7682-4985-8387-836F79DF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/>
          <a:lstStyle/>
          <a:p>
            <a:pPr eaLnBrk="1" hangingPunct="1"/>
            <a:r>
              <a:rPr lang="en-US" altLang="en-US" sz="2000"/>
              <a:t>Hàm 09h:Xuất một chuỗi ký tự ra màn hình, </a:t>
            </a:r>
            <a:r>
              <a:rPr lang="vi-VN" altLang="en-US" sz="2000"/>
              <a:t>địa</a:t>
            </a:r>
            <a:r>
              <a:rPr lang="en-US" altLang="en-US" sz="2000"/>
              <a:t> chỉ chuỗi l</a:t>
            </a:r>
            <a:r>
              <a:rPr lang="vi-VN" altLang="en-US" sz="2000"/>
              <a:t>ư</a:t>
            </a:r>
            <a:r>
              <a:rPr lang="en-US" altLang="en-US" sz="2000"/>
              <a:t>u trong DS:DX, chuỗi kết thúc bằng ký tự $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Hàm 0Ah: Nhập một chuỗi ký tự từ bàn phím </a:t>
            </a:r>
            <a:r>
              <a:rPr lang="vi-VN" altLang="en-US" sz="2000"/>
              <a:t>đến</a:t>
            </a:r>
            <a:r>
              <a:rPr lang="en-US" altLang="en-US" sz="2000"/>
              <a:t> khi Enter. Địa chỉ chuỗi trong DS:DX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Chuỗi có dạng: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     tr</a:t>
            </a:r>
            <a:r>
              <a:rPr lang="vi-VN" altLang="en-US" sz="2000"/>
              <a:t>ường</a:t>
            </a:r>
            <a:r>
              <a:rPr lang="en-US" altLang="en-US" sz="2000"/>
              <a:t> 0: Số byte tối </a:t>
            </a:r>
            <a:r>
              <a:rPr lang="vi-VN" altLang="en-US" sz="2000"/>
              <a:t>đ</a:t>
            </a:r>
            <a:r>
              <a:rPr lang="en-US" altLang="en-US" sz="2000"/>
              <a:t>a cần </a:t>
            </a:r>
            <a:r>
              <a:rPr lang="vi-VN" altLang="en-US" sz="2000"/>
              <a:t>đọc</a:t>
            </a:r>
            <a:endParaRPr lang="en-US" altLang="en-US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     tr</a:t>
            </a:r>
            <a:r>
              <a:rPr lang="vi-VN" altLang="en-US" sz="2000"/>
              <a:t>ường</a:t>
            </a:r>
            <a:r>
              <a:rPr lang="en-US" altLang="en-US" sz="2000"/>
              <a:t> 1: Số byte </a:t>
            </a:r>
            <a:r>
              <a:rPr lang="vi-VN" altLang="en-US" sz="2000"/>
              <a:t>đã</a:t>
            </a:r>
            <a:r>
              <a:rPr lang="en-US" altLang="en-US" sz="2000"/>
              <a:t> </a:t>
            </a:r>
            <a:r>
              <a:rPr lang="vi-VN" altLang="en-US" sz="2000"/>
              <a:t>đọc</a:t>
            </a:r>
            <a:endParaRPr lang="en-US" altLang="en-US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tr</a:t>
            </a:r>
            <a:r>
              <a:rPr lang="vi-VN" altLang="en-US" sz="2000"/>
              <a:t>ường</a:t>
            </a:r>
            <a:r>
              <a:rPr lang="en-US" altLang="en-US" sz="2000"/>
              <a:t> 2: L</a:t>
            </a:r>
            <a:r>
              <a:rPr lang="vi-VN" altLang="en-US" sz="2000"/>
              <a:t>ư</a:t>
            </a:r>
            <a:r>
              <a:rPr lang="en-US" altLang="en-US" sz="2000"/>
              <a:t>u chuỗi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528D-ABC7-4E03-AB98-8CF1CD41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FDE9DB-C3E0-4BEA-924A-BDB13E80AE21}" type="slidenum">
              <a:rPr lang="en-US" altLang="en-US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592B9-3136-4A84-BF04-6E552EA9861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>
                <a:solidFill>
                  <a:srgbClr val="0070C0"/>
                </a:solidFill>
                <a:latin typeface="Arial" pitchFamily="34" charset="0"/>
                <a:ea typeface="+mj-ea"/>
              </a:rPr>
              <a:t>Ngắt 21h của 8086</a:t>
            </a:r>
            <a:endParaRPr lang="en-US" sz="4400" b="1" dirty="0">
              <a:solidFill>
                <a:srgbClr val="0070C0"/>
              </a:solidFill>
              <a:latin typeface="Arial" pitchFamily="34" charset="0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B71C8-1AB3-4C88-B880-A7CAED207186}"/>
              </a:ext>
            </a:extLst>
          </p:cNvPr>
          <p:cNvSpPr/>
          <p:nvPr/>
        </p:nvSpPr>
        <p:spPr>
          <a:xfrm>
            <a:off x="4800600" y="1676400"/>
            <a:ext cx="4191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.DATA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Msg</a:t>
            </a:r>
            <a:r>
              <a:rPr lang="en-US" sz="2000" b="1" dirty="0">
                <a:solidFill>
                  <a:srgbClr val="FF0000"/>
                </a:solidFill>
              </a:rPr>
              <a:t> DB 'Hello$'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MOV AH,09h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LEA </a:t>
            </a:r>
            <a:r>
              <a:rPr lang="en-US" sz="2000" b="1" dirty="0" err="1">
                <a:solidFill>
                  <a:srgbClr val="FF0000"/>
                </a:solidFill>
              </a:rPr>
              <a:t>DX,Msg</a:t>
            </a:r>
            <a:endParaRPr lang="en-US" sz="20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INT 21h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6EB61-C582-4AAA-B335-22A9C0185822}"/>
              </a:ext>
            </a:extLst>
          </p:cNvPr>
          <p:cNvSpPr/>
          <p:nvPr/>
        </p:nvSpPr>
        <p:spPr>
          <a:xfrm>
            <a:off x="4800600" y="3657600"/>
            <a:ext cx="41910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.DATA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b="1" dirty="0">
                <a:solidFill>
                  <a:srgbClr val="FF0000"/>
                </a:solidFill>
              </a:rPr>
              <a:t>Msg 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vi-VN" b="1" dirty="0">
                <a:solidFill>
                  <a:srgbClr val="FF0000"/>
                </a:solidFill>
              </a:rPr>
              <a:t>DB 101 ; Đọc tối đa 100 ký tự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               DB 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               DB 101 DUP(?)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MOV AH,0Ah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LEA </a:t>
            </a:r>
            <a:r>
              <a:rPr lang="en-US" b="1" dirty="0" err="1">
                <a:solidFill>
                  <a:srgbClr val="FF0000"/>
                </a:solidFill>
              </a:rPr>
              <a:t>DX,Msg</a:t>
            </a:r>
            <a:endParaRPr lang="en-US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INT 21h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397C13C-87AB-4556-AB24-FEAA036E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Khung ch</a:t>
            </a:r>
            <a:r>
              <a:rPr lang="vi-VN" altLang="en-US"/>
              <a:t>ươ</a:t>
            </a:r>
            <a:r>
              <a:rPr lang="en-US" altLang="en-US"/>
              <a:t>ng trình hợp ngữ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DE735-362E-41A7-964A-C539FAE4C22B}"/>
              </a:ext>
            </a:extLst>
          </p:cNvPr>
          <p:cNvSpPr/>
          <p:nvPr/>
        </p:nvSpPr>
        <p:spPr>
          <a:xfrm>
            <a:off x="685800" y="1524000"/>
            <a:ext cx="82296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dirty="0">
                <a:solidFill>
                  <a:schemeClr val="tx1"/>
                </a:solidFill>
              </a:rPr>
              <a:t>.MODEL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vi-VN" sz="2000" dirty="0">
                <a:solidFill>
                  <a:schemeClr val="tx1"/>
                </a:solidFill>
              </a:rPr>
              <a:t>Kiểu kích thước bộ nhớ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vi-VN" sz="2000" dirty="0">
                <a:solidFill>
                  <a:schemeClr val="tx1"/>
                </a:solidFill>
              </a:rPr>
              <a:t>; Khai báo quy mô sử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nhớ</a:t>
            </a:r>
            <a:endParaRPr lang="en-US" sz="20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dirty="0">
                <a:solidFill>
                  <a:schemeClr val="tx1"/>
                </a:solidFill>
              </a:rPr>
              <a:t>.STACK 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vi-VN" sz="2000" dirty="0">
                <a:solidFill>
                  <a:schemeClr val="tx1"/>
                </a:solidFill>
              </a:rPr>
              <a:t>Kích thước</a:t>
            </a:r>
            <a:r>
              <a:rPr lang="en-US" sz="2000" dirty="0">
                <a:solidFill>
                  <a:schemeClr val="tx1"/>
                </a:solidFill>
              </a:rPr>
              <a:t>                         </a:t>
            </a:r>
            <a:r>
              <a:rPr lang="vi-VN" sz="2000" dirty="0">
                <a:solidFill>
                  <a:schemeClr val="tx1"/>
                </a:solidFill>
              </a:rPr>
              <a:t> ; Khai báo dung lượng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vi-VN" sz="2000" dirty="0">
                <a:solidFill>
                  <a:schemeClr val="tx1"/>
                </a:solidFill>
              </a:rPr>
              <a:t>đoạn stack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dirty="0">
                <a:solidFill>
                  <a:schemeClr val="tx1"/>
                </a:solidFill>
              </a:rPr>
              <a:t>.DATA </a:t>
            </a:r>
            <a:r>
              <a:rPr lang="en-US" sz="2000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vi-VN" sz="2000" dirty="0">
                <a:solidFill>
                  <a:schemeClr val="tx1"/>
                </a:solidFill>
              </a:rPr>
              <a:t>; Khai báo đoạn dữ liệu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msg</a:t>
            </a:r>
            <a:r>
              <a:rPr lang="en-US" sz="2000" dirty="0">
                <a:solidFill>
                  <a:schemeClr val="tx1"/>
                </a:solidFill>
              </a:rPr>
              <a:t> DB 'Hello$'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dirty="0">
                <a:solidFill>
                  <a:schemeClr val="tx1"/>
                </a:solidFill>
              </a:rPr>
              <a:t>.CODE </a:t>
            </a:r>
            <a:r>
              <a:rPr lang="en-US" sz="2000" dirty="0">
                <a:solidFill>
                  <a:schemeClr val="tx1"/>
                </a:solidFill>
              </a:rPr>
              <a:t>                                                      </a:t>
            </a:r>
            <a:r>
              <a:rPr lang="vi-VN" sz="2000" dirty="0">
                <a:solidFill>
                  <a:schemeClr val="tx1"/>
                </a:solidFill>
              </a:rPr>
              <a:t>; Khai báo đoạn mã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main PROC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main ENDP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END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96A39-B470-4860-8C0C-AF5A2BC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48CEA4-B4AC-4FDB-AB96-5327BBF55C76}" type="slidenum">
              <a:rPr lang="en-US" alt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938C2CA-F50F-44A4-9844-AA53777E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572A61D-9D58-4F5D-BD2C-98236DB0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Viết ch</a:t>
            </a:r>
            <a:r>
              <a:rPr lang="vi-VN" altLang="en-US" sz="2400"/>
              <a:t>ươ</a:t>
            </a:r>
            <a:r>
              <a:rPr lang="en-US" altLang="en-US" sz="2400"/>
              <a:t>ng trình hiển thị dòng chữ “Hello”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C037-750E-4EC5-8ADD-4370C5EA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0C5A-BC86-4A26-B8A9-80DF7A5F4C1B}" type="slidenum">
              <a:rPr lang="en-US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FEFCD-62D5-45EF-BA6E-538939ACBC23}"/>
              </a:ext>
            </a:extLst>
          </p:cNvPr>
          <p:cNvSpPr/>
          <p:nvPr/>
        </p:nvSpPr>
        <p:spPr>
          <a:xfrm>
            <a:off x="2590800" y="1219200"/>
            <a:ext cx="6400800" cy="525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 Small 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.STACK 100h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msg DB 'Hello$'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AX,@DATA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Khởi </a:t>
            </a:r>
            <a:r>
              <a:rPr lang="vi-V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ghi DS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DS,AX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LEA DX,msg 	   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chuyển </a:t>
            </a:r>
            <a:r>
              <a:rPr lang="vi-V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chỉ vào DX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AH,09h        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 thông </a:t>
            </a:r>
            <a:r>
              <a:rPr lang="vi-V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iệp ra màn hình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21h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AH,01h           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dừng màn hình, </a:t>
            </a:r>
            <a:r>
              <a:rPr lang="vi-V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ký tự 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21h                     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nhập</a:t>
            </a:r>
          </a:p>
          <a:p>
            <a:pPr eaLnBrk="1" hangingPunct="1"/>
            <a:endParaRPr lang="en-US" altLang="en-US" sz="20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  <a:p>
            <a:pPr eaLnBrk="1" hangingPunct="1"/>
            <a:r>
              <a:rPr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86CCE59-20CB-4EF3-9DCE-28C22388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Nhắc lại về thanh ghi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F4EC30D-9C17-4437-9285-387CC8EC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Thanh ghi </a:t>
            </a:r>
            <a:r>
              <a:rPr lang="vi-VN" altLang="en-US"/>
              <a:t>đ</a:t>
            </a:r>
            <a:r>
              <a:rPr lang="en-US" altLang="en-US"/>
              <a:t>oạn</a:t>
            </a:r>
          </a:p>
          <a:p>
            <a:pPr lvl="1" eaLnBrk="1" hangingPunct="1"/>
            <a:r>
              <a:rPr lang="en-US" altLang="en-US"/>
              <a:t>Thanh ghi CS: Để ghi </a:t>
            </a:r>
            <a:r>
              <a:rPr lang="vi-VN" altLang="en-US"/>
              <a:t>địa</a:t>
            </a:r>
            <a:r>
              <a:rPr lang="en-US" altLang="en-US"/>
              <a:t> chỉ mã lệnh</a:t>
            </a:r>
          </a:p>
          <a:p>
            <a:pPr lvl="1" eaLnBrk="1" hangingPunct="1"/>
            <a:r>
              <a:rPr lang="en-US" altLang="en-US"/>
              <a:t>Thanh ghi DS: Chứa </a:t>
            </a:r>
            <a:r>
              <a:rPr lang="vi-VN" altLang="en-US"/>
              <a:t>địa</a:t>
            </a:r>
            <a:r>
              <a:rPr lang="en-US" altLang="en-US"/>
              <a:t> chỉ dữ liệu</a:t>
            </a:r>
          </a:p>
          <a:p>
            <a:pPr lvl="1" eaLnBrk="1" hangingPunct="1"/>
            <a:r>
              <a:rPr lang="en-US" altLang="en-US"/>
              <a:t>Thanh ghi SS: Chứa </a:t>
            </a:r>
            <a:r>
              <a:rPr lang="vi-VN" altLang="en-US"/>
              <a:t>địa</a:t>
            </a:r>
            <a:r>
              <a:rPr lang="en-US" altLang="en-US"/>
              <a:t> chỉ ng</a:t>
            </a:r>
            <a:r>
              <a:rPr lang="vi-VN" altLang="en-US"/>
              <a:t>ă</a:t>
            </a:r>
            <a:r>
              <a:rPr lang="en-US" altLang="en-US"/>
              <a:t>n xếp</a:t>
            </a:r>
          </a:p>
          <a:p>
            <a:pPr lvl="1" eaLnBrk="1" hangingPunct="1"/>
            <a:r>
              <a:rPr lang="en-US" altLang="en-US"/>
              <a:t>Thanh ghi ES: Thanh ghi phụ, th</a:t>
            </a:r>
            <a:r>
              <a:rPr lang="vi-VN" altLang="en-US"/>
              <a:t>ường</a:t>
            </a:r>
            <a:r>
              <a:rPr lang="en-US" altLang="en-US"/>
              <a:t> dùng </a:t>
            </a:r>
            <a:r>
              <a:rPr lang="vi-VN" altLang="en-US"/>
              <a:t>để</a:t>
            </a:r>
            <a:r>
              <a:rPr lang="en-US" altLang="en-US"/>
              <a:t> chứa </a:t>
            </a:r>
            <a:r>
              <a:rPr lang="vi-VN" altLang="en-US"/>
              <a:t>địa</a:t>
            </a:r>
            <a:r>
              <a:rPr lang="en-US" altLang="en-US"/>
              <a:t> chỉ chuỗi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5BA8-03FD-4EF4-9451-508FA0E0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D29491-6E91-48B8-97AB-E5C31E8D32AC}" type="slidenum">
              <a:rPr lang="en-US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B83D99C-A0BE-45B9-99D3-1281824F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2A6E-2DCC-43AB-A55D-EB2633AF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Bài 1. Nhập vào 1 ký tự và hiển thị ra màn hình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Bài 2. Nhập vào một chuỗi và hiển thị chuỗi này ra  màn hình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Bài 3. Đọc hiểu bài “Nhập một chuỗi ký tự và chuyển chữ th</a:t>
            </a:r>
            <a:r>
              <a:rPr lang="vi-VN" altLang="en-US" sz="2000"/>
              <a:t>ường</a:t>
            </a:r>
            <a:r>
              <a:rPr lang="en-US" altLang="en-US" sz="2000"/>
              <a:t> thành chữ hoa” trong tài liệu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Bài 4. Lập trình thực hiện các công việc sau:</a:t>
            </a:r>
            <a:br>
              <a:rPr lang="en-US" altLang="en-US" sz="2000"/>
            </a:br>
            <a:r>
              <a:rPr lang="en-US" altLang="en-US" sz="2000"/>
              <a:t>• Hiển thị thông báo : 'Hãy gõ vào một chữ cái hoa: '</a:t>
            </a:r>
            <a:br>
              <a:rPr lang="en-US" altLang="en-US" sz="2000"/>
            </a:br>
            <a:r>
              <a:rPr lang="en-US" altLang="en-US" sz="2000"/>
              <a:t>• Vào một chữ cái hoa</a:t>
            </a:r>
            <a:br>
              <a:rPr lang="en-US" altLang="en-US" sz="2000"/>
            </a:br>
            <a:r>
              <a:rPr lang="en-US" altLang="en-US" sz="2000"/>
              <a:t>• Xuống dòng, về đầu dòng </a:t>
            </a:r>
            <a:br>
              <a:rPr lang="en-US" altLang="en-US" sz="2000"/>
            </a:br>
            <a:r>
              <a:rPr lang="en-US" altLang="en-US" sz="2000"/>
              <a:t>• Hiển thị thông báo : 'Chữ cái thường là: '</a:t>
            </a:r>
            <a:br>
              <a:rPr lang="en-US" altLang="en-US" sz="2000"/>
            </a:br>
            <a:r>
              <a:rPr lang="en-US" altLang="en-US" sz="2000"/>
              <a:t>• Hiển thị chữ cái thường tương ứng</a:t>
            </a:r>
            <a:br>
              <a:rPr lang="en-US" altLang="en-US" sz="2000"/>
            </a:br>
            <a:r>
              <a:rPr lang="en-US" altLang="en-US" sz="2000"/>
              <a:t>• Xuống dòng về đầu dòng</a:t>
            </a:r>
            <a:br>
              <a:rPr lang="en-US" altLang="en-US" sz="2000"/>
            </a:br>
            <a:r>
              <a:rPr lang="en-US" altLang="en-US" sz="2000"/>
              <a:t>• Hiển thị thông báo : 'Mã ASCII của chữ cái là:'</a:t>
            </a:r>
            <a:br>
              <a:rPr lang="en-US" altLang="en-US" sz="2000"/>
            </a:br>
            <a:r>
              <a:rPr lang="en-US" altLang="en-US" sz="2000"/>
              <a:t>• Hiện thị mã ASCII của chữ cái. </a:t>
            </a:r>
            <a:br>
              <a:rPr lang="en-US" altLang="en-US" sz="2000"/>
            </a:br>
            <a:r>
              <a:rPr lang="en-US" altLang="en-US" sz="2000"/>
              <a:t>• Thoát về DOS.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D840-3C49-4700-911D-8FA3B33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2D3FA8-A88C-4960-A792-E3BC3F311B79}" type="slidenum">
              <a:rPr lang="en-US" alt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ADFD-F38B-4995-9DC8-E5A336BC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3.Các ph</a:t>
            </a:r>
            <a:r>
              <a:rPr lang="vi-VN" dirty="0"/>
              <a:t>ươ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vi-VN" dirty="0"/>
              <a:t>định</a:t>
            </a:r>
            <a:r>
              <a:rPr lang="en-US" dirty="0"/>
              <a:t> </a:t>
            </a:r>
            <a:r>
              <a:rPr lang="vi-VN" dirty="0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D7F32A28-4723-47C9-8376-6DED4FE9B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52600"/>
            <a:ext cx="6610350" cy="3552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BE1A-3D5B-4972-AAFF-27C5D08F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FC9784-3D0E-41D9-973C-D57EA7DFAD34}" type="slidenum">
              <a:rPr lang="en-US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4D3FDAC2-620E-4D33-A27B-4B2CB8E6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tức thì</a:t>
            </a:r>
          </a:p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thanh ghi</a:t>
            </a:r>
          </a:p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trực tiếp</a:t>
            </a:r>
          </a:p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gián tiếp qua thanh ghi</a:t>
            </a:r>
          </a:p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dịch chuyển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0CC94-5045-4148-A9FA-23595D56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Các ph</a:t>
            </a:r>
            <a:r>
              <a:rPr lang="vi-VN" altLang="en-US" sz="4000"/>
              <a:t>ươ</a:t>
            </a:r>
            <a:r>
              <a:rPr lang="en-US" altLang="en-US" sz="4000"/>
              <a:t>ng pháp </a:t>
            </a:r>
            <a:r>
              <a:rPr lang="vi-VN" altLang="en-US" sz="4000"/>
              <a:t>định</a:t>
            </a:r>
            <a:r>
              <a:rPr lang="en-US" altLang="en-US" sz="4000"/>
              <a:t> </a:t>
            </a:r>
            <a:r>
              <a:rPr lang="vi-VN" altLang="en-US" sz="4000"/>
              <a:t>địa</a:t>
            </a:r>
            <a:r>
              <a:rPr lang="en-US" altLang="en-US" sz="4000"/>
              <a:t> chỉ thông dụng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9BF07-684F-4CE7-B0C0-E2E86F1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6BD914-AE8D-4B70-8135-89A64F2D4638}" type="slidenum">
              <a:rPr lang="en-US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18CB260-F892-45B0-8749-9812831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tức thì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2BA0021-AC03-400B-A1F7-37CDDD7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706563"/>
          </a:xfrm>
        </p:spPr>
        <p:txBody>
          <a:bodyPr/>
          <a:lstStyle/>
          <a:p>
            <a:pPr eaLnBrk="1" hangingPunct="1"/>
            <a:r>
              <a:rPr lang="en-US" altLang="en-US"/>
              <a:t>Toán hạng </a:t>
            </a:r>
            <a:r>
              <a:rPr lang="vi-VN" altLang="en-US"/>
              <a:t>đích</a:t>
            </a:r>
            <a:r>
              <a:rPr lang="en-US" altLang="en-US"/>
              <a:t>: Thanh ghi, ô nhớ</a:t>
            </a:r>
          </a:p>
          <a:p>
            <a:pPr eaLnBrk="1" hangingPunct="1"/>
            <a:r>
              <a:rPr lang="en-US" altLang="en-US"/>
              <a:t>Toán hạng nguồn: Hằng số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235895F1-4038-4C03-AF1A-02C4A6AE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452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DB515-9E73-4ED6-AAAD-6620A059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E72207-06A7-40EB-83CA-558A5A5D0A3E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2B53ADA-31CD-45CE-ACAE-F1485F92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thanh ghi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C014-BE75-4AA2-A197-BAF515F5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3600"/>
            <a:ext cx="4038600" cy="20875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F542AE18-F89C-4007-A92B-2DD533B2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447800"/>
            <a:ext cx="4241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4">
            <a:extLst>
              <a:ext uri="{FF2B5EF4-FFF2-40B4-BE49-F238E27FC236}">
                <a16:creationId xmlns:a16="http://schemas.microsoft.com/office/drawing/2014/main" id="{99D9682C-AAE7-4747-895F-D10606C42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64770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MOV AX, BX ; </a:t>
            </a:r>
            <a:r>
              <a:rPr lang="en-US" altLang="en-US" sz="2400"/>
              <a:t>chuyển nội dung BX vào AX</a:t>
            </a:r>
            <a:r>
              <a:rPr lang="en-US" altLang="en-US" sz="2400">
                <a:latin typeface=".VnTime" panose="020B7200000000000000" pitchFamily="34" charset="0"/>
              </a:rPr>
              <a:t>.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ADD  DS, DL	; </a:t>
            </a:r>
            <a:r>
              <a:rPr lang="en-US" altLang="en-US" sz="2400"/>
              <a:t>cộng nội dung AL và DL</a:t>
            </a:r>
            <a:r>
              <a:rPr lang="en-US" altLang="en-US" sz="2400">
                <a:latin typeface=".VnTime" panose="020B7200000000000000" pitchFamily="34" charset="0"/>
              </a:rPr>
              <a:t> , 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                        ; </a:t>
            </a:r>
            <a:r>
              <a:rPr lang="en-US" altLang="en-US" sz="2400"/>
              <a:t>kết quả giữ trong AL</a:t>
            </a:r>
            <a:r>
              <a:rPr lang="en-US" altLang="en-US" sz="2400">
                <a:latin typeface=".VnTime" panose="020B7200000000000000" pitchFamily="34" charset="0"/>
              </a:rPr>
              <a:t>.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 </a:t>
            </a:r>
          </a:p>
          <a:p>
            <a:pPr eaLnBrk="1" hangingPunct="1"/>
            <a:endParaRPr lang="en-US" altLang="en-US" sz="2000">
              <a:latin typeface=".VnTime" panose="020B7200000000000000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4165-2A81-48C2-897E-B24614FB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64B4DE-15C2-4D45-8035-55AF7A9E44DA}" type="slidenum">
              <a:rPr lang="en-US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C25B10D-396F-40A3-8007-A17D9A03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trực tiếp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BD19-6D3C-47B3-9409-97383F2B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0"/>
            <a:ext cx="4724400" cy="167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/>
              <a:t>Toán hạng: Đ</a:t>
            </a:r>
            <a:r>
              <a:rPr lang="vi-VN" altLang="en-US" sz="3000"/>
              <a:t>ịa</a:t>
            </a:r>
            <a:r>
              <a:rPr lang="en-US" altLang="en-US" sz="3000"/>
              <a:t> chỉ ô nhớ </a:t>
            </a:r>
            <a:r>
              <a:rPr lang="vi-VN" altLang="en-US" sz="3000"/>
              <a:t>để</a:t>
            </a:r>
            <a:r>
              <a:rPr lang="en-US" altLang="en-US" sz="3000"/>
              <a:t> chứa dữ liệu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Toán hạng kia: Thanh ghi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66C429D2-37EB-4E11-B499-41BEE696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3910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>
            <a:extLst>
              <a:ext uri="{FF2B5EF4-FFF2-40B4-BE49-F238E27FC236}">
                <a16:creationId xmlns:a16="http://schemas.microsoft.com/office/drawing/2014/main" id="{575A1CAC-7261-452B-88D4-CBAA4347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76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MOV  AL, DS:1234H   ; </a:t>
            </a:r>
            <a:r>
              <a:rPr lang="en-US" altLang="en-US" sz="2400"/>
              <a:t>chuyển nội dung ô nhớ </a:t>
            </a:r>
            <a:endParaRPr lang="en-US" altLang="en-US" sz="2400">
              <a:latin typeface=".VnTime" panose="020B7200000000000000" pitchFamily="34" charset="0"/>
            </a:endParaRP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                                       ;DS:1234H vào AL.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MOV  DS:4321H, CX   ; </a:t>
            </a:r>
            <a:r>
              <a:rPr lang="en-US" altLang="en-US" sz="2400"/>
              <a:t>chuyển nội dung </a:t>
            </a:r>
            <a:r>
              <a:rPr lang="en-US" altLang="en-US" sz="2400">
                <a:latin typeface=".VnTime" panose="020B7200000000000000" pitchFamily="34" charset="0"/>
              </a:rPr>
              <a:t>CX vào 2 vị trí nh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                                       ; </a:t>
            </a:r>
            <a:r>
              <a:rPr lang="en-US" altLang="en-US" sz="2400"/>
              <a:t>liên tiếp là DS:4321 và</a:t>
            </a:r>
            <a:r>
              <a:rPr lang="en-US" altLang="en-US" sz="2400">
                <a:latin typeface=".VnTime" panose="020B7200000000000000" pitchFamily="34" charset="0"/>
              </a:rPr>
              <a:t> DS:4322.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AD46-38F9-4236-8F2D-1371728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8B5AED-DC06-4A0B-B0EF-117E5872FEF3}" type="slidenum">
              <a:rPr lang="en-US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7CC-A6B5-4C5F-A9E6-B1F1D2E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vi-VN" dirty="0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qua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F140E95F-FD2E-4594-B0CC-F0169BEB37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752600"/>
            <a:ext cx="4478338" cy="35052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013453-56C3-45EE-A7A5-8146F4D7F540}"/>
              </a:ext>
            </a:extLst>
          </p:cNvPr>
          <p:cNvSpPr txBox="1">
            <a:spLocks/>
          </p:cNvSpPr>
          <p:nvPr/>
        </p:nvSpPr>
        <p:spPr>
          <a:xfrm>
            <a:off x="304800" y="2286000"/>
            <a:ext cx="3962400" cy="2057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>
                <a:latin typeface="Arial" panose="020B0604020202020204" pitchFamily="34" charset="0"/>
              </a:rPr>
              <a:t>Toán hạng: Thanh ghi chứa </a:t>
            </a:r>
            <a:r>
              <a:rPr lang="vi-VN" altLang="en-US" sz="3000">
                <a:latin typeface="Arial" panose="020B0604020202020204" pitchFamily="34" charset="0"/>
              </a:rPr>
              <a:t>địa</a:t>
            </a:r>
            <a:r>
              <a:rPr lang="en-US" altLang="en-US" sz="3000">
                <a:latin typeface="Arial" panose="020B0604020202020204" pitchFamily="34" charset="0"/>
              </a:rPr>
              <a:t> chỉ ô nhớ của dữ liệu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>
                <a:latin typeface="Arial" panose="020B0604020202020204" pitchFamily="34" charset="0"/>
              </a:rPr>
              <a:t>Toán hạng kia: Thanh ghi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ADF97C7B-5655-465F-B1AC-F6C82A3E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708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.VnTime" panose="020B7200000000000000" pitchFamily="34" charset="0"/>
                <a:cs typeface="Times New Roman" panose="02020603050405020304" pitchFamily="18" charset="0"/>
              </a:rPr>
              <a:t>MOV AL, DS:BX	; </a:t>
            </a:r>
            <a:r>
              <a:rPr lang="en-US" altLang="en-US" sz="2400"/>
              <a:t>chuyển nội dung tại ô</a:t>
            </a:r>
            <a:r>
              <a:rPr lang="en-US" altLang="en-US" sz="2400">
                <a:latin typeface=".VnTime" panose="020B7200000000000000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400">
                <a:latin typeface=".VnTime" panose="020B7200000000000000" pitchFamily="34" charset="0"/>
                <a:cs typeface="Times New Roman" panose="02020603050405020304" pitchFamily="18" charset="0"/>
              </a:rPr>
              <a:t>			; nhớ DS:BX vào AL.</a:t>
            </a:r>
            <a:endParaRPr lang="en-US" altLang="en-US" sz="2400">
              <a:latin typeface="Arial" panose="020B0604020202020204" pitchFamily="34" charset="0"/>
            </a:endParaRPr>
          </a:p>
          <a:p>
            <a:pPr algn="just"/>
            <a:r>
              <a:rPr lang="en-US" altLang="en-US" sz="2400">
                <a:latin typeface=".VnTime" panose="020B7200000000000000" pitchFamily="34" charset="0"/>
                <a:cs typeface="Times New Roman" panose="02020603050405020304" pitchFamily="18" charset="0"/>
              </a:rPr>
              <a:t>MOV DS:SI, CL	; </a:t>
            </a:r>
            <a:r>
              <a:rPr lang="en-US" altLang="en-US" sz="2400"/>
              <a:t>chuyển nội dung </a:t>
            </a:r>
            <a:r>
              <a:rPr lang="en-US" altLang="en-US" sz="2400">
                <a:latin typeface=".VnTime" panose="020B7200000000000000" pitchFamily="34" charset="0"/>
                <a:cs typeface="Times New Roman" panose="02020603050405020304" pitchFamily="18" charset="0"/>
              </a:rPr>
              <a:t> CL vào </a:t>
            </a:r>
          </a:p>
          <a:p>
            <a:pPr algn="just"/>
            <a:r>
              <a:rPr lang="en-US" altLang="en-US" sz="2400">
                <a:latin typeface=".VnTime" panose="020B7200000000000000" pitchFamily="34" charset="0"/>
                <a:cs typeface="Times New Roman" panose="02020603050405020304" pitchFamily="18" charset="0"/>
              </a:rPr>
              <a:t>			; ô nhớ DS:SI.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10EC-CBDD-4604-BC08-9C4D6FCC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4622E4-444A-4FB7-8FED-437F948E59A4}" type="slidenum">
              <a:rPr lang="en-US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3E4E303-7D11-4869-A8F4-BA477C95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</a:t>
            </a:r>
            <a:r>
              <a:rPr lang="vi-VN" altLang="en-US"/>
              <a:t>địa</a:t>
            </a:r>
            <a:r>
              <a:rPr lang="en-US" altLang="en-US"/>
              <a:t> chỉ t</a:t>
            </a:r>
            <a:r>
              <a:rPr lang="vi-VN" altLang="en-US"/>
              <a:t>ươ</a:t>
            </a:r>
            <a:r>
              <a:rPr lang="en-US" altLang="en-US"/>
              <a:t>ng </a:t>
            </a:r>
            <a:r>
              <a:rPr lang="vi-VN" altLang="en-US"/>
              <a:t>đối</a:t>
            </a:r>
            <a:endParaRPr lang="en-US" altLang="en-US"/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3537AD2E-BED1-4342-A454-43967956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61962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2">
            <a:extLst>
              <a:ext uri="{FF2B5EF4-FFF2-40B4-BE49-F238E27FC236}">
                <a16:creationId xmlns:a16="http://schemas.microsoft.com/office/drawing/2014/main" id="{1CD0846F-D02C-47B4-8F67-8B490418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7057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B98A9-9A26-4214-94F1-1C446509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6C6D10-710B-4C2F-8A82-E9CCA422FD2D}" type="slidenum">
              <a:rPr lang="en-US" altLang="en-US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A7F001D-E9E0-4646-AB36-47F360DD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dụ: Định </a:t>
            </a:r>
            <a:r>
              <a:rPr lang="vi-VN" altLang="en-US"/>
              <a:t>địa</a:t>
            </a:r>
            <a:r>
              <a:rPr lang="en-US" altLang="en-US"/>
              <a:t> chỉ t</a:t>
            </a:r>
            <a:r>
              <a:rPr lang="vi-VN" altLang="en-US"/>
              <a:t>ươ</a:t>
            </a:r>
            <a:r>
              <a:rPr lang="en-US" altLang="en-US"/>
              <a:t>ng </a:t>
            </a:r>
            <a:r>
              <a:rPr lang="vi-VN" altLang="en-US"/>
              <a:t>đ</a:t>
            </a:r>
            <a:r>
              <a:rPr lang="en-US" altLang="en-US"/>
              <a:t>ối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1E617ACD-FBB4-489D-9470-012CFEAC6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610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vi-V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ươ</a:t>
            </a:r>
            <a:r>
              <a:rPr lang="en-US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ng </a:t>
            </a:r>
            <a:r>
              <a:rPr lang="vi-V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đối</a:t>
            </a:r>
            <a:r>
              <a:rPr lang="en-US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 chỉ số</a:t>
            </a:r>
          </a:p>
          <a:p>
            <a:pPr eaLnBrk="1" hangingPunct="1"/>
            <a:endParaRPr lang="en-US" altLang="en-US" sz="2400" u="sng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MOV AL, DS:[SI+10]    ; </a:t>
            </a:r>
            <a:r>
              <a:rPr lang="en-US" altLang="en-US" sz="2400"/>
              <a:t>chuyển nội dung ô nhớ </a:t>
            </a:r>
            <a:r>
              <a:rPr lang="en-US" altLang="en-US" sz="2400">
                <a:latin typeface=".VnTime" panose="020B7200000000000000" pitchFamily="34" charset="0"/>
              </a:rPr>
              <a:t>DS:(SI+10) 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                                     ; vào AL.</a:t>
            </a:r>
          </a:p>
          <a:p>
            <a:pPr eaLnBrk="1" hangingPunct="1"/>
            <a:endParaRPr lang="en-US" altLang="en-US" sz="2400">
              <a:latin typeface=".VnTime" panose="020B7200000000000000" pitchFamily="34" charset="0"/>
            </a:endParaRPr>
          </a:p>
        </p:txBody>
      </p:sp>
      <p:sp>
        <p:nvSpPr>
          <p:cNvPr id="50180" name="TextBox 4">
            <a:extLst>
              <a:ext uri="{FF2B5EF4-FFF2-40B4-BE49-F238E27FC236}">
                <a16:creationId xmlns:a16="http://schemas.microsoft.com/office/drawing/2014/main" id="{635ED809-976D-4639-BFD7-8AF3207F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54463"/>
            <a:ext cx="9144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vi-VN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ươ</a:t>
            </a:r>
            <a:r>
              <a:rPr lang="en-US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ng </a:t>
            </a:r>
            <a:r>
              <a:rPr lang="vi-VN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đối</a:t>
            </a:r>
            <a:r>
              <a:rPr lang="en-US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 c</a:t>
            </a:r>
            <a:r>
              <a:rPr lang="vi-VN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ơ</a:t>
            </a:r>
            <a:r>
              <a:rPr lang="en-US" altLang="en-US" sz="2400" u="sng">
                <a:solidFill>
                  <a:srgbClr val="FF0000"/>
                </a:solidFill>
                <a:latin typeface="Arial" panose="020B0604020202020204" pitchFamily="34" charset="0"/>
              </a:rPr>
              <a:t> sở</a:t>
            </a:r>
          </a:p>
          <a:p>
            <a:pPr eaLnBrk="1" hangingPunct="1"/>
            <a:endParaRPr lang="en-US" altLang="en-US" sz="2400">
              <a:latin typeface=".VnTime" panose="020B7200000000000000" pitchFamily="34" charset="0"/>
            </a:endParaRP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MOV CX, DS:[BX + 10]	; </a:t>
            </a:r>
            <a:r>
              <a:rPr lang="en-US" altLang="en-US" sz="2400"/>
              <a:t>chuyển nội dung 2 ô</a:t>
            </a:r>
            <a:r>
              <a:rPr lang="en-US" altLang="en-US" sz="2400">
                <a:latin typeface=".VnTime" panose="020B7200000000000000" pitchFamily="34" charset="0"/>
              </a:rPr>
              <a:t> nhớ liên tiếp có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			            ; </a:t>
            </a:r>
            <a:r>
              <a:rPr lang="vi-VN" altLang="en-US" sz="2400">
                <a:latin typeface=".VnTime" panose="020B7200000000000000" pitchFamily="34" charset="0"/>
              </a:rPr>
              <a:t>địa</a:t>
            </a:r>
            <a:r>
              <a:rPr lang="en-US" altLang="en-US" sz="2400">
                <a:latin typeface=".VnTime" panose="020B7200000000000000" pitchFamily="34" charset="0"/>
              </a:rPr>
              <a:t> chỉ DS:(BX+10) và DS:(BX+11)</a:t>
            </a:r>
          </a:p>
          <a:p>
            <a:pPr eaLnBrk="1" hangingPunct="1"/>
            <a:r>
              <a:rPr lang="en-US" altLang="en-US" sz="2400">
                <a:latin typeface=".VnTime" panose="020B7200000000000000" pitchFamily="34" charset="0"/>
              </a:rPr>
              <a:t>                                                ;vào CX.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D397-029D-42D1-84E5-4704C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4CC69E-CAFD-4226-A810-4344B8E810CE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24C0F30-3D1E-4DCB-BFFB-A7E1AEB2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Nhắc lại về thanh ghi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4E7BB89-7336-40D7-B1EA-DD50A003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Thanh ghi con trỏ và chỉ số</a:t>
            </a:r>
          </a:p>
          <a:p>
            <a:pPr lvl="1" eaLnBrk="1" hangingPunct="1"/>
            <a:r>
              <a:rPr lang="en-US" altLang="en-US"/>
              <a:t>IP (PC): Thanh ghi trỏ tới lệnh tiếp theo</a:t>
            </a:r>
          </a:p>
          <a:p>
            <a:pPr lvl="1" eaLnBrk="1" hangingPunct="1"/>
            <a:r>
              <a:rPr lang="en-US" altLang="en-US"/>
              <a:t>BP: Thanh ghi trỏ về dữ liệu bộ nhớ</a:t>
            </a:r>
          </a:p>
          <a:p>
            <a:pPr lvl="1" eaLnBrk="1" hangingPunct="1"/>
            <a:r>
              <a:rPr lang="en-US" altLang="en-US"/>
              <a:t>SP: Trỏ tới </a:t>
            </a:r>
            <a:r>
              <a:rPr lang="vi-VN" altLang="en-US"/>
              <a:t>đỉnh</a:t>
            </a:r>
            <a:r>
              <a:rPr lang="en-US" altLang="en-US"/>
              <a:t> ng</a:t>
            </a:r>
            <a:r>
              <a:rPr lang="vi-VN" altLang="en-US"/>
              <a:t>ă</a:t>
            </a:r>
            <a:r>
              <a:rPr lang="en-US" altLang="en-US"/>
              <a:t>n xếp</a:t>
            </a:r>
          </a:p>
          <a:p>
            <a:pPr lvl="1" eaLnBrk="1" hangingPunct="1"/>
            <a:r>
              <a:rPr lang="en-US" altLang="en-US"/>
              <a:t>SI: Thanh ghi chỉ số nguồn, trỏ vào dữ liệu, kết hợp với thanh ghi DS </a:t>
            </a:r>
            <a:r>
              <a:rPr lang="vi-VN" altLang="en-US"/>
              <a:t>để</a:t>
            </a:r>
            <a:r>
              <a:rPr lang="en-US" altLang="en-US"/>
              <a:t> chỉ </a:t>
            </a:r>
            <a:r>
              <a:rPr lang="vi-VN" altLang="en-US"/>
              <a:t>địa</a:t>
            </a:r>
            <a:r>
              <a:rPr lang="en-US" altLang="en-US"/>
              <a:t> chỉ của dữ liệu là DS:SI</a:t>
            </a:r>
          </a:p>
          <a:p>
            <a:pPr lvl="1" eaLnBrk="1" hangingPunct="1"/>
            <a:r>
              <a:rPr lang="en-US" altLang="en-US"/>
              <a:t>DI: Thanh ghi chỉ số </a:t>
            </a:r>
            <a:r>
              <a:rPr lang="vi-VN" altLang="en-US"/>
              <a:t>đích</a:t>
            </a:r>
            <a:r>
              <a:rPr lang="en-US" altLang="en-US"/>
              <a:t>, trỏ vào dữ liệu, kết hợp với ES </a:t>
            </a:r>
            <a:r>
              <a:rPr lang="vi-VN" altLang="en-US"/>
              <a:t>để</a:t>
            </a:r>
            <a:r>
              <a:rPr lang="en-US" altLang="en-US"/>
              <a:t> có ES:DI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C694-C6B3-45C8-8EAF-F4D5E661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98BB41-A00C-4C22-86CD-EC9BC93B5D74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E9F212D-5D31-4F8E-B92F-A111F9F6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Khai báo dữ liệu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995C99C-9E28-4EE8-A4EE-97EBA73C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Khai báo biến: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A1  DB   1     	       	; A1 dài 1 byte, A1=1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A2  DB    ?           		; A2 dài 1 byte và không có giá trị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A3  DW   1           		; A3 dài 2 byte và A3=1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A4  DD    ?           		; A4 dài 4 byte, không có giá trị ban </a:t>
            </a:r>
            <a:r>
              <a:rPr lang="vi-VN" altLang="en-US" sz="1800"/>
              <a:t>đầu</a:t>
            </a:r>
            <a:endParaRPr lang="en-US" altLang="en-US" sz="180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A5  DB     1,2,3    		; Mảng 3 phần tử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A6  DB    10  DUP(?)	;Mảng 10 phần tử, không gán giá trị ban </a:t>
            </a:r>
            <a:r>
              <a:rPr lang="vi-VN" altLang="en-US" sz="1800"/>
              <a:t>đầu</a:t>
            </a:r>
            <a:endParaRPr lang="en-US" altLang="en-US" sz="180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A7  DB     ‘A’		; Biến kiểu ký tự</a:t>
            </a:r>
          </a:p>
          <a:p>
            <a:pPr eaLnBrk="1" hangingPunct="1"/>
            <a:r>
              <a:rPr lang="en-US" altLang="en-US" sz="2800"/>
              <a:t>Khai báo hằng số: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Muoi  EQU   10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BaA  EQU    ‘AAA’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9E94-A521-4DF0-97D7-48F9346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530467-1668-4032-9179-5B5378E1A69B}" type="slidenum">
              <a:rPr lang="en-US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481C116-06FB-45F8-A6E7-170538DB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Tập lệnh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3CCA-3FAD-4F03-977B-E714E6D0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3535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700">
                <a:solidFill>
                  <a:srgbClr val="0070C0"/>
                </a:solidFill>
              </a:rPr>
              <a:t>Mã gợi nhớ: </a:t>
            </a:r>
            <a:r>
              <a:rPr lang="en-US" altLang="en-US" sz="2700"/>
              <a:t>Giúp ng</a:t>
            </a:r>
            <a:r>
              <a:rPr lang="vi-VN" altLang="en-US" sz="2700"/>
              <a:t>ười</a:t>
            </a:r>
            <a:r>
              <a:rPr lang="en-US" altLang="en-US" sz="2700"/>
              <a:t> sử dụng biết hoạt </a:t>
            </a:r>
            <a:r>
              <a:rPr lang="vi-VN" altLang="en-US" sz="2700"/>
              <a:t>động</a:t>
            </a:r>
            <a:r>
              <a:rPr lang="en-US" altLang="en-US" sz="2700"/>
              <a:t> của lệnh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/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solidFill>
                  <a:srgbClr val="0070C0"/>
                </a:solidFill>
              </a:rPr>
              <a:t>Toán hạng </a:t>
            </a:r>
            <a:r>
              <a:rPr lang="vi-VN" altLang="en-US" sz="2700">
                <a:solidFill>
                  <a:srgbClr val="0070C0"/>
                </a:solidFill>
              </a:rPr>
              <a:t>đích</a:t>
            </a:r>
            <a:r>
              <a:rPr lang="en-US" altLang="en-US" sz="2700">
                <a:solidFill>
                  <a:srgbClr val="0070C0"/>
                </a:solidFill>
              </a:rPr>
              <a:t>:</a:t>
            </a:r>
            <a:r>
              <a:rPr lang="en-US" altLang="en-US" sz="27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G</a:t>
            </a:r>
            <a:r>
              <a:rPr lang="vi-VN" altLang="en-US" sz="2400"/>
              <a:t>iữ kết quả (nếu có yêu cầu) sau khi thi hành lệnh.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Có </a:t>
            </a:r>
            <a:r>
              <a:rPr lang="vi-VN" altLang="en-US" sz="2400"/>
              <a:t>thể là thanh ghi hay bộ nhớ. </a:t>
            </a: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700"/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solidFill>
                  <a:srgbClr val="0070C0"/>
                </a:solidFill>
              </a:rPr>
              <a:t>Toán hạng nguồn: </a:t>
            </a:r>
            <a:r>
              <a:rPr lang="en-US" altLang="en-US" sz="2700"/>
              <a:t>có thể là thanh ghi, bộ nhớ hay một số tức thời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/>
          </a:p>
        </p:txBody>
      </p:sp>
      <p:sp>
        <p:nvSpPr>
          <p:cNvPr id="8196" name="TextBox 4">
            <a:extLst>
              <a:ext uri="{FF2B5EF4-FFF2-40B4-BE49-F238E27FC236}">
                <a16:creationId xmlns:a16="http://schemas.microsoft.com/office/drawing/2014/main" id="{8A1BC424-E862-49B9-A9A9-CEB67F15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053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lệnh</a:t>
            </a:r>
          </a:p>
          <a:p>
            <a:pPr eaLnBrk="1" hangingPunct="1"/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&lt;Mã gợi nhớ&gt; &lt;Toán hạng đích&gt;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,&lt;Toán hạng nguồn&gt;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F59D-D014-4587-9275-08BDED57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049B75-E29D-4B3E-A88C-DF8F9843F670}" type="slidenum">
              <a:rPr lang="en-US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4D7F96B-09F6-4089-96F9-0B59BC29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nhóm lệnh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15857295-2849-4D2B-9696-54A226C928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6705600" cy="4222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073DA-A9E4-435C-89A4-E946271A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120076-3F46-432C-9E34-09E8577D641E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5C807DF-FFA2-4003-B773-07AD533A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 Nhóm lệnh chuyển dữ liệu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FC5F2B3-1341-4D34-BA3C-2FA499CC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Nhóm lệnh chuyển dữ liệu </a:t>
            </a:r>
            <a:r>
              <a:rPr lang="vi-VN" altLang="en-US"/>
              <a:t>đ</a:t>
            </a:r>
            <a:r>
              <a:rPr lang="en-US" altLang="en-US"/>
              <a:t>a dụng</a:t>
            </a:r>
          </a:p>
          <a:p>
            <a:pPr eaLnBrk="1" hangingPunct="1"/>
            <a:r>
              <a:rPr lang="en-US" altLang="en-US"/>
              <a:t>Nhóm lệnh chuyển </a:t>
            </a:r>
            <a:r>
              <a:rPr lang="vi-VN" altLang="en-US"/>
              <a:t>địa</a:t>
            </a:r>
            <a:r>
              <a:rPr lang="en-US" altLang="en-US"/>
              <a:t> chỉ</a:t>
            </a:r>
          </a:p>
          <a:p>
            <a:pPr eaLnBrk="1" hangingPunct="1"/>
            <a:r>
              <a:rPr lang="en-US" altLang="en-US"/>
              <a:t>Nhóm lệnh chuyển cờ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4A2F-E946-4E48-89B5-2055BC7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2AD0B0-EBAE-469A-B587-4BEB25445633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2951</Words>
  <Application>Microsoft Office PowerPoint</Application>
  <PresentationFormat>On-screen Show (4:3)</PresentationFormat>
  <Paragraphs>413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Arial</vt:lpstr>
      <vt:lpstr>Times New Roman</vt:lpstr>
      <vt:lpstr>.VnTime</vt:lpstr>
      <vt:lpstr>Symbol</vt:lpstr>
      <vt:lpstr>Wingdings</vt:lpstr>
      <vt:lpstr>Office Theme</vt:lpstr>
      <vt:lpstr>Lập trình hợp ngữ 8086/88 và các chế độ địa chỉ</vt:lpstr>
      <vt:lpstr>Giới thiệu chung về tập lệnh</vt:lpstr>
      <vt:lpstr>1. Nhắc lại về tập thanh ghi</vt:lpstr>
      <vt:lpstr>1. Nhắc lại về thanh ghi</vt:lpstr>
      <vt:lpstr>1. Nhắc lại về thanh ghi</vt:lpstr>
      <vt:lpstr>Khai báo dữ liệu</vt:lpstr>
      <vt:lpstr>2. Tập lệnh 8086</vt:lpstr>
      <vt:lpstr>Các nhóm lệnh</vt:lpstr>
      <vt:lpstr>2.1 Nhóm lệnh chuyển dữ liệu</vt:lpstr>
      <vt:lpstr>Nhóm lệnh chuyển dữ liệu đa dụng</vt:lpstr>
      <vt:lpstr>Lệnh MOV</vt:lpstr>
      <vt:lpstr>PUSH/POP</vt:lpstr>
      <vt:lpstr>Ví dụ lệnh PUSH/POP</vt:lpstr>
      <vt:lpstr>Nhóm lệnh chuyển địa chỉ</vt:lpstr>
      <vt:lpstr>Nhóm lệnh chuyển cờ</vt:lpstr>
      <vt:lpstr>Nhóm lệnh chuyển dữ liệu qua cổng</vt:lpstr>
      <vt:lpstr>Lệnh IN/OUT</vt:lpstr>
      <vt:lpstr>Lệnh IN/OUT</vt:lpstr>
      <vt:lpstr>Nhóm lệnh số học</vt:lpstr>
      <vt:lpstr>Lệnh ADD/SUB</vt:lpstr>
      <vt:lpstr>Ví dụ</vt:lpstr>
      <vt:lpstr>Lệnh MUL</vt:lpstr>
      <vt:lpstr>MUL: Ví dụ</vt:lpstr>
      <vt:lpstr>MUL: Ví dụ</vt:lpstr>
      <vt:lpstr>Lệnh DIV</vt:lpstr>
      <vt:lpstr>DIV: Ví dụ</vt:lpstr>
      <vt:lpstr>DIV: Ví dụ</vt:lpstr>
      <vt:lpstr>Nhóm lệnh logic</vt:lpstr>
      <vt:lpstr>Lệnh NOT</vt:lpstr>
      <vt:lpstr>Lệnh AND/OR/XOR</vt:lpstr>
      <vt:lpstr>Nhóm lệnh xử lý chuỗi</vt:lpstr>
      <vt:lpstr>Nhóm lệnh chuyển điều khiển</vt:lpstr>
      <vt:lpstr>Lệnh nhảy không điều kiện</vt:lpstr>
      <vt:lpstr>Lệnh nhảy có điều kiện</vt:lpstr>
      <vt:lpstr>Lệnh so sánh</vt:lpstr>
      <vt:lpstr>Ngắt 21h của 8086</vt:lpstr>
      <vt:lpstr>PowerPoint Presentation</vt:lpstr>
      <vt:lpstr>Khung chương trình hợp ngữ</vt:lpstr>
      <vt:lpstr>Ví dụ</vt:lpstr>
      <vt:lpstr>Bài tập</vt:lpstr>
      <vt:lpstr>3.Các phương pháp định địa chỉ</vt:lpstr>
      <vt:lpstr>Các phương pháp định địa chỉ thông dụng</vt:lpstr>
      <vt:lpstr>Định địa chỉ tức thì</vt:lpstr>
      <vt:lpstr>Định địa chỉ thanh ghi</vt:lpstr>
      <vt:lpstr>Định địa chỉ trực tiếp</vt:lpstr>
      <vt:lpstr>Định địa chỉ gián tiếp qua thanh ghi</vt:lpstr>
      <vt:lpstr>Định địa chỉ tương đối</vt:lpstr>
      <vt:lpstr>Ví dụ: Định địa chỉ tương đối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lệnh 8086/88 và các chế độ địa chỉ</dc:title>
  <dc:creator>toan</dc:creator>
  <cp:lastModifiedBy>Phúc Nguyễn Quang</cp:lastModifiedBy>
  <cp:revision>255</cp:revision>
  <dcterms:created xsi:type="dcterms:W3CDTF">2009-10-17T11:48:26Z</dcterms:created>
  <dcterms:modified xsi:type="dcterms:W3CDTF">2020-12-22T14:09:25Z</dcterms:modified>
</cp:coreProperties>
</file>