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63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09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B358-FA5C-43A5-B792-BB56025504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15933-A5C2-4455-8A02-EE1F9F61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73B-0163-45B0-AF8E-5CBAED43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91" y="760856"/>
            <a:ext cx="9144000" cy="10962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RSA (RSA CIPHER)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1" y="2317898"/>
            <a:ext cx="7811386" cy="414669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RSA (Rivest-Shamir-Adleman)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RSA: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q.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n = p * q.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l-GR" dirty="0"/>
              <a:t>φ(</a:t>
            </a:r>
            <a:r>
              <a:rPr lang="en-US" dirty="0"/>
              <a:t>n) = (p-1) * (q-1) </a:t>
            </a:r>
            <a:r>
              <a:rPr lang="en-US" dirty="0" err="1"/>
              <a:t>hàm</a:t>
            </a:r>
            <a:r>
              <a:rPr lang="en-US" dirty="0"/>
              <a:t> (Euler)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dirty="0"/>
              <a:t>Chọn một số nguyên e (thường là 65537) sao cho 1 &lt; e &lt; </a:t>
            </a:r>
            <a:r>
              <a:rPr lang="el-GR" dirty="0"/>
              <a:t>φ(</a:t>
            </a:r>
            <a:r>
              <a:rPr lang="vi-VN" dirty="0"/>
              <a:t>n) và e nguyên tố cùng nhau với </a:t>
            </a:r>
            <a:r>
              <a:rPr lang="el-GR" dirty="0"/>
              <a:t>φ(</a:t>
            </a:r>
            <a:r>
              <a:rPr lang="vi-VN" dirty="0"/>
              <a:t>n).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dirty="0"/>
              <a:t>Tính khóa riêng tư d sao cho d * e ≡ 1 (mod </a:t>
            </a:r>
            <a:r>
              <a:rPr lang="el-GR" dirty="0"/>
              <a:t>φ(</a:t>
            </a:r>
            <a:r>
              <a:rPr lang="vi-VN" dirty="0"/>
              <a:t>n)), tức là d là nghịch đảo modulo của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vi-VN" dirty="0"/>
              <a:t>//tính d, nghịch đảo của e modulo phi</a:t>
            </a:r>
          </a:p>
          <a:p>
            <a:pPr lvl="1" algn="l"/>
            <a:r>
              <a:rPr lang="vi-VN" dirty="0"/>
              <a:t>	int d = mod_inverse(e, phi);</a:t>
            </a:r>
          </a:p>
          <a:p>
            <a:pPr lvl="1" algn="l"/>
            <a:r>
              <a:rPr lang="vi-VN" dirty="0"/>
              <a:t>	//hiển thị khóa công khai và riêng tư</a:t>
            </a:r>
          </a:p>
          <a:p>
            <a:pPr lvl="1" algn="l"/>
            <a:r>
              <a:rPr lang="vi-VN" dirty="0"/>
              <a:t>	std::cout &lt;&lt; "khoa cong khai (e, n): (" &lt;&lt; e &lt;&lt; ", " &lt;&lt; n &lt;&lt; ")" &lt;&lt; std::endl;</a:t>
            </a:r>
          </a:p>
          <a:p>
            <a:pPr lvl="1" algn="l"/>
            <a:r>
              <a:rPr lang="vi-VN" dirty="0"/>
              <a:t>	std::cout &lt;&lt; "khoa rieng tu (d, n): (" &lt;&lt; d &lt;&lt; ", " &lt;&lt; n &lt;&lt; ")" &lt;&lt; std::endl;</a:t>
            </a:r>
          </a:p>
          <a:p>
            <a:pPr lvl="1" algn="l"/>
            <a:r>
              <a:rPr lang="vi-VN" dirty="0"/>
              <a:t>	</a:t>
            </a:r>
          </a:p>
          <a:p>
            <a:pPr lvl="1" algn="l"/>
            <a:r>
              <a:rPr lang="vi-VN" dirty="0"/>
              <a:t>	//bản rõ m</a:t>
            </a:r>
          </a:p>
          <a:p>
            <a:pPr lvl="1" algn="l"/>
            <a:r>
              <a:rPr lang="vi-VN" dirty="0"/>
              <a:t>	int m;</a:t>
            </a:r>
          </a:p>
          <a:p>
            <a:pPr lvl="1" algn="l"/>
            <a:r>
              <a:rPr lang="vi-VN" dirty="0"/>
              <a:t>	std::cout &lt;&lt; "nhap ban ro (so nguyen):";</a:t>
            </a:r>
          </a:p>
          <a:p>
            <a:pPr lvl="1" algn="l"/>
            <a:r>
              <a:rPr lang="vi-VN" dirty="0"/>
              <a:t>	std::cin &gt;&gt; 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en-US" dirty="0"/>
              <a:t>//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c = </a:t>
            </a:r>
            <a:r>
              <a:rPr lang="en-US" dirty="0" err="1"/>
              <a:t>m^e</a:t>
            </a:r>
            <a:r>
              <a:rPr lang="en-US" dirty="0"/>
              <a:t> mod n</a:t>
            </a:r>
          </a:p>
          <a:p>
            <a:pPr lvl="1" algn="l"/>
            <a:r>
              <a:rPr lang="en-US" dirty="0"/>
              <a:t>	int c = </a:t>
            </a:r>
            <a:r>
              <a:rPr lang="en-US" dirty="0" err="1"/>
              <a:t>mod_exp</a:t>
            </a:r>
            <a:r>
              <a:rPr lang="en-US" dirty="0"/>
              <a:t>(m, e, n);</a:t>
            </a:r>
          </a:p>
          <a:p>
            <a:pPr lvl="1" algn="l"/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"ban ma: " &lt;&lt; 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</a:t>
            </a:r>
          </a:p>
          <a:p>
            <a:pPr lvl="1" algn="l"/>
            <a:r>
              <a:rPr lang="en-US" dirty="0"/>
              <a:t>	//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m = </a:t>
            </a:r>
            <a:r>
              <a:rPr lang="en-US" dirty="0" err="1"/>
              <a:t>c^d</a:t>
            </a:r>
            <a:r>
              <a:rPr lang="en-US" dirty="0"/>
              <a:t> mod n</a:t>
            </a:r>
          </a:p>
          <a:p>
            <a:pPr lvl="1" algn="l"/>
            <a:r>
              <a:rPr lang="en-US" dirty="0"/>
              <a:t>	int decrypted = </a:t>
            </a:r>
            <a:r>
              <a:rPr lang="en-US" dirty="0" err="1"/>
              <a:t>mod_exp</a:t>
            </a:r>
            <a:r>
              <a:rPr lang="en-US" dirty="0"/>
              <a:t>(c, d, n);</a:t>
            </a:r>
          </a:p>
          <a:p>
            <a:pPr lvl="1" algn="l"/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"ban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ma: " &lt;&lt; decrypted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return 0;</a:t>
            </a:r>
          </a:p>
          <a:p>
            <a:pPr lvl="1"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8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(e, 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: (d, 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m,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(e, n)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 c=</a:t>
            </a:r>
            <a:r>
              <a:rPr lang="en-US" dirty="0" err="1"/>
              <a:t>m^e</a:t>
            </a:r>
            <a:r>
              <a:rPr lang="en-US" dirty="0"/>
              <a:t> mod 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, 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(d, n)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M = </a:t>
            </a:r>
            <a:r>
              <a:rPr lang="en-US" dirty="0" err="1"/>
              <a:t>c^d</a:t>
            </a:r>
            <a:r>
              <a:rPr lang="en-US" dirty="0"/>
              <a:t> mod 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RSA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RSA </a:t>
            </a:r>
            <a:r>
              <a:rPr lang="en-US" dirty="0" err="1"/>
              <a:t>trong</a:t>
            </a:r>
            <a:r>
              <a:rPr lang="en-US" dirty="0"/>
              <a:t> C++: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C++:</a:t>
            </a:r>
          </a:p>
        </p:txBody>
      </p:sp>
    </p:spTree>
    <p:extLst>
      <p:ext uri="{BB962C8B-B14F-4D97-AF65-F5344CB8AC3E}">
        <p14:creationId xmlns:p14="http://schemas.microsoft.com/office/powerpoint/2010/main" val="13404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vi-VN" dirty="0"/>
              <a:t>//Tạo khóa</a:t>
            </a:r>
          </a:p>
          <a:p>
            <a:pPr lvl="1" algn="l"/>
            <a:r>
              <a:rPr lang="vi-VN" dirty="0"/>
              <a:t>//Bước này bao gồm quá trình tạo ra cặp khóa gồm khóa công khai (public key) và khóa bí mật (private key).</a:t>
            </a:r>
          </a:p>
          <a:p>
            <a:pPr lvl="1" algn="l"/>
            <a:r>
              <a:rPr lang="vi-VN" dirty="0"/>
              <a:t>//Đầu tiên, chọn hai số nguyên tố lớn p và q.</a:t>
            </a:r>
          </a:p>
          <a:p>
            <a:pPr lvl="1" algn="l"/>
            <a:r>
              <a:rPr lang="vi-VN" dirty="0"/>
              <a:t>//Tính toán modulus (n) bằng cách nhân p và q: n = p * q.</a:t>
            </a:r>
          </a:p>
          <a:p>
            <a:pPr lvl="1" algn="l"/>
            <a:r>
              <a:rPr lang="vi-VN" dirty="0"/>
              <a:t>//Tính toán hàm Euler (phi) của n: phi = (p – 1) * (q – 1).</a:t>
            </a:r>
          </a:p>
          <a:p>
            <a:pPr lvl="1" algn="l"/>
            <a:r>
              <a:rPr lang="vi-VN" dirty="0"/>
              <a:t>//Chọn một số nguyên e sao cho 1 &lt; e &lt; phi và e là số nguyên tố cùng nhau với phi.</a:t>
            </a:r>
          </a:p>
          <a:p>
            <a:pPr lvl="1" algn="l"/>
            <a:r>
              <a:rPr lang="vi-VN" dirty="0"/>
              <a:t>//Tính toán khóa bí mật d bằng cách tìm nghịch đảo modular của e theo modulo phi: d = e^(-1) mod phi.</a:t>
            </a:r>
          </a:p>
          <a:p>
            <a:pPr lvl="1" algn="l"/>
            <a:r>
              <a:rPr lang="vi-VN" dirty="0"/>
              <a:t>//Khóa công khai là cặp (n, e) và khóa bí mật là cặp (n, d).</a:t>
            </a: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vi-VN" dirty="0"/>
              <a:t>//Mã hóa</a:t>
            </a:r>
          </a:p>
          <a:p>
            <a:pPr lvl="1" algn="l"/>
            <a:r>
              <a:rPr lang="vi-VN" dirty="0"/>
              <a:t>//Để mã hóa một thông điệp (plaintext), chia nó thành các khối nhỏ hơn.</a:t>
            </a:r>
          </a:p>
          <a:p>
            <a:pPr lvl="1" algn="l"/>
            <a:r>
              <a:rPr lang="vi-VN" dirty="0"/>
              <a:t>//Mỗi khối được biểu diễn bằng một số nguyên m (nhỏ hơn n).</a:t>
            </a:r>
          </a:p>
          <a:p>
            <a:pPr lvl="1" algn="l"/>
            <a:r>
              <a:rPr lang="vi-VN" dirty="0"/>
              <a:t>//Áp dụng công thức mã hóa: ciphertext = m^e mod n.</a:t>
            </a:r>
          </a:p>
          <a:p>
            <a:pPr lvl="1" algn="l"/>
            <a:r>
              <a:rPr lang="vi-VN" dirty="0"/>
              <a:t>//Kết quả là ciphertext (văn bản mã hóa).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vi-VN" dirty="0"/>
              <a:t>//Giải mã</a:t>
            </a:r>
          </a:p>
          <a:p>
            <a:pPr lvl="1" algn="l"/>
            <a:r>
              <a:rPr lang="vi-VN" dirty="0"/>
              <a:t>//Khi nhận được ciphertext, để giải mã chúng ta sử dụng khóa bí mật (n, d).</a:t>
            </a:r>
          </a:p>
          <a:p>
            <a:pPr lvl="1" algn="l"/>
            <a:r>
              <a:rPr lang="vi-VN" dirty="0"/>
              <a:t>//Áp dụng công thức giải mã: plaintext = ciphertext^d mod n.</a:t>
            </a:r>
          </a:p>
          <a:p>
            <a:pPr lvl="1" algn="l"/>
            <a:r>
              <a:rPr lang="vi-VN" dirty="0"/>
              <a:t>//Kết quả là plaintext (văn bản gốc).</a:t>
            </a:r>
          </a:p>
          <a:p>
            <a:pPr lvl="1" algn="l"/>
            <a:endParaRPr lang="vi-VN" dirty="0"/>
          </a:p>
          <a:p>
            <a:pPr lvl="1" algn="l"/>
            <a:r>
              <a:rPr lang="vi-VN" dirty="0"/>
              <a:t>//Số nguyên tố là một số tự nhiên lớn hơn 1 và chỉ có hai ước số dương là 1 và chính nó12. </a:t>
            </a:r>
          </a:p>
          <a:p>
            <a:pPr lvl="1" algn="l"/>
            <a:r>
              <a:rPr lang="vi-VN" dirty="0"/>
              <a:t>//Điều này có nghĩa là số nguyên tố không thể chia hết cho bất kỳ số tự nhiên nào khác ngoài 1 và chính nó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en-US" dirty="0"/>
              <a:t>#include &lt;iostream&gt;</a:t>
            </a:r>
          </a:p>
          <a:p>
            <a:pPr lvl="1" algn="l"/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pPr lvl="1" algn="l"/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//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  <a:p>
            <a:pPr lvl="1" algn="l"/>
            <a:r>
              <a:rPr lang="en-US" dirty="0"/>
              <a:t>bool </a:t>
            </a:r>
            <a:r>
              <a:rPr lang="en-US" dirty="0" err="1"/>
              <a:t>is_prime</a:t>
            </a:r>
            <a:r>
              <a:rPr lang="en-US" dirty="0"/>
              <a:t>(int num){</a:t>
            </a:r>
          </a:p>
          <a:p>
            <a:pPr lvl="1" algn="l"/>
            <a:r>
              <a:rPr lang="en-US" dirty="0"/>
              <a:t>	if(num &lt;= 1) return false;</a:t>
            </a:r>
          </a:p>
          <a:p>
            <a:pPr lvl="1" algn="l"/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sqrt(num); ++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lvl="1" algn="l"/>
            <a:r>
              <a:rPr lang="en-US" dirty="0"/>
              <a:t>		if(num % </a:t>
            </a:r>
            <a:r>
              <a:rPr lang="en-US" dirty="0" err="1"/>
              <a:t>i</a:t>
            </a:r>
            <a:r>
              <a:rPr lang="en-US" dirty="0"/>
              <a:t> == 0) return false;</a:t>
            </a:r>
          </a:p>
          <a:p>
            <a:pPr lvl="1" algn="l"/>
            <a:r>
              <a:rPr lang="en-US" dirty="0"/>
              <a:t>	}</a:t>
            </a:r>
          </a:p>
          <a:p>
            <a:pPr lvl="1" algn="l"/>
            <a:r>
              <a:rPr lang="en-US" dirty="0"/>
              <a:t>	return true;</a:t>
            </a:r>
          </a:p>
          <a:p>
            <a:pPr lvl="1"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58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en-US" dirty="0"/>
              <a:t>//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</a:t>
            </a:r>
          </a:p>
          <a:p>
            <a:pPr lvl="1" algn="l"/>
            <a:r>
              <a:rPr lang="en-US" dirty="0"/>
              <a:t>int </a:t>
            </a:r>
            <a:r>
              <a:rPr lang="en-US" dirty="0" err="1"/>
              <a:t>gcd</a:t>
            </a:r>
            <a:r>
              <a:rPr lang="en-US" dirty="0"/>
              <a:t>(int a, int b) {</a:t>
            </a:r>
          </a:p>
          <a:p>
            <a:pPr lvl="1" algn="l"/>
            <a:r>
              <a:rPr lang="en-US" dirty="0"/>
              <a:t>	while(b != 0){</a:t>
            </a:r>
          </a:p>
          <a:p>
            <a:pPr lvl="1" algn="l"/>
            <a:r>
              <a:rPr lang="en-US" dirty="0"/>
              <a:t>		int t = b;</a:t>
            </a:r>
          </a:p>
          <a:p>
            <a:pPr lvl="1" algn="l"/>
            <a:r>
              <a:rPr lang="en-US" dirty="0"/>
              <a:t>		b = a % b;</a:t>
            </a:r>
          </a:p>
          <a:p>
            <a:pPr lvl="1" algn="l"/>
            <a:r>
              <a:rPr lang="en-US" dirty="0"/>
              <a:t>		a = t;</a:t>
            </a:r>
          </a:p>
          <a:p>
            <a:pPr lvl="1" algn="l"/>
            <a:r>
              <a:rPr lang="en-US" dirty="0"/>
              <a:t>	}</a:t>
            </a:r>
          </a:p>
          <a:p>
            <a:pPr lvl="1" algn="l"/>
            <a:r>
              <a:rPr lang="en-US" dirty="0"/>
              <a:t>	return a;</a:t>
            </a:r>
          </a:p>
          <a:p>
            <a:pPr lvl="1"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5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en-US" dirty="0"/>
              <a:t>//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modulo </a:t>
            </a:r>
            <a:r>
              <a:rPr lang="en-US" dirty="0" err="1"/>
              <a:t>mũ</a:t>
            </a:r>
            <a:r>
              <a:rPr lang="en-US" dirty="0"/>
              <a:t> (</a:t>
            </a:r>
            <a:r>
              <a:rPr lang="en-US" dirty="0" err="1"/>
              <a:t>a^b</a:t>
            </a:r>
            <a:r>
              <a:rPr lang="en-US" dirty="0"/>
              <a:t> % n)</a:t>
            </a:r>
          </a:p>
          <a:p>
            <a:pPr lvl="1" algn="l"/>
            <a:r>
              <a:rPr lang="en-US" dirty="0"/>
              <a:t>int </a:t>
            </a:r>
            <a:r>
              <a:rPr lang="en-US" dirty="0" err="1"/>
              <a:t>mod_exp</a:t>
            </a:r>
            <a:r>
              <a:rPr lang="en-US" dirty="0"/>
              <a:t>(int base, int exp, int mod){</a:t>
            </a:r>
          </a:p>
          <a:p>
            <a:pPr lvl="1" algn="l"/>
            <a:r>
              <a:rPr lang="en-US" dirty="0"/>
              <a:t>	int result = 1;</a:t>
            </a:r>
          </a:p>
          <a:p>
            <a:pPr lvl="1" algn="l"/>
            <a:r>
              <a:rPr lang="en-US" dirty="0"/>
              <a:t>	base = base % mod;</a:t>
            </a:r>
          </a:p>
          <a:p>
            <a:pPr lvl="1" algn="l"/>
            <a:r>
              <a:rPr lang="en-US" dirty="0"/>
              <a:t>	while(exp &gt; 0) {</a:t>
            </a:r>
          </a:p>
          <a:p>
            <a:pPr lvl="1" algn="l"/>
            <a:r>
              <a:rPr lang="en-US" dirty="0"/>
              <a:t>		if(exp % 2 == 1) {</a:t>
            </a:r>
          </a:p>
          <a:p>
            <a:pPr lvl="1" algn="l"/>
            <a:r>
              <a:rPr lang="en-US" dirty="0"/>
              <a:t>			result = (result * base) % mod;</a:t>
            </a:r>
          </a:p>
          <a:p>
            <a:pPr lvl="1" algn="l"/>
            <a:r>
              <a:rPr lang="en-US" dirty="0"/>
              <a:t>		}</a:t>
            </a:r>
          </a:p>
          <a:p>
            <a:pPr lvl="1" algn="l"/>
            <a:r>
              <a:rPr lang="en-US" dirty="0"/>
              <a:t>		exp = exp &gt;&gt; 1;</a:t>
            </a:r>
          </a:p>
          <a:p>
            <a:pPr lvl="1" algn="l"/>
            <a:r>
              <a:rPr lang="en-US" dirty="0"/>
              <a:t>		base = (base * base) % mod;</a:t>
            </a:r>
          </a:p>
          <a:p>
            <a:pPr lvl="1" algn="l"/>
            <a:r>
              <a:rPr lang="en-US" dirty="0"/>
              <a:t>	}</a:t>
            </a:r>
          </a:p>
          <a:p>
            <a:pPr lvl="1" algn="l"/>
            <a:r>
              <a:rPr lang="en-US" dirty="0"/>
              <a:t>	return result;</a:t>
            </a:r>
          </a:p>
          <a:p>
            <a:pPr lvl="1"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3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>
            <a:normAutofit fontScale="92500" lnSpcReduction="20000"/>
          </a:bodyPr>
          <a:lstStyle/>
          <a:p>
            <a:pPr lvl="1" algn="l"/>
            <a:r>
              <a:rPr lang="en-US" dirty="0"/>
              <a:t>//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modulo</a:t>
            </a:r>
          </a:p>
          <a:p>
            <a:pPr lvl="1" algn="l"/>
            <a:r>
              <a:rPr lang="en-US" dirty="0"/>
              <a:t>int </a:t>
            </a:r>
            <a:r>
              <a:rPr lang="en-US" dirty="0" err="1"/>
              <a:t>mod_inverse</a:t>
            </a:r>
            <a:r>
              <a:rPr lang="en-US" dirty="0"/>
              <a:t>(int e, int phi){</a:t>
            </a:r>
          </a:p>
          <a:p>
            <a:pPr lvl="1" algn="l"/>
            <a:r>
              <a:rPr lang="en-US" dirty="0"/>
              <a:t>	int t = 0, newt = 1;</a:t>
            </a:r>
          </a:p>
          <a:p>
            <a:pPr lvl="1" algn="l"/>
            <a:r>
              <a:rPr lang="en-US" dirty="0"/>
              <a:t>	int r = phi, </a:t>
            </a:r>
            <a:r>
              <a:rPr lang="en-US" dirty="0" err="1"/>
              <a:t>newr</a:t>
            </a:r>
            <a:r>
              <a:rPr lang="en-US" dirty="0"/>
              <a:t> = e;</a:t>
            </a:r>
          </a:p>
          <a:p>
            <a:pPr lvl="1" algn="l"/>
            <a:r>
              <a:rPr lang="en-US" dirty="0"/>
              <a:t>	while(</a:t>
            </a:r>
            <a:r>
              <a:rPr lang="en-US" dirty="0" err="1"/>
              <a:t>newr</a:t>
            </a:r>
            <a:r>
              <a:rPr lang="en-US" dirty="0"/>
              <a:t> != 0){</a:t>
            </a:r>
          </a:p>
          <a:p>
            <a:pPr lvl="1" algn="l"/>
            <a:r>
              <a:rPr lang="en-US" dirty="0"/>
              <a:t>		int quotient = r / </a:t>
            </a:r>
            <a:r>
              <a:rPr lang="en-US" dirty="0" err="1"/>
              <a:t>newr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	t = t - quotient * newt;</a:t>
            </a:r>
          </a:p>
          <a:p>
            <a:pPr lvl="1" algn="l"/>
            <a:r>
              <a:rPr lang="en-US" dirty="0"/>
              <a:t>		int </a:t>
            </a:r>
            <a:r>
              <a:rPr lang="en-US" dirty="0" err="1"/>
              <a:t>temp_t</a:t>
            </a:r>
            <a:r>
              <a:rPr lang="en-US" dirty="0"/>
              <a:t> = t;</a:t>
            </a:r>
          </a:p>
          <a:p>
            <a:pPr lvl="1" algn="l"/>
            <a:r>
              <a:rPr lang="en-US" dirty="0"/>
              <a:t>		t = newt;</a:t>
            </a:r>
          </a:p>
          <a:p>
            <a:pPr lvl="1" algn="l"/>
            <a:r>
              <a:rPr lang="en-US" dirty="0"/>
              <a:t>		newt = </a:t>
            </a:r>
            <a:r>
              <a:rPr lang="en-US" dirty="0" err="1"/>
              <a:t>temp_t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	r = r - quotient * </a:t>
            </a:r>
            <a:r>
              <a:rPr lang="en-US" dirty="0" err="1"/>
              <a:t>newr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	int </a:t>
            </a:r>
            <a:r>
              <a:rPr lang="en-US" dirty="0" err="1"/>
              <a:t>temp_r</a:t>
            </a:r>
            <a:r>
              <a:rPr lang="en-US" dirty="0"/>
              <a:t> = r;</a:t>
            </a:r>
          </a:p>
          <a:p>
            <a:pPr lvl="1" algn="l"/>
            <a:r>
              <a:rPr lang="en-US" dirty="0"/>
              <a:t>		r = </a:t>
            </a:r>
            <a:r>
              <a:rPr lang="en-US" dirty="0" err="1"/>
              <a:t>newr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	</a:t>
            </a:r>
            <a:r>
              <a:rPr lang="en-US" dirty="0" err="1"/>
              <a:t>newr</a:t>
            </a:r>
            <a:r>
              <a:rPr lang="en-US" dirty="0"/>
              <a:t> = </a:t>
            </a:r>
            <a:r>
              <a:rPr lang="en-US" dirty="0" err="1"/>
              <a:t>temp_r</a:t>
            </a:r>
            <a:r>
              <a:rPr lang="en-US" dirty="0"/>
              <a:t>;</a:t>
            </a:r>
          </a:p>
          <a:p>
            <a:pPr lvl="1" algn="l"/>
            <a:r>
              <a:rPr lang="en-US" dirty="0"/>
              <a:t>	}</a:t>
            </a:r>
          </a:p>
          <a:p>
            <a:pPr lvl="1" algn="l"/>
            <a:r>
              <a:rPr lang="en-US" dirty="0"/>
              <a:t>	if(r &gt; 1) return -1;</a:t>
            </a:r>
          </a:p>
          <a:p>
            <a:pPr lvl="1" algn="l"/>
            <a:r>
              <a:rPr lang="en-US" dirty="0"/>
              <a:t>	if(t &lt; 0) t = t + phi;</a:t>
            </a:r>
          </a:p>
          <a:p>
            <a:pPr lvl="1" algn="l"/>
            <a:r>
              <a:rPr lang="en-US" dirty="0"/>
              <a:t>	return t;</a:t>
            </a:r>
          </a:p>
          <a:p>
            <a:pPr lvl="1"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56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1D926-AE55-4C71-85AF-A76BB6B8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90" y="489858"/>
            <a:ext cx="9370196" cy="5974737"/>
          </a:xfrm>
        </p:spPr>
        <p:txBody>
          <a:bodyPr/>
          <a:lstStyle/>
          <a:p>
            <a:pPr lvl="1" algn="l"/>
            <a:r>
              <a:rPr lang="vi-VN" dirty="0"/>
              <a:t>int main() {</a:t>
            </a:r>
          </a:p>
          <a:p>
            <a:pPr lvl="1" algn="l"/>
            <a:r>
              <a:rPr lang="vi-VN" dirty="0"/>
              <a:t>	//chọn hai số nguyên tố p và q</a:t>
            </a:r>
          </a:p>
          <a:p>
            <a:pPr lvl="1" algn="l"/>
            <a:r>
              <a:rPr lang="vi-VN" dirty="0"/>
              <a:t>	int p = 61, q = 53;</a:t>
            </a:r>
          </a:p>
          <a:p>
            <a:pPr lvl="1" algn="l"/>
            <a:r>
              <a:rPr lang="vi-VN" dirty="0"/>
              <a:t>	//tính n và phi(n)</a:t>
            </a:r>
          </a:p>
          <a:p>
            <a:pPr lvl="1" algn="l"/>
            <a:r>
              <a:rPr lang="vi-VN" dirty="0"/>
              <a:t>	int n = p * q;</a:t>
            </a:r>
          </a:p>
          <a:p>
            <a:pPr lvl="1" algn="l"/>
            <a:r>
              <a:rPr lang="vi-VN" dirty="0"/>
              <a:t>	int phi = (p - 1) * (q - 1);</a:t>
            </a:r>
          </a:p>
          <a:p>
            <a:pPr lvl="1" algn="l"/>
            <a:r>
              <a:rPr lang="vi-VN" dirty="0"/>
              <a:t>	//chọn e sao cho 1 &lt; e &lt; phi và gcd(e, phi) = 1 (thường chọn e = 65537)</a:t>
            </a:r>
          </a:p>
          <a:p>
            <a:pPr lvl="1" algn="l"/>
            <a:r>
              <a:rPr lang="vi-VN" dirty="0"/>
              <a:t>	int e = 65537;</a:t>
            </a:r>
          </a:p>
          <a:p>
            <a:pPr lvl="1" algn="l"/>
            <a:r>
              <a:rPr lang="vi-VN" dirty="0"/>
              <a:t>	while(gcd(e,phi) != 1) {</a:t>
            </a:r>
          </a:p>
          <a:p>
            <a:pPr lvl="1" algn="l"/>
            <a:r>
              <a:rPr lang="vi-VN" dirty="0"/>
              <a:t>		e++;</a:t>
            </a:r>
          </a:p>
          <a:p>
            <a:pPr lvl="1" algn="l"/>
            <a:r>
              <a:rPr lang="vi-VN" dirty="0"/>
              <a:t>	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11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1312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Nghiên cứu thực nghiệm mã hóa RSA (RSA CIPHER)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thực nghiệm mã hóa RSA (RSA CIPHER)</dc:title>
  <dc:creator>trung nguyen</dc:creator>
  <cp:lastModifiedBy>trung nguyen</cp:lastModifiedBy>
  <cp:revision>9</cp:revision>
  <dcterms:created xsi:type="dcterms:W3CDTF">2024-10-03T13:18:02Z</dcterms:created>
  <dcterms:modified xsi:type="dcterms:W3CDTF">2024-12-17T09:17:18Z</dcterms:modified>
</cp:coreProperties>
</file>