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75" r:id="rId4"/>
    <p:sldId id="274" r:id="rId5"/>
    <p:sldId id="273" r:id="rId6"/>
    <p:sldId id="27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E9ADBF9-3A9C-4D98-ADED-72858E664F0A}">
          <p14:sldIdLst>
            <p14:sldId id="256"/>
            <p14:sldId id="257"/>
            <p14:sldId id="275"/>
            <p14:sldId id="274"/>
            <p14:sldId id="273"/>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31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DFA3944-1EB7-41EC-B590-9C9DFD74E046}" type="datetimeFigureOut">
              <a:rPr lang="en-US" smtClean="0"/>
              <a:t>12/21/2024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0A70C4-5416-42CB-932A-3D4ECD2CFB94}" type="slidenum">
              <a:rPr lang="en-US" smtClean="0"/>
              <a:t>‹#›</a:t>
            </a:fld>
            <a:endParaRPr lang="en-US"/>
          </a:p>
        </p:txBody>
      </p:sp>
    </p:spTree>
    <p:extLst>
      <p:ext uri="{BB962C8B-B14F-4D97-AF65-F5344CB8AC3E}">
        <p14:creationId xmlns:p14="http://schemas.microsoft.com/office/powerpoint/2010/main" val="1577494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FA3944-1EB7-41EC-B590-9C9DFD74E046}" type="datetimeFigureOut">
              <a:rPr lang="en-US" smtClean="0"/>
              <a:t>12/21/2024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0A70C4-5416-42CB-932A-3D4ECD2CFB94}" type="slidenum">
              <a:rPr lang="en-US" smtClean="0"/>
              <a:t>‹#›</a:t>
            </a:fld>
            <a:endParaRPr lang="en-US"/>
          </a:p>
        </p:txBody>
      </p:sp>
    </p:spTree>
    <p:extLst>
      <p:ext uri="{BB962C8B-B14F-4D97-AF65-F5344CB8AC3E}">
        <p14:creationId xmlns:p14="http://schemas.microsoft.com/office/powerpoint/2010/main" val="1885880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FA3944-1EB7-41EC-B590-9C9DFD74E046}" type="datetimeFigureOut">
              <a:rPr lang="en-US" smtClean="0"/>
              <a:t>12/21/2024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0A70C4-5416-42CB-932A-3D4ECD2CFB9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908457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FA3944-1EB7-41EC-B590-9C9DFD74E046}" type="datetimeFigureOut">
              <a:rPr lang="en-US" smtClean="0"/>
              <a:t>12/21/2024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0A70C4-5416-42CB-932A-3D4ECD2CFB94}" type="slidenum">
              <a:rPr lang="en-US" smtClean="0"/>
              <a:t>‹#›</a:t>
            </a:fld>
            <a:endParaRPr lang="en-US"/>
          </a:p>
        </p:txBody>
      </p:sp>
    </p:spTree>
    <p:extLst>
      <p:ext uri="{BB962C8B-B14F-4D97-AF65-F5344CB8AC3E}">
        <p14:creationId xmlns:p14="http://schemas.microsoft.com/office/powerpoint/2010/main" val="34456406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FA3944-1EB7-41EC-B590-9C9DFD74E046}" type="datetimeFigureOut">
              <a:rPr lang="en-US" smtClean="0"/>
              <a:t>12/21/2024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0A70C4-5416-42CB-932A-3D4ECD2CFB9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791030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FA3944-1EB7-41EC-B590-9C9DFD74E046}" type="datetimeFigureOut">
              <a:rPr lang="en-US" smtClean="0"/>
              <a:t>12/21/2024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0A70C4-5416-42CB-932A-3D4ECD2CFB94}" type="slidenum">
              <a:rPr lang="en-US" smtClean="0"/>
              <a:t>‹#›</a:t>
            </a:fld>
            <a:endParaRPr lang="en-US"/>
          </a:p>
        </p:txBody>
      </p:sp>
    </p:spTree>
    <p:extLst>
      <p:ext uri="{BB962C8B-B14F-4D97-AF65-F5344CB8AC3E}">
        <p14:creationId xmlns:p14="http://schemas.microsoft.com/office/powerpoint/2010/main" val="1120808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FA3944-1EB7-41EC-B590-9C9DFD74E046}" type="datetimeFigureOut">
              <a:rPr lang="en-US" smtClean="0"/>
              <a:t>12/21/2024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0A70C4-5416-42CB-932A-3D4ECD2CFB94}" type="slidenum">
              <a:rPr lang="en-US" smtClean="0"/>
              <a:t>‹#›</a:t>
            </a:fld>
            <a:endParaRPr lang="en-US"/>
          </a:p>
        </p:txBody>
      </p:sp>
    </p:spTree>
    <p:extLst>
      <p:ext uri="{BB962C8B-B14F-4D97-AF65-F5344CB8AC3E}">
        <p14:creationId xmlns:p14="http://schemas.microsoft.com/office/powerpoint/2010/main" val="22051784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FA3944-1EB7-41EC-B590-9C9DFD74E046}" type="datetimeFigureOut">
              <a:rPr lang="en-US" smtClean="0"/>
              <a:t>12/21/2024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0A70C4-5416-42CB-932A-3D4ECD2CFB94}" type="slidenum">
              <a:rPr lang="en-US" smtClean="0"/>
              <a:t>‹#›</a:t>
            </a:fld>
            <a:endParaRPr lang="en-US"/>
          </a:p>
        </p:txBody>
      </p:sp>
    </p:spTree>
    <p:extLst>
      <p:ext uri="{BB962C8B-B14F-4D97-AF65-F5344CB8AC3E}">
        <p14:creationId xmlns:p14="http://schemas.microsoft.com/office/powerpoint/2010/main" val="790188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FA3944-1EB7-41EC-B590-9C9DFD74E046}" type="datetimeFigureOut">
              <a:rPr lang="en-US" smtClean="0"/>
              <a:t>12/21/2024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0A70C4-5416-42CB-932A-3D4ECD2CFB94}" type="slidenum">
              <a:rPr lang="en-US" smtClean="0"/>
              <a:t>‹#›</a:t>
            </a:fld>
            <a:endParaRPr lang="en-US"/>
          </a:p>
        </p:txBody>
      </p:sp>
    </p:spTree>
    <p:extLst>
      <p:ext uri="{BB962C8B-B14F-4D97-AF65-F5344CB8AC3E}">
        <p14:creationId xmlns:p14="http://schemas.microsoft.com/office/powerpoint/2010/main" val="453335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FA3944-1EB7-41EC-B590-9C9DFD74E046}" type="datetimeFigureOut">
              <a:rPr lang="en-US" smtClean="0"/>
              <a:t>12/21/2024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0A70C4-5416-42CB-932A-3D4ECD2CFB94}" type="slidenum">
              <a:rPr lang="en-US" smtClean="0"/>
              <a:t>‹#›</a:t>
            </a:fld>
            <a:endParaRPr lang="en-US"/>
          </a:p>
        </p:txBody>
      </p:sp>
    </p:spTree>
    <p:extLst>
      <p:ext uri="{BB962C8B-B14F-4D97-AF65-F5344CB8AC3E}">
        <p14:creationId xmlns:p14="http://schemas.microsoft.com/office/powerpoint/2010/main" val="2741889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FA3944-1EB7-41EC-B590-9C9DFD74E046}" type="datetimeFigureOut">
              <a:rPr lang="en-US" smtClean="0"/>
              <a:t>12/21/2024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0A70C4-5416-42CB-932A-3D4ECD2CFB94}" type="slidenum">
              <a:rPr lang="en-US" smtClean="0"/>
              <a:t>‹#›</a:t>
            </a:fld>
            <a:endParaRPr lang="en-US"/>
          </a:p>
        </p:txBody>
      </p:sp>
    </p:spTree>
    <p:extLst>
      <p:ext uri="{BB962C8B-B14F-4D97-AF65-F5344CB8AC3E}">
        <p14:creationId xmlns:p14="http://schemas.microsoft.com/office/powerpoint/2010/main" val="1198873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FA3944-1EB7-41EC-B590-9C9DFD74E046}" type="datetimeFigureOut">
              <a:rPr lang="en-US" smtClean="0"/>
              <a:t>12/21/2024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0A70C4-5416-42CB-932A-3D4ECD2CFB94}" type="slidenum">
              <a:rPr lang="en-US" smtClean="0"/>
              <a:t>‹#›</a:t>
            </a:fld>
            <a:endParaRPr lang="en-US"/>
          </a:p>
        </p:txBody>
      </p:sp>
    </p:spTree>
    <p:extLst>
      <p:ext uri="{BB962C8B-B14F-4D97-AF65-F5344CB8AC3E}">
        <p14:creationId xmlns:p14="http://schemas.microsoft.com/office/powerpoint/2010/main" val="3633063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FA3944-1EB7-41EC-B590-9C9DFD74E046}" type="datetimeFigureOut">
              <a:rPr lang="en-US" smtClean="0"/>
              <a:t>12/21/2024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0A70C4-5416-42CB-932A-3D4ECD2CFB94}" type="slidenum">
              <a:rPr lang="en-US" smtClean="0"/>
              <a:t>‹#›</a:t>
            </a:fld>
            <a:endParaRPr lang="en-US"/>
          </a:p>
        </p:txBody>
      </p:sp>
    </p:spTree>
    <p:extLst>
      <p:ext uri="{BB962C8B-B14F-4D97-AF65-F5344CB8AC3E}">
        <p14:creationId xmlns:p14="http://schemas.microsoft.com/office/powerpoint/2010/main" val="3682721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FA3944-1EB7-41EC-B590-9C9DFD74E046}" type="datetimeFigureOut">
              <a:rPr lang="en-US" smtClean="0"/>
              <a:t>12/21/2024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0A70C4-5416-42CB-932A-3D4ECD2CFB94}" type="slidenum">
              <a:rPr lang="en-US" smtClean="0"/>
              <a:t>‹#›</a:t>
            </a:fld>
            <a:endParaRPr lang="en-US"/>
          </a:p>
        </p:txBody>
      </p:sp>
    </p:spTree>
    <p:extLst>
      <p:ext uri="{BB962C8B-B14F-4D97-AF65-F5344CB8AC3E}">
        <p14:creationId xmlns:p14="http://schemas.microsoft.com/office/powerpoint/2010/main" val="1548491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FA3944-1EB7-41EC-B590-9C9DFD74E046}" type="datetimeFigureOut">
              <a:rPr lang="en-US" smtClean="0"/>
              <a:t>12/21/2024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0A70C4-5416-42CB-932A-3D4ECD2CFB94}" type="slidenum">
              <a:rPr lang="en-US" smtClean="0"/>
              <a:t>‹#›</a:t>
            </a:fld>
            <a:endParaRPr lang="en-US"/>
          </a:p>
        </p:txBody>
      </p:sp>
    </p:spTree>
    <p:extLst>
      <p:ext uri="{BB962C8B-B14F-4D97-AF65-F5344CB8AC3E}">
        <p14:creationId xmlns:p14="http://schemas.microsoft.com/office/powerpoint/2010/main" val="2553169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FA3944-1EB7-41EC-B590-9C9DFD74E046}" type="datetimeFigureOut">
              <a:rPr lang="en-US" smtClean="0"/>
              <a:t>12/21/2024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0A70C4-5416-42CB-932A-3D4ECD2CFB94}" type="slidenum">
              <a:rPr lang="en-US" smtClean="0"/>
              <a:t>‹#›</a:t>
            </a:fld>
            <a:endParaRPr lang="en-US"/>
          </a:p>
        </p:txBody>
      </p:sp>
    </p:spTree>
    <p:extLst>
      <p:ext uri="{BB962C8B-B14F-4D97-AF65-F5344CB8AC3E}">
        <p14:creationId xmlns:p14="http://schemas.microsoft.com/office/powerpoint/2010/main" val="138930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DFA3944-1EB7-41EC-B590-9C9DFD74E046}" type="datetimeFigureOut">
              <a:rPr lang="en-US" smtClean="0"/>
              <a:t>12/21/2024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30A70C4-5416-42CB-932A-3D4ECD2CFB94}" type="slidenum">
              <a:rPr lang="en-US" smtClean="0"/>
              <a:t>‹#›</a:t>
            </a:fld>
            <a:endParaRPr lang="en-US"/>
          </a:p>
        </p:txBody>
      </p:sp>
    </p:spTree>
    <p:extLst>
      <p:ext uri="{BB962C8B-B14F-4D97-AF65-F5344CB8AC3E}">
        <p14:creationId xmlns:p14="http://schemas.microsoft.com/office/powerpoint/2010/main" val="2533944738"/>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6733E-331C-46F7-9AB5-B923C6753F90}"/>
              </a:ext>
            </a:extLst>
          </p:cNvPr>
          <p:cNvSpPr>
            <a:spLocks noGrp="1"/>
          </p:cNvSpPr>
          <p:nvPr>
            <p:ph type="title"/>
          </p:nvPr>
        </p:nvSpPr>
        <p:spPr>
          <a:xfrm>
            <a:off x="677334" y="182880"/>
            <a:ext cx="8596668" cy="848563"/>
          </a:xfrm>
        </p:spPr>
        <p:txBody>
          <a:bodyPr/>
          <a:lstStyle/>
          <a:p>
            <a:r>
              <a:rPr lang="en-US" dirty="0" err="1"/>
              <a:t>Nghiên</a:t>
            </a:r>
            <a:r>
              <a:rPr lang="en-US" dirty="0"/>
              <a:t> </a:t>
            </a:r>
            <a:r>
              <a:rPr lang="en-US" dirty="0" err="1"/>
              <a:t>cứu</a:t>
            </a:r>
            <a:r>
              <a:rPr lang="en-US" dirty="0"/>
              <a:t> </a:t>
            </a:r>
            <a:r>
              <a:rPr lang="en-US" dirty="0" err="1"/>
              <a:t>thực</a:t>
            </a:r>
            <a:r>
              <a:rPr lang="en-US" dirty="0"/>
              <a:t> </a:t>
            </a:r>
            <a:r>
              <a:rPr lang="en-US" dirty="0" err="1"/>
              <a:t>nghiệm</a:t>
            </a:r>
            <a:r>
              <a:rPr lang="en-US" dirty="0"/>
              <a:t> </a:t>
            </a:r>
            <a:r>
              <a:rPr lang="en-US" dirty="0" err="1"/>
              <a:t>mật</a:t>
            </a:r>
            <a:r>
              <a:rPr lang="en-US" dirty="0"/>
              <a:t> </a:t>
            </a:r>
            <a:r>
              <a:rPr lang="en-US" dirty="0" err="1"/>
              <a:t>mã</a:t>
            </a:r>
            <a:r>
              <a:rPr lang="en-US" dirty="0"/>
              <a:t> </a:t>
            </a:r>
            <a:r>
              <a:rPr lang="en-US" dirty="0" err="1"/>
              <a:t>caesar</a:t>
            </a:r>
            <a:endParaRPr lang="en-US" dirty="0"/>
          </a:p>
        </p:txBody>
      </p:sp>
      <p:sp>
        <p:nvSpPr>
          <p:cNvPr id="4" name="Content Placeholder 3">
            <a:extLst>
              <a:ext uri="{FF2B5EF4-FFF2-40B4-BE49-F238E27FC236}">
                <a16:creationId xmlns:a16="http://schemas.microsoft.com/office/drawing/2014/main" id="{38F1B383-E180-471C-A081-08E2273DC764}"/>
              </a:ext>
            </a:extLst>
          </p:cNvPr>
          <p:cNvSpPr>
            <a:spLocks noGrp="1"/>
          </p:cNvSpPr>
          <p:nvPr>
            <p:ph idx="1"/>
          </p:nvPr>
        </p:nvSpPr>
        <p:spPr>
          <a:xfrm>
            <a:off x="677334" y="3028492"/>
            <a:ext cx="8596668" cy="1931213"/>
          </a:xfrm>
        </p:spPr>
        <p:txBody>
          <a:bodyPr/>
          <a:lstStyle/>
          <a:p>
            <a:endParaRPr lang="en-US" dirty="0"/>
          </a:p>
        </p:txBody>
      </p:sp>
    </p:spTree>
    <p:extLst>
      <p:ext uri="{BB962C8B-B14F-4D97-AF65-F5344CB8AC3E}">
        <p14:creationId xmlns:p14="http://schemas.microsoft.com/office/powerpoint/2010/main" val="3534619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8F1B383-E180-471C-A081-08E2273DC764}"/>
              </a:ext>
            </a:extLst>
          </p:cNvPr>
          <p:cNvSpPr>
            <a:spLocks noGrp="1"/>
          </p:cNvSpPr>
          <p:nvPr>
            <p:ph idx="1"/>
          </p:nvPr>
        </p:nvSpPr>
        <p:spPr>
          <a:xfrm>
            <a:off x="677334" y="336499"/>
            <a:ext cx="8596668" cy="6276442"/>
          </a:xfrm>
        </p:spPr>
        <p:txBody>
          <a:bodyPr/>
          <a:lstStyle/>
          <a:p>
            <a:r>
              <a:rPr lang="vi-VN" dirty="0"/>
              <a:t>Mật mã Caesar (Caesar cipher) là một trong những phương pháp mã hóa cổ điển đơn giản nhất, thường được sử dụng để minh họa các nguyên tắc cơ bản của mật mã học</a:t>
            </a:r>
            <a:r>
              <a:rPr lang="en-US" dirty="0"/>
              <a:t>.</a:t>
            </a:r>
          </a:p>
          <a:p>
            <a:endParaRPr lang="en-US" dirty="0"/>
          </a:p>
          <a:p>
            <a:r>
              <a:rPr lang="en-US" dirty="0"/>
              <a:t>1. </a:t>
            </a:r>
            <a:r>
              <a:rPr lang="en-US" dirty="0" err="1"/>
              <a:t>Tổng</a:t>
            </a:r>
            <a:r>
              <a:rPr lang="en-US" dirty="0"/>
              <a:t> </a:t>
            </a:r>
            <a:r>
              <a:rPr lang="en-US" dirty="0" err="1"/>
              <a:t>quan</a:t>
            </a:r>
            <a:r>
              <a:rPr lang="en-US" dirty="0"/>
              <a:t> </a:t>
            </a:r>
            <a:r>
              <a:rPr lang="en-US" dirty="0" err="1"/>
              <a:t>về</a:t>
            </a:r>
            <a:r>
              <a:rPr lang="en-US" dirty="0"/>
              <a:t> </a:t>
            </a:r>
            <a:r>
              <a:rPr lang="en-US" dirty="0" err="1"/>
              <a:t>mật</a:t>
            </a:r>
            <a:r>
              <a:rPr lang="en-US" dirty="0"/>
              <a:t> </a:t>
            </a:r>
            <a:r>
              <a:rPr lang="en-US" dirty="0" err="1"/>
              <a:t>mã</a:t>
            </a:r>
            <a:r>
              <a:rPr lang="en-US" dirty="0"/>
              <a:t> Caesar:</a:t>
            </a:r>
          </a:p>
          <a:p>
            <a:r>
              <a:rPr lang="vi-VN" dirty="0"/>
              <a:t>Nguyên lý hoạt động: Mỗi chữ cái trong văn bản gốc (plaintext) được thay thế bằng một chữ cái khác trong bảng chữ cái, dịch chuyển theo một số bước cố định gọi là "khóa" (key).</a:t>
            </a:r>
            <a:endParaRPr lang="en-US" dirty="0"/>
          </a:p>
          <a:p>
            <a:r>
              <a:rPr lang="vi-VN" dirty="0"/>
              <a:t>Công thức mã hóa:Nếu P là ký tự gốc, C là ký tự mã hóa, và k là khóa, công thức mã hóa được viết:</a:t>
            </a:r>
            <a:endParaRPr lang="en-US" dirty="0"/>
          </a:p>
          <a:p>
            <a:r>
              <a:rPr lang="vi-VN" dirty="0"/>
              <a:t>𝐶=(𝑃+𝑘)mod  26</a:t>
            </a:r>
            <a:endParaRPr lang="en-US" dirty="0"/>
          </a:p>
          <a:p>
            <a:r>
              <a:rPr lang="vi-VN" dirty="0"/>
              <a:t>C=(P+k)mod26</a:t>
            </a:r>
            <a:endParaRPr lang="en-US" dirty="0"/>
          </a:p>
          <a:p>
            <a:r>
              <a:rPr lang="vi-VN" dirty="0"/>
              <a:t>Trong đó, các ký tự được ánh xạ thành số (A=0, B=1, ..., Z=25).</a:t>
            </a:r>
            <a:endParaRPr lang="en-US" dirty="0"/>
          </a:p>
          <a:p>
            <a:r>
              <a:rPr lang="vi-VN" dirty="0"/>
              <a:t>Giải mã:</a:t>
            </a:r>
            <a:endParaRPr lang="en-US" dirty="0"/>
          </a:p>
          <a:p>
            <a:r>
              <a:rPr lang="vi-VN" dirty="0"/>
              <a:t>𝑃=(𝐶−𝑘)mod  26</a:t>
            </a:r>
            <a:endParaRPr lang="en-US" dirty="0"/>
          </a:p>
          <a:p>
            <a:r>
              <a:rPr lang="vi-VN" dirty="0"/>
              <a:t>P=(C−k)mod26</a:t>
            </a:r>
            <a:endParaRPr lang="en-US" dirty="0"/>
          </a:p>
        </p:txBody>
      </p:sp>
    </p:spTree>
    <p:extLst>
      <p:ext uri="{BB962C8B-B14F-4D97-AF65-F5344CB8AC3E}">
        <p14:creationId xmlns:p14="http://schemas.microsoft.com/office/powerpoint/2010/main" val="2871548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8F1B383-E180-471C-A081-08E2273DC764}"/>
              </a:ext>
            </a:extLst>
          </p:cNvPr>
          <p:cNvSpPr>
            <a:spLocks noGrp="1"/>
          </p:cNvSpPr>
          <p:nvPr>
            <p:ph idx="1"/>
          </p:nvPr>
        </p:nvSpPr>
        <p:spPr>
          <a:xfrm>
            <a:off x="677334" y="336499"/>
            <a:ext cx="8596668" cy="6276442"/>
          </a:xfrm>
        </p:spPr>
        <p:txBody>
          <a:bodyPr/>
          <a:lstStyle/>
          <a:p>
            <a:r>
              <a:rPr lang="vi-VN" dirty="0"/>
              <a:t>2. Các bước thực nghiệm</a:t>
            </a:r>
            <a:r>
              <a:rPr lang="en-US" dirty="0"/>
              <a:t>:</a:t>
            </a:r>
          </a:p>
          <a:p>
            <a:r>
              <a:rPr lang="vi-VN" dirty="0"/>
              <a:t>Bước 1: Cài đặt thuật toán</a:t>
            </a:r>
            <a:r>
              <a:rPr lang="en-US" dirty="0"/>
              <a:t>:</a:t>
            </a:r>
          </a:p>
          <a:p>
            <a:endParaRPr lang="en-US" dirty="0"/>
          </a:p>
          <a:p>
            <a:r>
              <a:rPr lang="en-US" dirty="0"/>
              <a:t>def </a:t>
            </a:r>
            <a:r>
              <a:rPr lang="en-US" dirty="0" err="1"/>
              <a:t>caesar_encrypt</a:t>
            </a:r>
            <a:r>
              <a:rPr lang="en-US" dirty="0"/>
              <a:t>(plaintext, key):</a:t>
            </a:r>
          </a:p>
          <a:p>
            <a:r>
              <a:rPr lang="en-US" dirty="0"/>
              <a:t>    ciphertext = ""</a:t>
            </a:r>
          </a:p>
          <a:p>
            <a:r>
              <a:rPr lang="en-US" dirty="0"/>
              <a:t>    for char in plaintext:</a:t>
            </a:r>
          </a:p>
          <a:p>
            <a:r>
              <a:rPr lang="en-US" dirty="0"/>
              <a:t>        if </a:t>
            </a:r>
            <a:r>
              <a:rPr lang="en-US" dirty="0" err="1"/>
              <a:t>char.isalpha</a:t>
            </a:r>
            <a:r>
              <a:rPr lang="en-US" dirty="0"/>
              <a:t>():</a:t>
            </a:r>
          </a:p>
          <a:p>
            <a:r>
              <a:rPr lang="en-US" dirty="0"/>
              <a:t>            shift = key % 26</a:t>
            </a:r>
          </a:p>
          <a:p>
            <a:r>
              <a:rPr lang="en-US" dirty="0"/>
              <a:t>            base = </a:t>
            </a:r>
            <a:r>
              <a:rPr lang="en-US" dirty="0" err="1"/>
              <a:t>ord</a:t>
            </a:r>
            <a:r>
              <a:rPr lang="en-US" dirty="0"/>
              <a:t>('A') if </a:t>
            </a:r>
            <a:r>
              <a:rPr lang="en-US" dirty="0" err="1"/>
              <a:t>char.isupper</a:t>
            </a:r>
            <a:r>
              <a:rPr lang="en-US" dirty="0"/>
              <a:t>() else </a:t>
            </a:r>
            <a:r>
              <a:rPr lang="en-US" dirty="0" err="1"/>
              <a:t>ord</a:t>
            </a:r>
            <a:r>
              <a:rPr lang="en-US" dirty="0"/>
              <a:t>('a')</a:t>
            </a:r>
          </a:p>
          <a:p>
            <a:r>
              <a:rPr lang="en-US" dirty="0"/>
              <a:t>            ciphertext += </a:t>
            </a:r>
            <a:r>
              <a:rPr lang="en-US" dirty="0" err="1"/>
              <a:t>chr</a:t>
            </a:r>
            <a:r>
              <a:rPr lang="en-US" dirty="0"/>
              <a:t>((</a:t>
            </a:r>
            <a:r>
              <a:rPr lang="en-US" dirty="0" err="1"/>
              <a:t>ord</a:t>
            </a:r>
            <a:r>
              <a:rPr lang="en-US" dirty="0"/>
              <a:t>(char) - base + shift) % 26 + base)</a:t>
            </a:r>
          </a:p>
          <a:p>
            <a:r>
              <a:rPr lang="en-US" dirty="0"/>
              <a:t>        else:</a:t>
            </a:r>
          </a:p>
          <a:p>
            <a:r>
              <a:rPr lang="en-US" dirty="0"/>
              <a:t>            ciphertext += char</a:t>
            </a:r>
          </a:p>
          <a:p>
            <a:r>
              <a:rPr lang="en-US" dirty="0"/>
              <a:t>    return ciphertext</a:t>
            </a:r>
          </a:p>
          <a:p>
            <a:endParaRPr lang="en-US" dirty="0"/>
          </a:p>
        </p:txBody>
      </p:sp>
    </p:spTree>
    <p:extLst>
      <p:ext uri="{BB962C8B-B14F-4D97-AF65-F5344CB8AC3E}">
        <p14:creationId xmlns:p14="http://schemas.microsoft.com/office/powerpoint/2010/main" val="1096978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8F1B383-E180-471C-A081-08E2273DC764}"/>
              </a:ext>
            </a:extLst>
          </p:cNvPr>
          <p:cNvSpPr>
            <a:spLocks noGrp="1"/>
          </p:cNvSpPr>
          <p:nvPr>
            <p:ph idx="1"/>
          </p:nvPr>
        </p:nvSpPr>
        <p:spPr>
          <a:xfrm>
            <a:off x="677334" y="336499"/>
            <a:ext cx="8596668" cy="6276442"/>
          </a:xfrm>
        </p:spPr>
        <p:txBody>
          <a:bodyPr/>
          <a:lstStyle/>
          <a:p>
            <a:r>
              <a:rPr lang="en-US" dirty="0" err="1"/>
              <a:t>Giải</a:t>
            </a:r>
            <a:r>
              <a:rPr lang="en-US" dirty="0"/>
              <a:t> </a:t>
            </a:r>
            <a:r>
              <a:rPr lang="en-US" dirty="0" err="1"/>
              <a:t>mã</a:t>
            </a:r>
            <a:r>
              <a:rPr lang="en-US" dirty="0"/>
              <a:t>:</a:t>
            </a:r>
          </a:p>
          <a:p>
            <a:endParaRPr lang="en-US" dirty="0"/>
          </a:p>
          <a:p>
            <a:r>
              <a:rPr lang="en-US" dirty="0"/>
              <a:t>def </a:t>
            </a:r>
            <a:r>
              <a:rPr lang="en-US" dirty="0" err="1"/>
              <a:t>caesar_decrypt</a:t>
            </a:r>
            <a:r>
              <a:rPr lang="en-US" dirty="0"/>
              <a:t>(ciphertext, key):</a:t>
            </a:r>
          </a:p>
          <a:p>
            <a:r>
              <a:rPr lang="en-US" dirty="0"/>
              <a:t>    return </a:t>
            </a:r>
            <a:r>
              <a:rPr lang="en-US" dirty="0" err="1"/>
              <a:t>caesar_encrypt</a:t>
            </a:r>
            <a:r>
              <a:rPr lang="en-US" dirty="0"/>
              <a:t>(ciphertext, -key)</a:t>
            </a:r>
          </a:p>
          <a:p>
            <a:endParaRPr lang="en-US" dirty="0"/>
          </a:p>
          <a:p>
            <a:r>
              <a:rPr lang="vi-VN" dirty="0"/>
              <a:t>Bước 2: Chọn tập dữ liệuChuẩn bị các văn bản ngắn với nội dung rõ ràng (ví dụ: câu nói nổi tiếng, bài thơ, đoạn trích văn học).</a:t>
            </a:r>
            <a:endParaRPr lang="en-US" dirty="0"/>
          </a:p>
          <a:p>
            <a:r>
              <a:rPr lang="vi-VN" dirty="0"/>
              <a:t>Đảm bảo văn bản chứa cả chữ cái hoa, chữ thường, số, và ký tự đặc biệt để kiểm tra tính toàn diện.</a:t>
            </a:r>
            <a:endParaRPr lang="en-US" dirty="0"/>
          </a:p>
          <a:p>
            <a:r>
              <a:rPr lang="vi-VN" dirty="0"/>
              <a:t>Bước 3: Thực nghiệm mã hóaThực hiện mã hóa văn bản với các giá trị khóa khác nhau (ví dụ: từ 1 đến 25).Ghi lại văn bản mã hóa tương ứng với mỗi khóa.</a:t>
            </a:r>
            <a:endParaRPr lang="en-US" dirty="0"/>
          </a:p>
          <a:p>
            <a:endParaRPr lang="en-US" dirty="0"/>
          </a:p>
        </p:txBody>
      </p:sp>
    </p:spTree>
    <p:extLst>
      <p:ext uri="{BB962C8B-B14F-4D97-AF65-F5344CB8AC3E}">
        <p14:creationId xmlns:p14="http://schemas.microsoft.com/office/powerpoint/2010/main" val="3236795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8F1B383-E180-471C-A081-08E2273DC764}"/>
              </a:ext>
            </a:extLst>
          </p:cNvPr>
          <p:cNvSpPr>
            <a:spLocks noGrp="1"/>
          </p:cNvSpPr>
          <p:nvPr>
            <p:ph idx="1"/>
          </p:nvPr>
        </p:nvSpPr>
        <p:spPr>
          <a:xfrm>
            <a:off x="677334" y="336499"/>
            <a:ext cx="8596668" cy="6276442"/>
          </a:xfrm>
        </p:spPr>
        <p:txBody>
          <a:bodyPr/>
          <a:lstStyle/>
          <a:p>
            <a:r>
              <a:rPr lang="en-US" dirty="0" err="1"/>
              <a:t>Thử</a:t>
            </a:r>
            <a:r>
              <a:rPr lang="en-US" dirty="0"/>
              <a:t> </a:t>
            </a:r>
            <a:r>
              <a:rPr lang="en-US" dirty="0" err="1"/>
              <a:t>nghiệm</a:t>
            </a:r>
            <a:r>
              <a:rPr lang="en-US" dirty="0"/>
              <a:t>:</a:t>
            </a:r>
          </a:p>
          <a:p>
            <a:r>
              <a:rPr lang="en-US" dirty="0" err="1"/>
              <a:t>Văn</a:t>
            </a:r>
            <a:r>
              <a:rPr lang="en-US" dirty="0"/>
              <a:t> </a:t>
            </a:r>
            <a:r>
              <a:rPr lang="en-US" dirty="0" err="1"/>
              <a:t>bản</a:t>
            </a:r>
            <a:r>
              <a:rPr lang="en-US" dirty="0"/>
              <a:t> </a:t>
            </a:r>
            <a:r>
              <a:rPr lang="en-US" dirty="0" err="1"/>
              <a:t>gốc</a:t>
            </a:r>
            <a:r>
              <a:rPr lang="en-US" dirty="0"/>
              <a:t>: HELLO WORLD</a:t>
            </a:r>
          </a:p>
          <a:p>
            <a:r>
              <a:rPr lang="en-US" dirty="0" err="1"/>
              <a:t>Khóa</a:t>
            </a:r>
            <a:r>
              <a:rPr lang="en-US" dirty="0"/>
              <a:t>: 3</a:t>
            </a:r>
          </a:p>
          <a:p>
            <a:r>
              <a:rPr lang="en-US" dirty="0" err="1"/>
              <a:t>Văn</a:t>
            </a:r>
            <a:r>
              <a:rPr lang="en-US" dirty="0"/>
              <a:t> </a:t>
            </a:r>
            <a:r>
              <a:rPr lang="en-US" dirty="0" err="1"/>
              <a:t>bản</a:t>
            </a:r>
            <a:r>
              <a:rPr lang="en-US" dirty="0"/>
              <a:t> </a:t>
            </a:r>
            <a:r>
              <a:rPr lang="en-US" dirty="0" err="1"/>
              <a:t>mã</a:t>
            </a:r>
            <a:r>
              <a:rPr lang="en-US" dirty="0"/>
              <a:t> </a:t>
            </a:r>
            <a:r>
              <a:rPr lang="en-US" dirty="0" err="1"/>
              <a:t>hóa</a:t>
            </a:r>
            <a:r>
              <a:rPr lang="en-US" dirty="0"/>
              <a:t>: KHOOR ZRUOG</a:t>
            </a:r>
          </a:p>
          <a:p>
            <a:endParaRPr lang="en-US" dirty="0"/>
          </a:p>
          <a:p>
            <a:r>
              <a:rPr lang="en-US" dirty="0" err="1"/>
              <a:t>Tấn</a:t>
            </a:r>
            <a:r>
              <a:rPr lang="en-US" dirty="0"/>
              <a:t> </a:t>
            </a:r>
            <a:r>
              <a:rPr lang="en-US" dirty="0" err="1"/>
              <a:t>công</a:t>
            </a:r>
            <a:r>
              <a:rPr lang="en-US" dirty="0"/>
              <a:t> brute force:</a:t>
            </a:r>
          </a:p>
          <a:p>
            <a:r>
              <a:rPr lang="en-US" dirty="0"/>
              <a:t>def </a:t>
            </a:r>
            <a:r>
              <a:rPr lang="en-US" dirty="0" err="1"/>
              <a:t>brute_force_caesar</a:t>
            </a:r>
            <a:r>
              <a:rPr lang="en-US" dirty="0"/>
              <a:t>(ciphertext):</a:t>
            </a:r>
          </a:p>
          <a:p>
            <a:r>
              <a:rPr lang="en-US" dirty="0"/>
              <a:t>    for key in range(1, 26):</a:t>
            </a:r>
          </a:p>
          <a:p>
            <a:r>
              <a:rPr lang="en-US" dirty="0"/>
              <a:t>        </a:t>
            </a:r>
            <a:r>
              <a:rPr lang="en-US" dirty="0" err="1"/>
              <a:t>decrypted_text</a:t>
            </a:r>
            <a:r>
              <a:rPr lang="en-US" dirty="0"/>
              <a:t> = </a:t>
            </a:r>
            <a:r>
              <a:rPr lang="en-US" dirty="0" err="1"/>
              <a:t>caesar_decrypt</a:t>
            </a:r>
            <a:r>
              <a:rPr lang="en-US" dirty="0"/>
              <a:t>(ciphertext, key)</a:t>
            </a:r>
          </a:p>
          <a:p>
            <a:r>
              <a:rPr lang="en-US" dirty="0"/>
              <a:t>        print(</a:t>
            </a:r>
            <a:r>
              <a:rPr lang="en-US" dirty="0" err="1"/>
              <a:t>f"Key</a:t>
            </a:r>
            <a:r>
              <a:rPr lang="en-US" dirty="0"/>
              <a:t> {key}: {</a:t>
            </a:r>
            <a:r>
              <a:rPr lang="en-US" dirty="0" err="1"/>
              <a:t>decrypted_text</a:t>
            </a:r>
            <a:r>
              <a:rPr lang="en-US" dirty="0"/>
              <a:t>}")</a:t>
            </a:r>
          </a:p>
          <a:p>
            <a:endParaRPr lang="en-US" dirty="0"/>
          </a:p>
          <a:p>
            <a:endParaRPr lang="en-US" dirty="0"/>
          </a:p>
        </p:txBody>
      </p:sp>
    </p:spTree>
    <p:extLst>
      <p:ext uri="{BB962C8B-B14F-4D97-AF65-F5344CB8AC3E}">
        <p14:creationId xmlns:p14="http://schemas.microsoft.com/office/powerpoint/2010/main" val="2264162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8F1B383-E180-471C-A081-08E2273DC764}"/>
              </a:ext>
            </a:extLst>
          </p:cNvPr>
          <p:cNvSpPr>
            <a:spLocks noGrp="1"/>
          </p:cNvSpPr>
          <p:nvPr>
            <p:ph idx="1"/>
          </p:nvPr>
        </p:nvSpPr>
        <p:spPr>
          <a:xfrm>
            <a:off x="677334" y="336499"/>
            <a:ext cx="8596668" cy="6276442"/>
          </a:xfrm>
        </p:spPr>
        <p:txBody>
          <a:bodyPr/>
          <a:lstStyle/>
          <a:p>
            <a:r>
              <a:rPr lang="en-US" dirty="0" err="1"/>
              <a:t>Đánh</a:t>
            </a:r>
            <a:r>
              <a:rPr lang="en-US" dirty="0"/>
              <a:t> </a:t>
            </a:r>
            <a:r>
              <a:rPr lang="en-US" dirty="0" err="1"/>
              <a:t>giá</a:t>
            </a:r>
            <a:r>
              <a:rPr lang="en-US" dirty="0"/>
              <a:t>:</a:t>
            </a:r>
          </a:p>
          <a:p>
            <a:r>
              <a:rPr lang="vi-VN" b="1" dirty="0"/>
              <a:t>Ưu điểm:</a:t>
            </a:r>
          </a:p>
          <a:p>
            <a:pPr>
              <a:buFont typeface="Arial" panose="020B0604020202020204" pitchFamily="34" charset="0"/>
              <a:buChar char="•"/>
            </a:pPr>
            <a:r>
              <a:rPr lang="vi-VN" dirty="0"/>
              <a:t>Dễ cài đặt, trực quan.</a:t>
            </a:r>
          </a:p>
          <a:p>
            <a:pPr>
              <a:buFont typeface="Arial" panose="020B0604020202020204" pitchFamily="34" charset="0"/>
              <a:buChar char="•"/>
            </a:pPr>
            <a:r>
              <a:rPr lang="vi-VN" dirty="0"/>
              <a:t>Phù hợp để minh họa nguyên tắc cơ bản của mật mã học.</a:t>
            </a:r>
          </a:p>
          <a:p>
            <a:r>
              <a:rPr lang="vi-VN" b="1" dirty="0"/>
              <a:t>Nhược điểm:</a:t>
            </a:r>
          </a:p>
          <a:p>
            <a:pPr>
              <a:buFont typeface="Arial" panose="020B0604020202020204" pitchFamily="34" charset="0"/>
              <a:buChar char="•"/>
            </a:pPr>
            <a:r>
              <a:rPr lang="vi-VN" dirty="0"/>
              <a:t>Không an toàn: Dễ dàng bị phá bằng brute force hoặc phân tích tần suất.</a:t>
            </a:r>
          </a:p>
          <a:p>
            <a:pPr>
              <a:buFont typeface="Arial" panose="020B0604020202020204" pitchFamily="34" charset="0"/>
              <a:buChar char="•"/>
            </a:pPr>
            <a:r>
              <a:rPr lang="vi-VN" dirty="0"/>
              <a:t>Không hỗ trợ tốt cho các văn bản dài hoặc phức tạp.</a:t>
            </a:r>
          </a:p>
          <a:p>
            <a:endParaRPr lang="en-US" dirty="0"/>
          </a:p>
        </p:txBody>
      </p:sp>
    </p:spTree>
    <p:extLst>
      <p:ext uri="{BB962C8B-B14F-4D97-AF65-F5344CB8AC3E}">
        <p14:creationId xmlns:p14="http://schemas.microsoft.com/office/powerpoint/2010/main" val="129691086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291</TotalTime>
  <Words>533</Words>
  <Application>Microsoft Office PowerPoint</Application>
  <PresentationFormat>Widescreen</PresentationFormat>
  <Paragraphs>50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Trebuchet MS</vt:lpstr>
      <vt:lpstr>Wingdings 3</vt:lpstr>
      <vt:lpstr>Facet</vt:lpstr>
      <vt:lpstr>Nghiên cứu thực nghiệm mật mã caesar</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Các bước chuẩn bị: kali linux vscode g++ gcc</dc:title>
  <dc:creator>trung nguyen</dc:creator>
  <cp:lastModifiedBy>trung nguyen</cp:lastModifiedBy>
  <cp:revision>11</cp:revision>
  <dcterms:created xsi:type="dcterms:W3CDTF">2024-09-16T04:40:54Z</dcterms:created>
  <dcterms:modified xsi:type="dcterms:W3CDTF">2024-12-21T10:20:53Z</dcterms:modified>
</cp:coreProperties>
</file>