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75" r:id="rId4"/>
    <p:sldId id="277" r:id="rId5"/>
    <p:sldId id="276" r:id="rId6"/>
    <p:sldId id="274" r:id="rId7"/>
    <p:sldId id="273" r:id="rId8"/>
    <p:sldId id="272" r:id="rId9"/>
    <p:sldId id="271" r:id="rId10"/>
    <p:sldId id="270" r:id="rId11"/>
    <p:sldId id="269" r:id="rId12"/>
    <p:sldId id="268" r:id="rId13"/>
    <p:sldId id="267" r:id="rId14"/>
    <p:sldId id="266" r:id="rId15"/>
    <p:sldId id="265" r:id="rId16"/>
    <p:sldId id="264" r:id="rId17"/>
    <p:sldId id="263" r:id="rId18"/>
    <p:sldId id="258" r:id="rId19"/>
    <p:sldId id="262" r:id="rId20"/>
    <p:sldId id="260" r:id="rId21"/>
    <p:sldId id="291" r:id="rId22"/>
    <p:sldId id="290" r:id="rId23"/>
    <p:sldId id="289" r:id="rId24"/>
    <p:sldId id="261" r:id="rId25"/>
    <p:sldId id="288" r:id="rId26"/>
    <p:sldId id="287" r:id="rId27"/>
    <p:sldId id="286" r:id="rId28"/>
    <p:sldId id="285" r:id="rId29"/>
    <p:sldId id="284" r:id="rId30"/>
    <p:sldId id="283" r:id="rId31"/>
    <p:sldId id="282" r:id="rId32"/>
    <p:sldId id="281" r:id="rId33"/>
    <p:sldId id="280" r:id="rId34"/>
    <p:sldId id="279" r:id="rId35"/>
    <p:sldId id="278"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3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B58F56-337C-4EB1-989D-8C25807C8CFE}"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739576-F5CE-43F4-93D7-82FABFB4BED8}" type="slidenum">
              <a:rPr lang="en-US" smtClean="0"/>
              <a:t>‹#›</a:t>
            </a:fld>
            <a:endParaRPr lang="en-US"/>
          </a:p>
        </p:txBody>
      </p:sp>
    </p:spTree>
    <p:extLst>
      <p:ext uri="{BB962C8B-B14F-4D97-AF65-F5344CB8AC3E}">
        <p14:creationId xmlns:p14="http://schemas.microsoft.com/office/powerpoint/2010/main" val="1504697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B58F56-337C-4EB1-989D-8C25807C8CFE}"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739576-F5CE-43F4-93D7-82FABFB4BED8}" type="slidenum">
              <a:rPr lang="en-US" smtClean="0"/>
              <a:t>‹#›</a:t>
            </a:fld>
            <a:endParaRPr lang="en-US"/>
          </a:p>
        </p:txBody>
      </p:sp>
    </p:spTree>
    <p:extLst>
      <p:ext uri="{BB962C8B-B14F-4D97-AF65-F5344CB8AC3E}">
        <p14:creationId xmlns:p14="http://schemas.microsoft.com/office/powerpoint/2010/main" val="160224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B58F56-337C-4EB1-989D-8C25807C8CFE}"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739576-F5CE-43F4-93D7-82FABFB4BED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40726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B58F56-337C-4EB1-989D-8C25807C8CFE}"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739576-F5CE-43F4-93D7-82FABFB4BED8}" type="slidenum">
              <a:rPr lang="en-US" smtClean="0"/>
              <a:t>‹#›</a:t>
            </a:fld>
            <a:endParaRPr lang="en-US"/>
          </a:p>
        </p:txBody>
      </p:sp>
    </p:spTree>
    <p:extLst>
      <p:ext uri="{BB962C8B-B14F-4D97-AF65-F5344CB8AC3E}">
        <p14:creationId xmlns:p14="http://schemas.microsoft.com/office/powerpoint/2010/main" val="440908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B58F56-337C-4EB1-989D-8C25807C8CFE}"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739576-F5CE-43F4-93D7-82FABFB4BED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53056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B58F56-337C-4EB1-989D-8C25807C8CFE}"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739576-F5CE-43F4-93D7-82FABFB4BED8}" type="slidenum">
              <a:rPr lang="en-US" smtClean="0"/>
              <a:t>‹#›</a:t>
            </a:fld>
            <a:endParaRPr lang="en-US"/>
          </a:p>
        </p:txBody>
      </p:sp>
    </p:spTree>
    <p:extLst>
      <p:ext uri="{BB962C8B-B14F-4D97-AF65-F5344CB8AC3E}">
        <p14:creationId xmlns:p14="http://schemas.microsoft.com/office/powerpoint/2010/main" val="3890453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B58F56-337C-4EB1-989D-8C25807C8CFE}"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739576-F5CE-43F4-93D7-82FABFB4BED8}" type="slidenum">
              <a:rPr lang="en-US" smtClean="0"/>
              <a:t>‹#›</a:t>
            </a:fld>
            <a:endParaRPr lang="en-US"/>
          </a:p>
        </p:txBody>
      </p:sp>
    </p:spTree>
    <p:extLst>
      <p:ext uri="{BB962C8B-B14F-4D97-AF65-F5344CB8AC3E}">
        <p14:creationId xmlns:p14="http://schemas.microsoft.com/office/powerpoint/2010/main" val="4129856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B58F56-337C-4EB1-989D-8C25807C8CFE}"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739576-F5CE-43F4-93D7-82FABFB4BED8}" type="slidenum">
              <a:rPr lang="en-US" smtClean="0"/>
              <a:t>‹#›</a:t>
            </a:fld>
            <a:endParaRPr lang="en-US"/>
          </a:p>
        </p:txBody>
      </p:sp>
    </p:spTree>
    <p:extLst>
      <p:ext uri="{BB962C8B-B14F-4D97-AF65-F5344CB8AC3E}">
        <p14:creationId xmlns:p14="http://schemas.microsoft.com/office/powerpoint/2010/main" val="371927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B58F56-337C-4EB1-989D-8C25807C8CFE}"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739576-F5CE-43F4-93D7-82FABFB4BED8}" type="slidenum">
              <a:rPr lang="en-US" smtClean="0"/>
              <a:t>‹#›</a:t>
            </a:fld>
            <a:endParaRPr lang="en-US"/>
          </a:p>
        </p:txBody>
      </p:sp>
    </p:spTree>
    <p:extLst>
      <p:ext uri="{BB962C8B-B14F-4D97-AF65-F5344CB8AC3E}">
        <p14:creationId xmlns:p14="http://schemas.microsoft.com/office/powerpoint/2010/main" val="3478163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B58F56-337C-4EB1-989D-8C25807C8CFE}"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739576-F5CE-43F4-93D7-82FABFB4BED8}" type="slidenum">
              <a:rPr lang="en-US" smtClean="0"/>
              <a:t>‹#›</a:t>
            </a:fld>
            <a:endParaRPr lang="en-US"/>
          </a:p>
        </p:txBody>
      </p:sp>
    </p:spTree>
    <p:extLst>
      <p:ext uri="{BB962C8B-B14F-4D97-AF65-F5344CB8AC3E}">
        <p14:creationId xmlns:p14="http://schemas.microsoft.com/office/powerpoint/2010/main" val="2197049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B58F56-337C-4EB1-989D-8C25807C8CFE}" type="datetimeFigureOut">
              <a:rPr lang="en-US" smtClean="0"/>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739576-F5CE-43F4-93D7-82FABFB4BED8}" type="slidenum">
              <a:rPr lang="en-US" smtClean="0"/>
              <a:t>‹#›</a:t>
            </a:fld>
            <a:endParaRPr lang="en-US"/>
          </a:p>
        </p:txBody>
      </p:sp>
    </p:spTree>
    <p:extLst>
      <p:ext uri="{BB962C8B-B14F-4D97-AF65-F5344CB8AC3E}">
        <p14:creationId xmlns:p14="http://schemas.microsoft.com/office/powerpoint/2010/main" val="692863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B58F56-337C-4EB1-989D-8C25807C8CFE}" type="datetimeFigureOut">
              <a:rPr lang="en-US" smtClean="0"/>
              <a:t>12/19/2024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739576-F5CE-43F4-93D7-82FABFB4BED8}" type="slidenum">
              <a:rPr lang="en-US" smtClean="0"/>
              <a:t>‹#›</a:t>
            </a:fld>
            <a:endParaRPr lang="en-US"/>
          </a:p>
        </p:txBody>
      </p:sp>
    </p:spTree>
    <p:extLst>
      <p:ext uri="{BB962C8B-B14F-4D97-AF65-F5344CB8AC3E}">
        <p14:creationId xmlns:p14="http://schemas.microsoft.com/office/powerpoint/2010/main" val="1729359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B58F56-337C-4EB1-989D-8C25807C8CFE}" type="datetimeFigureOut">
              <a:rPr lang="en-US" smtClean="0"/>
              <a:t>12/19/2024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739576-F5CE-43F4-93D7-82FABFB4BED8}" type="slidenum">
              <a:rPr lang="en-US" smtClean="0"/>
              <a:t>‹#›</a:t>
            </a:fld>
            <a:endParaRPr lang="en-US"/>
          </a:p>
        </p:txBody>
      </p:sp>
    </p:spTree>
    <p:extLst>
      <p:ext uri="{BB962C8B-B14F-4D97-AF65-F5344CB8AC3E}">
        <p14:creationId xmlns:p14="http://schemas.microsoft.com/office/powerpoint/2010/main" val="1968535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58F56-337C-4EB1-989D-8C25807C8CFE}" type="datetimeFigureOut">
              <a:rPr lang="en-US" smtClean="0"/>
              <a:t>12/19/2024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739576-F5CE-43F4-93D7-82FABFB4BED8}" type="slidenum">
              <a:rPr lang="en-US" smtClean="0"/>
              <a:t>‹#›</a:t>
            </a:fld>
            <a:endParaRPr lang="en-US"/>
          </a:p>
        </p:txBody>
      </p:sp>
    </p:spTree>
    <p:extLst>
      <p:ext uri="{BB962C8B-B14F-4D97-AF65-F5344CB8AC3E}">
        <p14:creationId xmlns:p14="http://schemas.microsoft.com/office/powerpoint/2010/main" val="844475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B58F56-337C-4EB1-989D-8C25807C8CFE}" type="datetimeFigureOut">
              <a:rPr lang="en-US" smtClean="0"/>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739576-F5CE-43F4-93D7-82FABFB4BED8}" type="slidenum">
              <a:rPr lang="en-US" smtClean="0"/>
              <a:t>‹#›</a:t>
            </a:fld>
            <a:endParaRPr lang="en-US"/>
          </a:p>
        </p:txBody>
      </p:sp>
    </p:spTree>
    <p:extLst>
      <p:ext uri="{BB962C8B-B14F-4D97-AF65-F5344CB8AC3E}">
        <p14:creationId xmlns:p14="http://schemas.microsoft.com/office/powerpoint/2010/main" val="288621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B58F56-337C-4EB1-989D-8C25807C8CFE}" type="datetimeFigureOut">
              <a:rPr lang="en-US" smtClean="0"/>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739576-F5CE-43F4-93D7-82FABFB4BED8}" type="slidenum">
              <a:rPr lang="en-US" smtClean="0"/>
              <a:t>‹#›</a:t>
            </a:fld>
            <a:endParaRPr lang="en-US"/>
          </a:p>
        </p:txBody>
      </p:sp>
    </p:spTree>
    <p:extLst>
      <p:ext uri="{BB962C8B-B14F-4D97-AF65-F5344CB8AC3E}">
        <p14:creationId xmlns:p14="http://schemas.microsoft.com/office/powerpoint/2010/main" val="4260980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6B58F56-337C-4EB1-989D-8C25807C8CFE}" type="datetimeFigureOut">
              <a:rPr lang="en-US" smtClean="0"/>
              <a:t>12/19/2024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9739576-F5CE-43F4-93D7-82FABFB4BED8}" type="slidenum">
              <a:rPr lang="en-US" smtClean="0"/>
              <a:t>‹#›</a:t>
            </a:fld>
            <a:endParaRPr lang="en-US"/>
          </a:p>
        </p:txBody>
      </p:sp>
    </p:spTree>
    <p:extLst>
      <p:ext uri="{BB962C8B-B14F-4D97-AF65-F5344CB8AC3E}">
        <p14:creationId xmlns:p14="http://schemas.microsoft.com/office/powerpoint/2010/main" val="669811255"/>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51C03E-26A2-4067-BF84-D767A0C1DCD0}"/>
              </a:ext>
            </a:extLst>
          </p:cNvPr>
          <p:cNvSpPr>
            <a:spLocks noGrp="1"/>
          </p:cNvSpPr>
          <p:nvPr>
            <p:ph type="title"/>
          </p:nvPr>
        </p:nvSpPr>
        <p:spPr>
          <a:xfrm>
            <a:off x="677334" y="609599"/>
            <a:ext cx="8596668" cy="2236013"/>
          </a:xfrm>
        </p:spPr>
        <p:txBody>
          <a:bodyPr/>
          <a:lstStyle/>
          <a:p>
            <a:pPr algn="ctr"/>
            <a:r>
              <a:rPr lang="en-US" dirty="0" err="1"/>
              <a:t>Nghiên</a:t>
            </a:r>
            <a:r>
              <a:rPr lang="en-US" dirty="0"/>
              <a:t> </a:t>
            </a:r>
            <a:r>
              <a:rPr lang="en-US" dirty="0" err="1"/>
              <a:t>cứu</a:t>
            </a:r>
            <a:r>
              <a:rPr lang="en-US" dirty="0"/>
              <a:t> </a:t>
            </a:r>
            <a:r>
              <a:rPr lang="en-US" dirty="0" err="1"/>
              <a:t>thực</a:t>
            </a:r>
            <a:r>
              <a:rPr lang="en-US" dirty="0"/>
              <a:t> </a:t>
            </a:r>
            <a:r>
              <a:rPr lang="en-US" dirty="0" err="1"/>
              <a:t>nghiệm</a:t>
            </a:r>
            <a:r>
              <a:rPr lang="en-US" dirty="0"/>
              <a:t> chi </a:t>
            </a:r>
            <a:r>
              <a:rPr lang="en-US" dirty="0" err="1"/>
              <a:t>tiết</a:t>
            </a:r>
            <a:r>
              <a:rPr lang="en-US" dirty="0"/>
              <a:t> </a:t>
            </a:r>
            <a:r>
              <a:rPr lang="en-US" dirty="0" err="1"/>
              <a:t>mã</a:t>
            </a:r>
            <a:r>
              <a:rPr lang="en-US" dirty="0"/>
              <a:t> </a:t>
            </a:r>
            <a:r>
              <a:rPr lang="en-US" dirty="0" err="1"/>
              <a:t>hóa</a:t>
            </a:r>
            <a:r>
              <a:rPr lang="en-US" dirty="0"/>
              <a:t> AES (Advanced Encryption Standard)</a:t>
            </a:r>
          </a:p>
        </p:txBody>
      </p:sp>
      <p:sp>
        <p:nvSpPr>
          <p:cNvPr id="5" name="Content Placeholder 4">
            <a:extLst>
              <a:ext uri="{FF2B5EF4-FFF2-40B4-BE49-F238E27FC236}">
                <a16:creationId xmlns:a16="http://schemas.microsoft.com/office/drawing/2014/main" id="{E967702C-CA6E-47AE-850D-11E524A54439}"/>
              </a:ext>
            </a:extLst>
          </p:cNvPr>
          <p:cNvSpPr>
            <a:spLocks noGrp="1"/>
          </p:cNvSpPr>
          <p:nvPr>
            <p:ph idx="1"/>
          </p:nvPr>
        </p:nvSpPr>
        <p:spPr>
          <a:xfrm>
            <a:off x="677334" y="3043123"/>
            <a:ext cx="8596668" cy="2998239"/>
          </a:xfrm>
        </p:spPr>
        <p:txBody>
          <a:bodyPr/>
          <a:lstStyle/>
          <a:p>
            <a:endParaRPr lang="en-US" dirty="0"/>
          </a:p>
        </p:txBody>
      </p:sp>
    </p:spTree>
    <p:extLst>
      <p:ext uri="{BB962C8B-B14F-4D97-AF65-F5344CB8AC3E}">
        <p14:creationId xmlns:p14="http://schemas.microsoft.com/office/powerpoint/2010/main" val="3022297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967702C-CA6E-47AE-850D-11E524A54439}"/>
              </a:ext>
            </a:extLst>
          </p:cNvPr>
          <p:cNvSpPr>
            <a:spLocks noGrp="1"/>
          </p:cNvSpPr>
          <p:nvPr>
            <p:ph idx="1"/>
          </p:nvPr>
        </p:nvSpPr>
        <p:spPr>
          <a:xfrm>
            <a:off x="677334" y="321869"/>
            <a:ext cx="8596668" cy="6334963"/>
          </a:xfrm>
        </p:spPr>
        <p:txBody>
          <a:bodyPr/>
          <a:lstStyle/>
          <a:p>
            <a:r>
              <a:rPr lang="vi-VN" dirty="0"/>
              <a:t>// Trộn cột của ma trận trạng thái</a:t>
            </a:r>
          </a:p>
          <a:p>
            <a:r>
              <a:rPr lang="vi-VN" dirty="0"/>
              <a:t>void MixColumns(unsigned char state[4][4]) {</a:t>
            </a:r>
          </a:p>
          <a:p>
            <a:r>
              <a:rPr lang="vi-VN" dirty="0"/>
              <a:t>    for (int i = 0; i &lt; 4; ++i) {</a:t>
            </a:r>
          </a:p>
          <a:p>
            <a:r>
              <a:rPr lang="vi-VN" dirty="0"/>
              <a:t>        unsigned char temp[4];</a:t>
            </a:r>
          </a:p>
          <a:p>
            <a:r>
              <a:rPr lang="vi-VN" dirty="0"/>
              <a:t>        for (int j = 0; j &lt; 4; ++j) {</a:t>
            </a:r>
          </a:p>
          <a:p>
            <a:r>
              <a:rPr lang="vi-VN" dirty="0"/>
              <a:t>            temp[j] = state[j][i];</a:t>
            </a:r>
          </a:p>
          <a:p>
            <a:r>
              <a:rPr lang="vi-VN" dirty="0"/>
              <a:t>        }</a:t>
            </a:r>
          </a:p>
          <a:p>
            <a:r>
              <a:rPr lang="vi-VN" dirty="0"/>
              <a:t>        // (Trộn cột - Chi tiết phần toán học xử lý trên trường Galois)</a:t>
            </a:r>
          </a:p>
          <a:p>
            <a:r>
              <a:rPr lang="vi-VN" dirty="0"/>
              <a:t>        // Đây là phép toán phức tạp, bạn cần áp dụng phép nhân trên trường Galois GF(2^8)</a:t>
            </a:r>
          </a:p>
          <a:p>
            <a:r>
              <a:rPr lang="vi-VN" dirty="0"/>
              <a:t>    }</a:t>
            </a:r>
          </a:p>
          <a:p>
            <a:r>
              <a:rPr lang="vi-VN" dirty="0"/>
              <a:t>}</a:t>
            </a:r>
            <a:endParaRPr lang="en-US" dirty="0"/>
          </a:p>
        </p:txBody>
      </p:sp>
    </p:spTree>
    <p:extLst>
      <p:ext uri="{BB962C8B-B14F-4D97-AF65-F5344CB8AC3E}">
        <p14:creationId xmlns:p14="http://schemas.microsoft.com/office/powerpoint/2010/main" val="1687974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967702C-CA6E-47AE-850D-11E524A54439}"/>
              </a:ext>
            </a:extLst>
          </p:cNvPr>
          <p:cNvSpPr>
            <a:spLocks noGrp="1"/>
          </p:cNvSpPr>
          <p:nvPr>
            <p:ph idx="1"/>
          </p:nvPr>
        </p:nvSpPr>
        <p:spPr>
          <a:xfrm>
            <a:off x="677334" y="321869"/>
            <a:ext cx="8596668" cy="6334963"/>
          </a:xfrm>
        </p:spPr>
        <p:txBody>
          <a:bodyPr/>
          <a:lstStyle/>
          <a:p>
            <a:r>
              <a:rPr lang="en-US" dirty="0"/>
              <a:t>/ </a:t>
            </a:r>
            <a:r>
              <a:rPr lang="en-US" dirty="0" err="1"/>
              <a:t>Hàm</a:t>
            </a:r>
            <a:r>
              <a:rPr lang="en-US" dirty="0"/>
              <a:t> </a:t>
            </a:r>
            <a:r>
              <a:rPr lang="en-US" dirty="0" err="1"/>
              <a:t>mở</a:t>
            </a:r>
            <a:r>
              <a:rPr lang="en-US" dirty="0"/>
              <a:t> </a:t>
            </a:r>
            <a:r>
              <a:rPr lang="en-US" dirty="0" err="1"/>
              <a:t>rộng</a:t>
            </a:r>
            <a:r>
              <a:rPr lang="en-US" dirty="0"/>
              <a:t> </a:t>
            </a:r>
            <a:r>
              <a:rPr lang="en-US" dirty="0" err="1"/>
              <a:t>khóa</a:t>
            </a:r>
            <a:endParaRPr lang="en-US" dirty="0"/>
          </a:p>
          <a:p>
            <a:r>
              <a:rPr lang="en-US" dirty="0"/>
              <a:t>void </a:t>
            </a:r>
            <a:r>
              <a:rPr lang="en-US" dirty="0" err="1"/>
              <a:t>KeyExpansion</a:t>
            </a:r>
            <a:r>
              <a:rPr lang="en-US" dirty="0"/>
              <a:t>(const unsigned char key[16], unsigned char </a:t>
            </a:r>
            <a:r>
              <a:rPr lang="en-US" dirty="0" err="1"/>
              <a:t>roundKeys</a:t>
            </a:r>
            <a:r>
              <a:rPr lang="en-US" dirty="0"/>
              <a:t>[176]) {</a:t>
            </a:r>
          </a:p>
          <a:p>
            <a:r>
              <a:rPr lang="en-US" dirty="0"/>
              <a:t>    unsigned char temp[4];</a:t>
            </a:r>
          </a:p>
          <a:p>
            <a:r>
              <a:rPr lang="en-US" dirty="0"/>
              <a:t>    int </a:t>
            </a:r>
            <a:r>
              <a:rPr lang="en-US" dirty="0" err="1"/>
              <a:t>i</a:t>
            </a:r>
            <a:r>
              <a:rPr lang="en-US" dirty="0"/>
              <a:t> = 0;</a:t>
            </a:r>
          </a:p>
          <a:p>
            <a:r>
              <a:rPr lang="en-US" dirty="0"/>
              <a:t>    while (</a:t>
            </a:r>
            <a:r>
              <a:rPr lang="en-US" dirty="0" err="1"/>
              <a:t>i</a:t>
            </a:r>
            <a:r>
              <a:rPr lang="en-US" dirty="0"/>
              <a:t> &lt; </a:t>
            </a:r>
            <a:r>
              <a:rPr lang="en-US" dirty="0" err="1"/>
              <a:t>Nk</a:t>
            </a:r>
            <a:r>
              <a:rPr lang="en-US" dirty="0"/>
              <a:t>) {</a:t>
            </a:r>
          </a:p>
          <a:p>
            <a:r>
              <a:rPr lang="en-US" dirty="0"/>
              <a:t>        </a:t>
            </a:r>
            <a:r>
              <a:rPr lang="en-US" dirty="0" err="1"/>
              <a:t>roundKeys</a:t>
            </a:r>
            <a:r>
              <a:rPr lang="en-US" dirty="0"/>
              <a:t>[</a:t>
            </a:r>
            <a:r>
              <a:rPr lang="en-US" dirty="0" err="1"/>
              <a:t>i</a:t>
            </a:r>
            <a:r>
              <a:rPr lang="en-US" dirty="0"/>
              <a:t> * 4] = key[</a:t>
            </a:r>
            <a:r>
              <a:rPr lang="en-US" dirty="0" err="1"/>
              <a:t>i</a:t>
            </a:r>
            <a:r>
              <a:rPr lang="en-US" dirty="0"/>
              <a:t> * 4];</a:t>
            </a:r>
          </a:p>
          <a:p>
            <a:r>
              <a:rPr lang="en-US" dirty="0"/>
              <a:t>        </a:t>
            </a:r>
            <a:r>
              <a:rPr lang="en-US" dirty="0" err="1"/>
              <a:t>roundKeys</a:t>
            </a:r>
            <a:r>
              <a:rPr lang="en-US" dirty="0"/>
              <a:t>[</a:t>
            </a:r>
            <a:r>
              <a:rPr lang="en-US" dirty="0" err="1"/>
              <a:t>i</a:t>
            </a:r>
            <a:r>
              <a:rPr lang="en-US" dirty="0"/>
              <a:t> * 4 + 1] = key[</a:t>
            </a:r>
            <a:r>
              <a:rPr lang="en-US" dirty="0" err="1"/>
              <a:t>i</a:t>
            </a:r>
            <a:r>
              <a:rPr lang="en-US" dirty="0"/>
              <a:t> * 4 + 1];</a:t>
            </a:r>
          </a:p>
          <a:p>
            <a:r>
              <a:rPr lang="en-US" dirty="0"/>
              <a:t>        </a:t>
            </a:r>
            <a:r>
              <a:rPr lang="en-US" dirty="0" err="1"/>
              <a:t>roundKeys</a:t>
            </a:r>
            <a:r>
              <a:rPr lang="en-US" dirty="0"/>
              <a:t>[</a:t>
            </a:r>
            <a:r>
              <a:rPr lang="en-US" dirty="0" err="1"/>
              <a:t>i</a:t>
            </a:r>
            <a:r>
              <a:rPr lang="en-US" dirty="0"/>
              <a:t> * 4 + 2] = key[</a:t>
            </a:r>
            <a:r>
              <a:rPr lang="en-US" dirty="0" err="1"/>
              <a:t>i</a:t>
            </a:r>
            <a:r>
              <a:rPr lang="en-US" dirty="0"/>
              <a:t> * 4 + 2];</a:t>
            </a:r>
          </a:p>
          <a:p>
            <a:r>
              <a:rPr lang="en-US" dirty="0"/>
              <a:t>        </a:t>
            </a:r>
            <a:r>
              <a:rPr lang="en-US" dirty="0" err="1"/>
              <a:t>roundKeys</a:t>
            </a:r>
            <a:r>
              <a:rPr lang="en-US" dirty="0"/>
              <a:t>[</a:t>
            </a:r>
            <a:r>
              <a:rPr lang="en-US" dirty="0" err="1"/>
              <a:t>i</a:t>
            </a:r>
            <a:r>
              <a:rPr lang="en-US" dirty="0"/>
              <a:t> * 4 + 3] = key[</a:t>
            </a:r>
            <a:r>
              <a:rPr lang="en-US" dirty="0" err="1"/>
              <a:t>i</a:t>
            </a:r>
            <a:r>
              <a:rPr lang="en-US" dirty="0"/>
              <a:t> * 4 + 3];</a:t>
            </a:r>
          </a:p>
          <a:p>
            <a:r>
              <a:rPr lang="en-US" dirty="0"/>
              <a:t>        ++</a:t>
            </a:r>
            <a:r>
              <a:rPr lang="en-US" dirty="0" err="1"/>
              <a:t>i</a:t>
            </a:r>
            <a:r>
              <a:rPr lang="en-US" dirty="0"/>
              <a:t>;</a:t>
            </a:r>
          </a:p>
          <a:p>
            <a:r>
              <a:rPr lang="en-US" dirty="0"/>
              <a:t>    }</a:t>
            </a:r>
          </a:p>
          <a:p>
            <a:endParaRPr lang="en-US" dirty="0"/>
          </a:p>
          <a:p>
            <a:r>
              <a:rPr lang="en-US" dirty="0"/>
              <a:t>    </a:t>
            </a:r>
            <a:r>
              <a:rPr lang="en-US" dirty="0" err="1"/>
              <a:t>i</a:t>
            </a:r>
            <a:r>
              <a:rPr lang="en-US" dirty="0"/>
              <a:t> = </a:t>
            </a:r>
            <a:r>
              <a:rPr lang="en-US" dirty="0" err="1"/>
              <a:t>Nk</a:t>
            </a:r>
            <a:r>
              <a:rPr lang="en-US" dirty="0"/>
              <a:t>;</a:t>
            </a:r>
          </a:p>
        </p:txBody>
      </p:sp>
    </p:spTree>
    <p:extLst>
      <p:ext uri="{BB962C8B-B14F-4D97-AF65-F5344CB8AC3E}">
        <p14:creationId xmlns:p14="http://schemas.microsoft.com/office/powerpoint/2010/main" val="2484848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967702C-CA6E-47AE-850D-11E524A54439}"/>
              </a:ext>
            </a:extLst>
          </p:cNvPr>
          <p:cNvSpPr>
            <a:spLocks noGrp="1"/>
          </p:cNvSpPr>
          <p:nvPr>
            <p:ph idx="1"/>
          </p:nvPr>
        </p:nvSpPr>
        <p:spPr>
          <a:xfrm>
            <a:off x="677334" y="321869"/>
            <a:ext cx="8596668" cy="6334963"/>
          </a:xfrm>
        </p:spPr>
        <p:txBody>
          <a:bodyPr>
            <a:normAutofit fontScale="92500" lnSpcReduction="20000"/>
          </a:bodyPr>
          <a:lstStyle/>
          <a:p>
            <a:r>
              <a:rPr lang="en-US" dirty="0"/>
              <a:t>while (</a:t>
            </a:r>
            <a:r>
              <a:rPr lang="en-US" dirty="0" err="1"/>
              <a:t>i</a:t>
            </a:r>
            <a:r>
              <a:rPr lang="en-US" dirty="0"/>
              <a:t> &lt; (Nb * (Nr + 1))) {</a:t>
            </a:r>
          </a:p>
          <a:p>
            <a:r>
              <a:rPr lang="en-US" dirty="0"/>
              <a:t>        for (int j = 0; j &lt; 4; ++j) {</a:t>
            </a:r>
          </a:p>
          <a:p>
            <a:r>
              <a:rPr lang="en-US" dirty="0"/>
              <a:t>            temp[j] = </a:t>
            </a:r>
            <a:r>
              <a:rPr lang="en-US" dirty="0" err="1"/>
              <a:t>roundKeys</a:t>
            </a:r>
            <a:r>
              <a:rPr lang="en-US" dirty="0"/>
              <a:t>[(</a:t>
            </a:r>
            <a:r>
              <a:rPr lang="en-US" dirty="0" err="1"/>
              <a:t>i</a:t>
            </a:r>
            <a:r>
              <a:rPr lang="en-US" dirty="0"/>
              <a:t> - 1) * 4 + j];</a:t>
            </a:r>
          </a:p>
          <a:p>
            <a:r>
              <a:rPr lang="en-US" dirty="0"/>
              <a:t>        }</a:t>
            </a:r>
          </a:p>
          <a:p>
            <a:r>
              <a:rPr lang="en-US" dirty="0"/>
              <a:t>        if (</a:t>
            </a:r>
            <a:r>
              <a:rPr lang="en-US" dirty="0" err="1"/>
              <a:t>i</a:t>
            </a:r>
            <a:r>
              <a:rPr lang="en-US" dirty="0"/>
              <a:t> % </a:t>
            </a:r>
            <a:r>
              <a:rPr lang="en-US" dirty="0" err="1"/>
              <a:t>Nk</a:t>
            </a:r>
            <a:r>
              <a:rPr lang="en-US" dirty="0"/>
              <a:t> == 0) {</a:t>
            </a:r>
          </a:p>
          <a:p>
            <a:r>
              <a:rPr lang="en-US" dirty="0"/>
              <a:t>            // </a:t>
            </a:r>
            <a:r>
              <a:rPr lang="en-US" dirty="0" err="1"/>
              <a:t>Áp</a:t>
            </a:r>
            <a:r>
              <a:rPr lang="en-US" dirty="0"/>
              <a:t> </a:t>
            </a:r>
            <a:r>
              <a:rPr lang="en-US" dirty="0" err="1"/>
              <a:t>dụng</a:t>
            </a:r>
            <a:r>
              <a:rPr lang="en-US" dirty="0"/>
              <a:t> S-box </a:t>
            </a:r>
            <a:r>
              <a:rPr lang="en-US" dirty="0" err="1"/>
              <a:t>và</a:t>
            </a:r>
            <a:r>
              <a:rPr lang="en-US" dirty="0"/>
              <a:t> XOR </a:t>
            </a:r>
            <a:r>
              <a:rPr lang="en-US" dirty="0" err="1"/>
              <a:t>với</a:t>
            </a:r>
            <a:r>
              <a:rPr lang="en-US" dirty="0"/>
              <a:t> </a:t>
            </a:r>
            <a:r>
              <a:rPr lang="en-US" dirty="0" err="1"/>
              <a:t>Rcon</a:t>
            </a:r>
            <a:endParaRPr lang="en-US" dirty="0"/>
          </a:p>
          <a:p>
            <a:r>
              <a:rPr lang="en-US" dirty="0"/>
              <a:t>            unsigned char byte = temp[0];</a:t>
            </a:r>
          </a:p>
          <a:p>
            <a:r>
              <a:rPr lang="en-US" dirty="0"/>
              <a:t>            temp[0] = </a:t>
            </a:r>
            <a:r>
              <a:rPr lang="en-US" dirty="0" err="1"/>
              <a:t>SBox</a:t>
            </a:r>
            <a:r>
              <a:rPr lang="en-US" dirty="0"/>
              <a:t>[temp[1]];</a:t>
            </a:r>
          </a:p>
          <a:p>
            <a:r>
              <a:rPr lang="en-US" dirty="0"/>
              <a:t>            temp[1] = </a:t>
            </a:r>
            <a:r>
              <a:rPr lang="en-US" dirty="0" err="1"/>
              <a:t>SBox</a:t>
            </a:r>
            <a:r>
              <a:rPr lang="en-US" dirty="0"/>
              <a:t>[temp[2]];</a:t>
            </a:r>
          </a:p>
          <a:p>
            <a:r>
              <a:rPr lang="en-US" dirty="0"/>
              <a:t>            temp[2] = </a:t>
            </a:r>
            <a:r>
              <a:rPr lang="en-US" dirty="0" err="1"/>
              <a:t>SBox</a:t>
            </a:r>
            <a:r>
              <a:rPr lang="en-US" dirty="0"/>
              <a:t>[temp[3]];</a:t>
            </a:r>
          </a:p>
          <a:p>
            <a:r>
              <a:rPr lang="en-US" dirty="0"/>
              <a:t>            temp[3] = </a:t>
            </a:r>
            <a:r>
              <a:rPr lang="en-US" dirty="0" err="1"/>
              <a:t>SBox</a:t>
            </a:r>
            <a:r>
              <a:rPr lang="en-US" dirty="0"/>
              <a:t>[byte];</a:t>
            </a:r>
          </a:p>
          <a:p>
            <a:r>
              <a:rPr lang="en-US" dirty="0"/>
              <a:t>            temp[0] ^= </a:t>
            </a:r>
            <a:r>
              <a:rPr lang="en-US" dirty="0" err="1"/>
              <a:t>Rcon</a:t>
            </a:r>
            <a:r>
              <a:rPr lang="en-US" dirty="0"/>
              <a:t>[</a:t>
            </a:r>
            <a:r>
              <a:rPr lang="en-US" dirty="0" err="1"/>
              <a:t>i</a:t>
            </a:r>
            <a:r>
              <a:rPr lang="en-US" dirty="0"/>
              <a:t> / </a:t>
            </a:r>
            <a:r>
              <a:rPr lang="en-US" dirty="0" err="1"/>
              <a:t>Nk</a:t>
            </a:r>
            <a:r>
              <a:rPr lang="en-US" dirty="0"/>
              <a:t> - 1];</a:t>
            </a:r>
          </a:p>
          <a:p>
            <a:r>
              <a:rPr lang="en-US" dirty="0"/>
              <a:t>        }</a:t>
            </a:r>
          </a:p>
          <a:p>
            <a:r>
              <a:rPr lang="en-US" dirty="0"/>
              <a:t>        for (int j = 0; j &lt; 4; ++j) {</a:t>
            </a:r>
          </a:p>
          <a:p>
            <a:r>
              <a:rPr lang="en-US" dirty="0"/>
              <a:t>            </a:t>
            </a:r>
            <a:r>
              <a:rPr lang="en-US" dirty="0" err="1"/>
              <a:t>roundKeys</a:t>
            </a:r>
            <a:r>
              <a:rPr lang="en-US" dirty="0"/>
              <a:t>[</a:t>
            </a:r>
            <a:r>
              <a:rPr lang="en-US" dirty="0" err="1"/>
              <a:t>i</a:t>
            </a:r>
            <a:r>
              <a:rPr lang="en-US" dirty="0"/>
              <a:t> * 4 + j] = </a:t>
            </a:r>
            <a:r>
              <a:rPr lang="en-US" dirty="0" err="1"/>
              <a:t>roundKeys</a:t>
            </a:r>
            <a:r>
              <a:rPr lang="en-US" dirty="0"/>
              <a:t>[(</a:t>
            </a:r>
            <a:r>
              <a:rPr lang="en-US" dirty="0" err="1"/>
              <a:t>i</a:t>
            </a:r>
            <a:r>
              <a:rPr lang="en-US" dirty="0"/>
              <a:t> - </a:t>
            </a:r>
            <a:r>
              <a:rPr lang="en-US" dirty="0" err="1"/>
              <a:t>Nk</a:t>
            </a:r>
            <a:r>
              <a:rPr lang="en-US" dirty="0"/>
              <a:t>) * 4 + j] ^ temp[j];</a:t>
            </a:r>
          </a:p>
          <a:p>
            <a:r>
              <a:rPr lang="en-US" dirty="0"/>
              <a:t>        }</a:t>
            </a:r>
          </a:p>
          <a:p>
            <a:r>
              <a:rPr lang="en-US" dirty="0"/>
              <a:t>        ++</a:t>
            </a:r>
            <a:r>
              <a:rPr lang="en-US" dirty="0" err="1"/>
              <a:t>i</a:t>
            </a:r>
            <a:r>
              <a:rPr lang="en-US" dirty="0"/>
              <a:t>;</a:t>
            </a:r>
          </a:p>
          <a:p>
            <a:r>
              <a:rPr lang="en-US" dirty="0"/>
              <a:t>    }</a:t>
            </a:r>
          </a:p>
          <a:p>
            <a:r>
              <a:rPr lang="en-US" dirty="0"/>
              <a:t>}</a:t>
            </a:r>
          </a:p>
        </p:txBody>
      </p:sp>
    </p:spTree>
    <p:extLst>
      <p:ext uri="{BB962C8B-B14F-4D97-AF65-F5344CB8AC3E}">
        <p14:creationId xmlns:p14="http://schemas.microsoft.com/office/powerpoint/2010/main" val="3588528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967702C-CA6E-47AE-850D-11E524A54439}"/>
              </a:ext>
            </a:extLst>
          </p:cNvPr>
          <p:cNvSpPr>
            <a:spLocks noGrp="1"/>
          </p:cNvSpPr>
          <p:nvPr>
            <p:ph idx="1"/>
          </p:nvPr>
        </p:nvSpPr>
        <p:spPr>
          <a:xfrm>
            <a:off x="677334" y="321869"/>
            <a:ext cx="8596668" cy="6334963"/>
          </a:xfrm>
        </p:spPr>
        <p:txBody>
          <a:bodyPr/>
          <a:lstStyle/>
          <a:p>
            <a:r>
              <a:rPr lang="en-US" dirty="0"/>
              <a:t>// </a:t>
            </a:r>
            <a:r>
              <a:rPr lang="en-US" dirty="0" err="1"/>
              <a:t>Hàm</a:t>
            </a:r>
            <a:r>
              <a:rPr lang="en-US" dirty="0"/>
              <a:t> </a:t>
            </a:r>
            <a:r>
              <a:rPr lang="en-US" dirty="0" err="1"/>
              <a:t>AddRoundKey</a:t>
            </a:r>
            <a:endParaRPr lang="en-US" dirty="0"/>
          </a:p>
          <a:p>
            <a:r>
              <a:rPr lang="en-US" dirty="0"/>
              <a:t>void </a:t>
            </a:r>
            <a:r>
              <a:rPr lang="en-US" dirty="0" err="1"/>
              <a:t>AddRoundKey</a:t>
            </a:r>
            <a:r>
              <a:rPr lang="en-US" dirty="0"/>
              <a:t>(unsigned char state[4][4], unsigned char </a:t>
            </a:r>
            <a:r>
              <a:rPr lang="en-US" dirty="0" err="1"/>
              <a:t>roundKey</a:t>
            </a:r>
            <a:r>
              <a:rPr lang="en-US" dirty="0"/>
              <a:t>[16]) {</a:t>
            </a:r>
          </a:p>
          <a:p>
            <a:r>
              <a:rPr lang="en-US" dirty="0"/>
              <a:t>    for (int </a:t>
            </a:r>
            <a:r>
              <a:rPr lang="en-US" dirty="0" err="1"/>
              <a:t>i</a:t>
            </a:r>
            <a:r>
              <a:rPr lang="en-US" dirty="0"/>
              <a:t> = 0; </a:t>
            </a:r>
            <a:r>
              <a:rPr lang="en-US" dirty="0" err="1"/>
              <a:t>i</a:t>
            </a:r>
            <a:r>
              <a:rPr lang="en-US" dirty="0"/>
              <a:t> &lt; 4; ++</a:t>
            </a:r>
            <a:r>
              <a:rPr lang="en-US" dirty="0" err="1"/>
              <a:t>i</a:t>
            </a:r>
            <a:r>
              <a:rPr lang="en-US" dirty="0"/>
              <a:t>) {</a:t>
            </a:r>
          </a:p>
          <a:p>
            <a:r>
              <a:rPr lang="en-US" dirty="0"/>
              <a:t>        for (int j = 0; j &lt; 4; ++j) {</a:t>
            </a:r>
          </a:p>
          <a:p>
            <a:r>
              <a:rPr lang="en-US" dirty="0"/>
              <a:t>            state[</a:t>
            </a:r>
            <a:r>
              <a:rPr lang="en-US" dirty="0" err="1"/>
              <a:t>i</a:t>
            </a:r>
            <a:r>
              <a:rPr lang="en-US" dirty="0"/>
              <a:t>][j] ^= </a:t>
            </a:r>
            <a:r>
              <a:rPr lang="en-US" dirty="0" err="1"/>
              <a:t>roundKey</a:t>
            </a:r>
            <a:r>
              <a:rPr lang="en-US" dirty="0"/>
              <a:t>[</a:t>
            </a:r>
            <a:r>
              <a:rPr lang="en-US" dirty="0" err="1"/>
              <a:t>i</a:t>
            </a:r>
            <a:r>
              <a:rPr lang="en-US" dirty="0"/>
              <a:t> * 4 + j];</a:t>
            </a:r>
          </a:p>
          <a:p>
            <a:r>
              <a:rPr lang="en-US" dirty="0"/>
              <a:t>        }</a:t>
            </a:r>
          </a:p>
          <a:p>
            <a:r>
              <a:rPr lang="en-US" dirty="0"/>
              <a:t>    }</a:t>
            </a:r>
          </a:p>
          <a:p>
            <a:r>
              <a:rPr lang="en-US" dirty="0"/>
              <a:t>}</a:t>
            </a:r>
          </a:p>
        </p:txBody>
      </p:sp>
    </p:spTree>
    <p:extLst>
      <p:ext uri="{BB962C8B-B14F-4D97-AF65-F5344CB8AC3E}">
        <p14:creationId xmlns:p14="http://schemas.microsoft.com/office/powerpoint/2010/main" val="2619365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967702C-CA6E-47AE-850D-11E524A54439}"/>
              </a:ext>
            </a:extLst>
          </p:cNvPr>
          <p:cNvSpPr>
            <a:spLocks noGrp="1"/>
          </p:cNvSpPr>
          <p:nvPr>
            <p:ph idx="1"/>
          </p:nvPr>
        </p:nvSpPr>
        <p:spPr>
          <a:xfrm>
            <a:off x="677334" y="321869"/>
            <a:ext cx="8596668" cy="6334963"/>
          </a:xfrm>
        </p:spPr>
        <p:txBody>
          <a:bodyPr/>
          <a:lstStyle/>
          <a:p>
            <a:r>
              <a:rPr lang="en-US" dirty="0"/>
              <a:t>// </a:t>
            </a:r>
            <a:r>
              <a:rPr lang="en-US" dirty="0" err="1"/>
              <a:t>Hàm</a:t>
            </a:r>
            <a:r>
              <a:rPr lang="en-US" dirty="0"/>
              <a:t> </a:t>
            </a:r>
            <a:r>
              <a:rPr lang="en-US" dirty="0" err="1"/>
              <a:t>mã</a:t>
            </a:r>
            <a:r>
              <a:rPr lang="en-US" dirty="0"/>
              <a:t> </a:t>
            </a:r>
            <a:r>
              <a:rPr lang="en-US" dirty="0" err="1"/>
              <a:t>hóa</a:t>
            </a:r>
            <a:r>
              <a:rPr lang="en-US" dirty="0"/>
              <a:t> AES</a:t>
            </a:r>
          </a:p>
          <a:p>
            <a:r>
              <a:rPr lang="en-US" dirty="0"/>
              <a:t>void </a:t>
            </a:r>
            <a:r>
              <a:rPr lang="en-US" dirty="0" err="1"/>
              <a:t>AES_Encrypt</a:t>
            </a:r>
            <a:r>
              <a:rPr lang="en-US" dirty="0"/>
              <a:t>(const unsigned char input[16], const unsigned char key[16], unsigned char output[16]) {</a:t>
            </a:r>
          </a:p>
          <a:p>
            <a:r>
              <a:rPr lang="en-US" dirty="0"/>
              <a:t>    unsigned char state[4][4];</a:t>
            </a:r>
          </a:p>
          <a:p>
            <a:r>
              <a:rPr lang="en-US" dirty="0"/>
              <a:t>    unsigned char </a:t>
            </a:r>
            <a:r>
              <a:rPr lang="en-US" dirty="0" err="1"/>
              <a:t>roundKeys</a:t>
            </a:r>
            <a:r>
              <a:rPr lang="en-US" dirty="0"/>
              <a:t>[176];</a:t>
            </a:r>
          </a:p>
          <a:p>
            <a:endParaRPr lang="en-US" dirty="0"/>
          </a:p>
          <a:p>
            <a:r>
              <a:rPr lang="en-US" dirty="0"/>
              <a:t>    // </a:t>
            </a:r>
            <a:r>
              <a:rPr lang="en-US" dirty="0" err="1"/>
              <a:t>Chuyển</a:t>
            </a:r>
            <a:r>
              <a:rPr lang="en-US" dirty="0"/>
              <a:t> input </a:t>
            </a:r>
            <a:r>
              <a:rPr lang="en-US" dirty="0" err="1"/>
              <a:t>vào</a:t>
            </a:r>
            <a:r>
              <a:rPr lang="en-US" dirty="0"/>
              <a:t> ma </a:t>
            </a:r>
            <a:r>
              <a:rPr lang="en-US" dirty="0" err="1"/>
              <a:t>trận</a:t>
            </a:r>
            <a:r>
              <a:rPr lang="en-US" dirty="0"/>
              <a:t> </a:t>
            </a:r>
            <a:r>
              <a:rPr lang="en-US" dirty="0" err="1"/>
              <a:t>trạng</a:t>
            </a:r>
            <a:r>
              <a:rPr lang="en-US" dirty="0"/>
              <a:t> </a:t>
            </a:r>
            <a:r>
              <a:rPr lang="en-US" dirty="0" err="1"/>
              <a:t>thái</a:t>
            </a:r>
            <a:endParaRPr lang="en-US" dirty="0"/>
          </a:p>
          <a:p>
            <a:r>
              <a:rPr lang="en-US" dirty="0"/>
              <a:t>    for (int </a:t>
            </a:r>
            <a:r>
              <a:rPr lang="en-US" dirty="0" err="1"/>
              <a:t>i</a:t>
            </a:r>
            <a:r>
              <a:rPr lang="en-US" dirty="0"/>
              <a:t> = 0; </a:t>
            </a:r>
            <a:r>
              <a:rPr lang="en-US" dirty="0" err="1"/>
              <a:t>i</a:t>
            </a:r>
            <a:r>
              <a:rPr lang="en-US" dirty="0"/>
              <a:t> &lt; 4; ++</a:t>
            </a:r>
            <a:r>
              <a:rPr lang="en-US" dirty="0" err="1"/>
              <a:t>i</a:t>
            </a:r>
            <a:r>
              <a:rPr lang="en-US" dirty="0"/>
              <a:t>) {</a:t>
            </a:r>
          </a:p>
          <a:p>
            <a:r>
              <a:rPr lang="en-US" dirty="0"/>
              <a:t>        for (int j = 0; j &lt; 4; ++j) {</a:t>
            </a:r>
          </a:p>
          <a:p>
            <a:r>
              <a:rPr lang="en-US" dirty="0"/>
              <a:t>            state[j][</a:t>
            </a:r>
            <a:r>
              <a:rPr lang="en-US" dirty="0" err="1"/>
              <a:t>i</a:t>
            </a:r>
            <a:r>
              <a:rPr lang="en-US" dirty="0"/>
              <a:t>] = input[</a:t>
            </a:r>
            <a:r>
              <a:rPr lang="en-US" dirty="0" err="1"/>
              <a:t>i</a:t>
            </a:r>
            <a:r>
              <a:rPr lang="en-US" dirty="0"/>
              <a:t> * 4 + j];</a:t>
            </a:r>
          </a:p>
          <a:p>
            <a:r>
              <a:rPr lang="en-US" dirty="0"/>
              <a:t>        }</a:t>
            </a:r>
          </a:p>
          <a:p>
            <a:r>
              <a:rPr lang="en-US" dirty="0"/>
              <a:t>    }</a:t>
            </a:r>
          </a:p>
          <a:p>
            <a:endParaRPr lang="en-US" dirty="0"/>
          </a:p>
          <a:p>
            <a:r>
              <a:rPr lang="en-US" dirty="0"/>
              <a:t>    // </a:t>
            </a:r>
            <a:r>
              <a:rPr lang="en-US" dirty="0" err="1"/>
              <a:t>Mở</a:t>
            </a:r>
            <a:r>
              <a:rPr lang="en-US" dirty="0"/>
              <a:t> </a:t>
            </a:r>
            <a:r>
              <a:rPr lang="en-US" dirty="0" err="1"/>
              <a:t>rộng</a:t>
            </a:r>
            <a:r>
              <a:rPr lang="en-US" dirty="0"/>
              <a:t> </a:t>
            </a:r>
            <a:r>
              <a:rPr lang="en-US" dirty="0" err="1"/>
              <a:t>khóa</a:t>
            </a:r>
            <a:endParaRPr lang="en-US" dirty="0"/>
          </a:p>
          <a:p>
            <a:r>
              <a:rPr lang="en-US" dirty="0"/>
              <a:t>    </a:t>
            </a:r>
            <a:r>
              <a:rPr lang="en-US" dirty="0" err="1"/>
              <a:t>KeyExpansion</a:t>
            </a:r>
            <a:r>
              <a:rPr lang="en-US" dirty="0"/>
              <a:t>(key, </a:t>
            </a:r>
            <a:r>
              <a:rPr lang="en-US" dirty="0" err="1"/>
              <a:t>roundKeys</a:t>
            </a:r>
            <a:r>
              <a:rPr lang="en-US" dirty="0"/>
              <a:t>);</a:t>
            </a:r>
          </a:p>
        </p:txBody>
      </p:sp>
    </p:spTree>
    <p:extLst>
      <p:ext uri="{BB962C8B-B14F-4D97-AF65-F5344CB8AC3E}">
        <p14:creationId xmlns:p14="http://schemas.microsoft.com/office/powerpoint/2010/main" val="4257524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967702C-CA6E-47AE-850D-11E524A54439}"/>
              </a:ext>
            </a:extLst>
          </p:cNvPr>
          <p:cNvSpPr>
            <a:spLocks noGrp="1"/>
          </p:cNvSpPr>
          <p:nvPr>
            <p:ph idx="1"/>
          </p:nvPr>
        </p:nvSpPr>
        <p:spPr>
          <a:xfrm>
            <a:off x="677334" y="321869"/>
            <a:ext cx="8596668" cy="6334963"/>
          </a:xfrm>
        </p:spPr>
        <p:txBody>
          <a:bodyPr>
            <a:normAutofit fontScale="62500" lnSpcReduction="20000"/>
          </a:bodyPr>
          <a:lstStyle/>
          <a:p>
            <a:r>
              <a:rPr lang="en-US" dirty="0"/>
              <a:t>// </a:t>
            </a:r>
            <a:r>
              <a:rPr lang="en-US" dirty="0" err="1"/>
              <a:t>Thêm</a:t>
            </a:r>
            <a:r>
              <a:rPr lang="en-US" dirty="0"/>
              <a:t> </a:t>
            </a:r>
            <a:r>
              <a:rPr lang="en-US" dirty="0" err="1"/>
              <a:t>khóa</a:t>
            </a:r>
            <a:r>
              <a:rPr lang="en-US" dirty="0"/>
              <a:t> </a:t>
            </a:r>
            <a:r>
              <a:rPr lang="en-US" dirty="0" err="1"/>
              <a:t>vòng</a:t>
            </a:r>
            <a:r>
              <a:rPr lang="en-US" dirty="0"/>
              <a:t> </a:t>
            </a:r>
            <a:r>
              <a:rPr lang="en-US" dirty="0" err="1"/>
              <a:t>đầu</a:t>
            </a:r>
            <a:r>
              <a:rPr lang="en-US" dirty="0"/>
              <a:t> </a:t>
            </a:r>
            <a:r>
              <a:rPr lang="en-US" dirty="0" err="1"/>
              <a:t>tiên</a:t>
            </a:r>
            <a:endParaRPr lang="en-US" dirty="0"/>
          </a:p>
          <a:p>
            <a:r>
              <a:rPr lang="en-US" dirty="0"/>
              <a:t>    </a:t>
            </a:r>
            <a:r>
              <a:rPr lang="en-US" dirty="0" err="1"/>
              <a:t>AddRoundKey</a:t>
            </a:r>
            <a:r>
              <a:rPr lang="en-US" dirty="0"/>
              <a:t>(state, </a:t>
            </a:r>
            <a:r>
              <a:rPr lang="en-US" dirty="0" err="1"/>
              <a:t>roundKeys</a:t>
            </a:r>
            <a:r>
              <a:rPr lang="en-US" dirty="0"/>
              <a:t>);</a:t>
            </a:r>
          </a:p>
          <a:p>
            <a:endParaRPr lang="en-US" dirty="0"/>
          </a:p>
          <a:p>
            <a:r>
              <a:rPr lang="en-US" dirty="0"/>
              <a:t>    // </a:t>
            </a:r>
            <a:r>
              <a:rPr lang="en-US" dirty="0" err="1"/>
              <a:t>Thực</a:t>
            </a:r>
            <a:r>
              <a:rPr lang="en-US" dirty="0"/>
              <a:t> </a:t>
            </a:r>
            <a:r>
              <a:rPr lang="en-US" dirty="0" err="1"/>
              <a:t>hiện</a:t>
            </a:r>
            <a:r>
              <a:rPr lang="en-US" dirty="0"/>
              <a:t> </a:t>
            </a:r>
            <a:r>
              <a:rPr lang="en-US" dirty="0" err="1"/>
              <a:t>các</a:t>
            </a:r>
            <a:r>
              <a:rPr lang="en-US" dirty="0"/>
              <a:t> </a:t>
            </a:r>
            <a:r>
              <a:rPr lang="en-US" dirty="0" err="1"/>
              <a:t>vòng</a:t>
            </a:r>
            <a:r>
              <a:rPr lang="en-US" dirty="0"/>
              <a:t> </a:t>
            </a:r>
            <a:r>
              <a:rPr lang="en-US" dirty="0" err="1"/>
              <a:t>mã</a:t>
            </a:r>
            <a:r>
              <a:rPr lang="en-US" dirty="0"/>
              <a:t> </a:t>
            </a:r>
            <a:r>
              <a:rPr lang="en-US" dirty="0" err="1"/>
              <a:t>hóa</a:t>
            </a:r>
            <a:endParaRPr lang="en-US" dirty="0"/>
          </a:p>
          <a:p>
            <a:r>
              <a:rPr lang="en-US" dirty="0"/>
              <a:t>    for (int round = 1; round &lt; Nr; ++round) {</a:t>
            </a:r>
          </a:p>
          <a:p>
            <a:r>
              <a:rPr lang="en-US" dirty="0"/>
              <a:t>        </a:t>
            </a:r>
            <a:r>
              <a:rPr lang="en-US" dirty="0" err="1"/>
              <a:t>SubBytes</a:t>
            </a:r>
            <a:r>
              <a:rPr lang="en-US" dirty="0"/>
              <a:t>(state);</a:t>
            </a:r>
          </a:p>
          <a:p>
            <a:r>
              <a:rPr lang="en-US" dirty="0"/>
              <a:t>        </a:t>
            </a:r>
            <a:r>
              <a:rPr lang="en-US" dirty="0" err="1"/>
              <a:t>ShiftRows</a:t>
            </a:r>
            <a:r>
              <a:rPr lang="en-US" dirty="0"/>
              <a:t>(state);</a:t>
            </a:r>
          </a:p>
          <a:p>
            <a:r>
              <a:rPr lang="en-US" dirty="0"/>
              <a:t>        </a:t>
            </a:r>
            <a:r>
              <a:rPr lang="en-US" dirty="0" err="1"/>
              <a:t>MixColumns</a:t>
            </a:r>
            <a:r>
              <a:rPr lang="en-US" dirty="0"/>
              <a:t>(state);</a:t>
            </a:r>
          </a:p>
          <a:p>
            <a:r>
              <a:rPr lang="en-US" dirty="0"/>
              <a:t>        </a:t>
            </a:r>
            <a:r>
              <a:rPr lang="en-US" dirty="0" err="1"/>
              <a:t>AddRoundKey</a:t>
            </a:r>
            <a:r>
              <a:rPr lang="en-US" dirty="0"/>
              <a:t>(state, &amp;</a:t>
            </a:r>
            <a:r>
              <a:rPr lang="en-US" dirty="0" err="1"/>
              <a:t>roundKeys</a:t>
            </a:r>
            <a:r>
              <a:rPr lang="en-US" dirty="0"/>
              <a:t>[round * 16]);</a:t>
            </a:r>
          </a:p>
          <a:p>
            <a:r>
              <a:rPr lang="en-US" dirty="0"/>
              <a:t>    }</a:t>
            </a:r>
          </a:p>
          <a:p>
            <a:endParaRPr lang="en-US" dirty="0"/>
          </a:p>
          <a:p>
            <a:r>
              <a:rPr lang="en-US" dirty="0"/>
              <a:t>    // </a:t>
            </a:r>
            <a:r>
              <a:rPr lang="en-US" dirty="0" err="1"/>
              <a:t>Vòng</a:t>
            </a:r>
            <a:r>
              <a:rPr lang="en-US" dirty="0"/>
              <a:t> </a:t>
            </a:r>
            <a:r>
              <a:rPr lang="en-US" dirty="0" err="1"/>
              <a:t>cuối</a:t>
            </a:r>
            <a:r>
              <a:rPr lang="en-US" dirty="0"/>
              <a:t> (</a:t>
            </a:r>
            <a:r>
              <a:rPr lang="en-US" dirty="0" err="1"/>
              <a:t>không</a:t>
            </a:r>
            <a:r>
              <a:rPr lang="en-US" dirty="0"/>
              <a:t> </a:t>
            </a:r>
            <a:r>
              <a:rPr lang="en-US" dirty="0" err="1"/>
              <a:t>có</a:t>
            </a:r>
            <a:r>
              <a:rPr lang="en-US" dirty="0"/>
              <a:t> </a:t>
            </a:r>
            <a:r>
              <a:rPr lang="en-US" dirty="0" err="1"/>
              <a:t>MixColumns</a:t>
            </a:r>
            <a:r>
              <a:rPr lang="en-US" dirty="0"/>
              <a:t>)</a:t>
            </a:r>
          </a:p>
          <a:p>
            <a:r>
              <a:rPr lang="en-US" dirty="0"/>
              <a:t>    </a:t>
            </a:r>
            <a:r>
              <a:rPr lang="en-US" dirty="0" err="1"/>
              <a:t>SubBytes</a:t>
            </a:r>
            <a:r>
              <a:rPr lang="en-US" dirty="0"/>
              <a:t>(state);</a:t>
            </a:r>
          </a:p>
          <a:p>
            <a:r>
              <a:rPr lang="en-US" dirty="0"/>
              <a:t>    </a:t>
            </a:r>
            <a:r>
              <a:rPr lang="en-US" dirty="0" err="1"/>
              <a:t>ShiftRows</a:t>
            </a:r>
            <a:r>
              <a:rPr lang="en-US" dirty="0"/>
              <a:t>(state);</a:t>
            </a:r>
          </a:p>
          <a:p>
            <a:r>
              <a:rPr lang="en-US" dirty="0"/>
              <a:t>    </a:t>
            </a:r>
            <a:r>
              <a:rPr lang="en-US" dirty="0" err="1"/>
              <a:t>AddRoundKey</a:t>
            </a:r>
            <a:r>
              <a:rPr lang="en-US" dirty="0"/>
              <a:t>(state, &amp;</a:t>
            </a:r>
            <a:r>
              <a:rPr lang="en-US" dirty="0" err="1"/>
              <a:t>roundKeys</a:t>
            </a:r>
            <a:r>
              <a:rPr lang="en-US" dirty="0"/>
              <a:t>[Nr * 16]);</a:t>
            </a:r>
          </a:p>
          <a:p>
            <a:endParaRPr lang="en-US" dirty="0"/>
          </a:p>
          <a:p>
            <a:r>
              <a:rPr lang="en-US" dirty="0"/>
              <a:t>    // </a:t>
            </a:r>
            <a:r>
              <a:rPr lang="en-US" dirty="0" err="1"/>
              <a:t>Chuyển</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trạng</a:t>
            </a:r>
            <a:r>
              <a:rPr lang="en-US" dirty="0"/>
              <a:t> </a:t>
            </a:r>
            <a:r>
              <a:rPr lang="en-US" dirty="0" err="1"/>
              <a:t>thái</a:t>
            </a:r>
            <a:r>
              <a:rPr lang="en-US" dirty="0"/>
              <a:t> ra output</a:t>
            </a:r>
          </a:p>
          <a:p>
            <a:r>
              <a:rPr lang="en-US" dirty="0"/>
              <a:t>    for (int </a:t>
            </a:r>
            <a:r>
              <a:rPr lang="en-US" dirty="0" err="1"/>
              <a:t>i</a:t>
            </a:r>
            <a:r>
              <a:rPr lang="en-US" dirty="0"/>
              <a:t> = 0; </a:t>
            </a:r>
            <a:r>
              <a:rPr lang="en-US" dirty="0" err="1"/>
              <a:t>i</a:t>
            </a:r>
            <a:r>
              <a:rPr lang="en-US" dirty="0"/>
              <a:t> &lt; 4; ++</a:t>
            </a:r>
            <a:r>
              <a:rPr lang="en-US" dirty="0" err="1"/>
              <a:t>i</a:t>
            </a:r>
            <a:r>
              <a:rPr lang="en-US" dirty="0"/>
              <a:t>) {</a:t>
            </a:r>
          </a:p>
          <a:p>
            <a:r>
              <a:rPr lang="en-US" dirty="0"/>
              <a:t>        for (int j = 0; j &lt; 4; ++j) {</a:t>
            </a:r>
          </a:p>
          <a:p>
            <a:r>
              <a:rPr lang="en-US" dirty="0"/>
              <a:t>            output[</a:t>
            </a:r>
            <a:r>
              <a:rPr lang="en-US" dirty="0" err="1"/>
              <a:t>i</a:t>
            </a:r>
            <a:r>
              <a:rPr lang="en-US" dirty="0"/>
              <a:t> * 4 + j] = state[j][</a:t>
            </a:r>
            <a:r>
              <a:rPr lang="en-US" dirty="0" err="1"/>
              <a:t>i</a:t>
            </a:r>
            <a:r>
              <a:rPr lang="en-US" dirty="0"/>
              <a:t>];</a:t>
            </a:r>
          </a:p>
          <a:p>
            <a:r>
              <a:rPr lang="en-US" dirty="0"/>
              <a:t>        }</a:t>
            </a:r>
          </a:p>
          <a:p>
            <a:r>
              <a:rPr lang="en-US" dirty="0"/>
              <a:t>    }</a:t>
            </a:r>
          </a:p>
          <a:p>
            <a:r>
              <a:rPr lang="en-US" dirty="0"/>
              <a:t>}</a:t>
            </a:r>
          </a:p>
        </p:txBody>
      </p:sp>
    </p:spTree>
    <p:extLst>
      <p:ext uri="{BB962C8B-B14F-4D97-AF65-F5344CB8AC3E}">
        <p14:creationId xmlns:p14="http://schemas.microsoft.com/office/powerpoint/2010/main" val="3270756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967702C-CA6E-47AE-850D-11E524A54439}"/>
              </a:ext>
            </a:extLst>
          </p:cNvPr>
          <p:cNvSpPr>
            <a:spLocks noGrp="1"/>
          </p:cNvSpPr>
          <p:nvPr>
            <p:ph idx="1"/>
          </p:nvPr>
        </p:nvSpPr>
        <p:spPr>
          <a:xfrm>
            <a:off x="677334" y="321869"/>
            <a:ext cx="8596668" cy="6334963"/>
          </a:xfrm>
        </p:spPr>
        <p:txBody>
          <a:bodyPr/>
          <a:lstStyle/>
          <a:p>
            <a:r>
              <a:rPr lang="en-US" dirty="0"/>
              <a:t>int main() {</a:t>
            </a:r>
          </a:p>
          <a:p>
            <a:r>
              <a:rPr lang="en-US" dirty="0"/>
              <a:t>    unsigned char key[16] = {</a:t>
            </a:r>
          </a:p>
          <a:p>
            <a:r>
              <a:rPr lang="en-US" dirty="0"/>
              <a:t>        0x2b, 0x7e, 0x15, 0x16, 0x28, 0xae, 0xd2, 0xa6,</a:t>
            </a:r>
          </a:p>
          <a:p>
            <a:r>
              <a:rPr lang="en-US" dirty="0"/>
              <a:t>        0xab, 0xf7, 0x97, 0x75, 0x46, 0x3d, 0x81, 0x46</a:t>
            </a:r>
          </a:p>
          <a:p>
            <a:r>
              <a:rPr lang="en-US" dirty="0"/>
              <a:t>    };</a:t>
            </a:r>
          </a:p>
          <a:p>
            <a:endParaRPr lang="en-US" dirty="0"/>
          </a:p>
          <a:p>
            <a:r>
              <a:rPr lang="en-US" dirty="0"/>
              <a:t>    unsigned char input[16] = {</a:t>
            </a:r>
          </a:p>
          <a:p>
            <a:r>
              <a:rPr lang="en-US" dirty="0"/>
              <a:t>        0x32, 0x88, 0x31, 0xe0, 0x43, 0x5a, 0x31, 0x37,</a:t>
            </a:r>
          </a:p>
          <a:p>
            <a:r>
              <a:rPr lang="en-US" dirty="0"/>
              <a:t>        0xf6, 0x30, 0x98, 0x07, 0xa8, 0x8d, 0xa2, 0x34</a:t>
            </a:r>
          </a:p>
          <a:p>
            <a:r>
              <a:rPr lang="en-US" dirty="0"/>
              <a:t>    };</a:t>
            </a:r>
          </a:p>
        </p:txBody>
      </p:sp>
    </p:spTree>
    <p:extLst>
      <p:ext uri="{BB962C8B-B14F-4D97-AF65-F5344CB8AC3E}">
        <p14:creationId xmlns:p14="http://schemas.microsoft.com/office/powerpoint/2010/main" val="1612493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967702C-CA6E-47AE-850D-11E524A54439}"/>
              </a:ext>
            </a:extLst>
          </p:cNvPr>
          <p:cNvSpPr>
            <a:spLocks noGrp="1"/>
          </p:cNvSpPr>
          <p:nvPr>
            <p:ph idx="1"/>
          </p:nvPr>
        </p:nvSpPr>
        <p:spPr>
          <a:xfrm>
            <a:off x="677334" y="321869"/>
            <a:ext cx="8596668" cy="6334963"/>
          </a:xfrm>
        </p:spPr>
        <p:txBody>
          <a:bodyPr/>
          <a:lstStyle/>
          <a:p>
            <a:r>
              <a:rPr lang="en-US" dirty="0"/>
              <a:t>unsigned char output[16];</a:t>
            </a:r>
          </a:p>
          <a:p>
            <a:endParaRPr lang="en-US" dirty="0"/>
          </a:p>
          <a:p>
            <a:r>
              <a:rPr lang="en-US" dirty="0"/>
              <a:t>    </a:t>
            </a:r>
            <a:r>
              <a:rPr lang="en-US" dirty="0" err="1"/>
              <a:t>AES_Encrypt</a:t>
            </a:r>
            <a:r>
              <a:rPr lang="en-US" dirty="0"/>
              <a:t>(input, key, output);</a:t>
            </a:r>
          </a:p>
          <a:p>
            <a:endParaRPr lang="en-US" dirty="0"/>
          </a:p>
          <a:p>
            <a:r>
              <a:rPr lang="en-US" dirty="0"/>
              <a:t>    // In </a:t>
            </a:r>
            <a:r>
              <a:rPr lang="en-US" dirty="0" err="1"/>
              <a:t>kết</a:t>
            </a:r>
            <a:r>
              <a:rPr lang="en-US" dirty="0"/>
              <a:t> </a:t>
            </a:r>
            <a:r>
              <a:rPr lang="en-US" dirty="0" err="1"/>
              <a:t>quả</a:t>
            </a:r>
            <a:r>
              <a:rPr lang="en-US" dirty="0"/>
              <a:t> </a:t>
            </a:r>
            <a:r>
              <a:rPr lang="en-US" dirty="0" err="1"/>
              <a:t>mã</a:t>
            </a:r>
            <a:r>
              <a:rPr lang="en-US" dirty="0"/>
              <a:t> </a:t>
            </a:r>
            <a:r>
              <a:rPr lang="en-US" dirty="0" err="1"/>
              <a:t>hóa</a:t>
            </a:r>
            <a:endParaRPr lang="en-US" dirty="0"/>
          </a:p>
          <a:p>
            <a:r>
              <a:rPr lang="en-US" dirty="0"/>
              <a:t>    </a:t>
            </a:r>
            <a:r>
              <a:rPr lang="en-US" dirty="0" err="1"/>
              <a:t>cout</a:t>
            </a:r>
            <a:r>
              <a:rPr lang="en-US" dirty="0"/>
              <a:t> &lt;&lt; "Encrypted text: ";</a:t>
            </a:r>
          </a:p>
          <a:p>
            <a:r>
              <a:rPr lang="en-US" dirty="0"/>
              <a:t>    for (int </a:t>
            </a:r>
            <a:r>
              <a:rPr lang="en-US" dirty="0" err="1"/>
              <a:t>i</a:t>
            </a:r>
            <a:r>
              <a:rPr lang="en-US" dirty="0"/>
              <a:t> = 0; </a:t>
            </a:r>
            <a:r>
              <a:rPr lang="en-US" dirty="0" err="1"/>
              <a:t>i</a:t>
            </a:r>
            <a:r>
              <a:rPr lang="en-US" dirty="0"/>
              <a:t> &lt; 16; ++</a:t>
            </a:r>
            <a:r>
              <a:rPr lang="en-US" dirty="0" err="1"/>
              <a:t>i</a:t>
            </a:r>
            <a:r>
              <a:rPr lang="en-US" dirty="0"/>
              <a:t>) {</a:t>
            </a:r>
          </a:p>
          <a:p>
            <a:r>
              <a:rPr lang="en-US" dirty="0"/>
              <a:t>        </a:t>
            </a:r>
            <a:r>
              <a:rPr lang="en-US" dirty="0" err="1"/>
              <a:t>cout</a:t>
            </a:r>
            <a:r>
              <a:rPr lang="en-US" dirty="0"/>
              <a:t> &lt;&lt; hex &lt;&lt; </a:t>
            </a:r>
            <a:r>
              <a:rPr lang="en-US" dirty="0" err="1"/>
              <a:t>setw</a:t>
            </a:r>
            <a:r>
              <a:rPr lang="en-US" dirty="0"/>
              <a:t>(2) &lt;&lt; </a:t>
            </a:r>
            <a:r>
              <a:rPr lang="en-US" dirty="0" err="1"/>
              <a:t>setfill</a:t>
            </a:r>
            <a:r>
              <a:rPr lang="en-US" dirty="0"/>
              <a:t>('0') &lt;&lt; (int)output[</a:t>
            </a:r>
            <a:r>
              <a:rPr lang="en-US" dirty="0" err="1"/>
              <a:t>i</a:t>
            </a:r>
            <a:r>
              <a:rPr lang="en-US" dirty="0"/>
              <a:t>] &lt;&lt; " ";</a:t>
            </a:r>
          </a:p>
          <a:p>
            <a:r>
              <a:rPr lang="en-US" dirty="0"/>
              <a:t>    }</a:t>
            </a:r>
          </a:p>
          <a:p>
            <a:r>
              <a:rPr lang="en-US" dirty="0"/>
              <a:t>    </a:t>
            </a:r>
            <a:r>
              <a:rPr lang="en-US" dirty="0" err="1"/>
              <a:t>cout</a:t>
            </a:r>
            <a:r>
              <a:rPr lang="en-US" dirty="0"/>
              <a:t> &lt;&lt; </a:t>
            </a:r>
            <a:r>
              <a:rPr lang="en-US" dirty="0" err="1"/>
              <a:t>endl</a:t>
            </a:r>
            <a:r>
              <a:rPr lang="en-US" dirty="0"/>
              <a:t>;</a:t>
            </a:r>
          </a:p>
          <a:p>
            <a:endParaRPr lang="en-US" dirty="0"/>
          </a:p>
          <a:p>
            <a:r>
              <a:rPr lang="en-US" dirty="0"/>
              <a:t>    return 0;</a:t>
            </a:r>
          </a:p>
          <a:p>
            <a:r>
              <a:rPr lang="en-US" dirty="0"/>
              <a:t>}</a:t>
            </a:r>
          </a:p>
        </p:txBody>
      </p:sp>
    </p:spTree>
    <p:extLst>
      <p:ext uri="{BB962C8B-B14F-4D97-AF65-F5344CB8AC3E}">
        <p14:creationId xmlns:p14="http://schemas.microsoft.com/office/powerpoint/2010/main" val="3006473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967702C-CA6E-47AE-850D-11E524A54439}"/>
              </a:ext>
            </a:extLst>
          </p:cNvPr>
          <p:cNvSpPr>
            <a:spLocks noGrp="1"/>
          </p:cNvSpPr>
          <p:nvPr>
            <p:ph idx="1"/>
          </p:nvPr>
        </p:nvSpPr>
        <p:spPr>
          <a:xfrm>
            <a:off x="677334" y="321869"/>
            <a:ext cx="8596668" cy="6334963"/>
          </a:xfrm>
        </p:spPr>
        <p:txBody>
          <a:bodyPr/>
          <a:lstStyle/>
          <a:p>
            <a:r>
              <a:rPr lang="en-US" dirty="0" err="1"/>
              <a:t>Cấu</a:t>
            </a:r>
            <a:r>
              <a:rPr lang="en-US" dirty="0"/>
              <a:t> </a:t>
            </a:r>
            <a:r>
              <a:rPr lang="en-US" dirty="0" err="1"/>
              <a:t>trúc</a:t>
            </a:r>
            <a:r>
              <a:rPr lang="en-US" dirty="0"/>
              <a:t> </a:t>
            </a:r>
            <a:r>
              <a:rPr lang="en-US" dirty="0" err="1"/>
              <a:t>mã</a:t>
            </a:r>
            <a:r>
              <a:rPr lang="en-US" dirty="0"/>
              <a:t> </a:t>
            </a:r>
            <a:r>
              <a:rPr lang="en-US" dirty="0" err="1"/>
              <a:t>nguồn</a:t>
            </a:r>
            <a:r>
              <a:rPr lang="en-US" dirty="0"/>
              <a:t> </a:t>
            </a:r>
            <a:r>
              <a:rPr lang="en-US" dirty="0" err="1"/>
              <a:t>triển</a:t>
            </a:r>
            <a:r>
              <a:rPr lang="en-US" dirty="0"/>
              <a:t> </a:t>
            </a:r>
            <a:r>
              <a:rPr lang="en-US" dirty="0" err="1"/>
              <a:t>khai</a:t>
            </a:r>
            <a:r>
              <a:rPr lang="en-US" dirty="0"/>
              <a:t> AES-192 bit:</a:t>
            </a:r>
          </a:p>
          <a:p>
            <a:r>
              <a:rPr lang="vi-VN" dirty="0"/>
              <a:t>#include &lt;iostream&gt;</a:t>
            </a:r>
          </a:p>
          <a:p>
            <a:r>
              <a:rPr lang="vi-VN" dirty="0"/>
              <a:t>#include &lt;iomanip&gt;</a:t>
            </a:r>
          </a:p>
          <a:p>
            <a:r>
              <a:rPr lang="vi-VN" dirty="0"/>
              <a:t>#include &lt;vector&gt;</a:t>
            </a:r>
          </a:p>
          <a:p>
            <a:r>
              <a:rPr lang="vi-VN" dirty="0"/>
              <a:t>#include &lt;array&gt;</a:t>
            </a:r>
          </a:p>
          <a:p>
            <a:r>
              <a:rPr lang="vi-VN" dirty="0"/>
              <a:t>#include &lt;cstring&gt;</a:t>
            </a:r>
          </a:p>
          <a:p>
            <a:endParaRPr lang="vi-VN" dirty="0"/>
          </a:p>
          <a:p>
            <a:r>
              <a:rPr lang="vi-VN" dirty="0"/>
              <a:t>using namespace std;</a:t>
            </a:r>
          </a:p>
          <a:p>
            <a:endParaRPr lang="vi-VN" dirty="0"/>
          </a:p>
          <a:p>
            <a:r>
              <a:rPr lang="vi-VN" dirty="0"/>
              <a:t>// Định nghĩa kích thước khối AES</a:t>
            </a:r>
          </a:p>
          <a:p>
            <a:r>
              <a:rPr lang="vi-VN" dirty="0"/>
              <a:t>const int Nb = 4; // số cột trong ma trận trạng thái (4x4)</a:t>
            </a:r>
          </a:p>
          <a:p>
            <a:r>
              <a:rPr lang="vi-VN" dirty="0"/>
              <a:t>const int Nk = 6; // số từ (words) trong khóa (khóa 192 bit -&gt; 6 từ)</a:t>
            </a:r>
          </a:p>
          <a:p>
            <a:r>
              <a:rPr lang="vi-VN" dirty="0"/>
              <a:t>const int Nr = 12; // số vòng lặp (rounds) cho AES-192</a:t>
            </a:r>
            <a:endParaRPr lang="en-US" dirty="0"/>
          </a:p>
        </p:txBody>
      </p:sp>
    </p:spTree>
    <p:extLst>
      <p:ext uri="{BB962C8B-B14F-4D97-AF65-F5344CB8AC3E}">
        <p14:creationId xmlns:p14="http://schemas.microsoft.com/office/powerpoint/2010/main" val="4203748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967702C-CA6E-47AE-850D-11E524A54439}"/>
              </a:ext>
            </a:extLst>
          </p:cNvPr>
          <p:cNvSpPr>
            <a:spLocks noGrp="1"/>
          </p:cNvSpPr>
          <p:nvPr>
            <p:ph idx="1"/>
          </p:nvPr>
        </p:nvSpPr>
        <p:spPr>
          <a:xfrm>
            <a:off x="677334" y="321869"/>
            <a:ext cx="8596668" cy="6334963"/>
          </a:xfrm>
        </p:spPr>
        <p:txBody>
          <a:bodyPr>
            <a:normAutofit lnSpcReduction="10000"/>
          </a:bodyPr>
          <a:lstStyle/>
          <a:p>
            <a:r>
              <a:rPr lang="vi-VN" dirty="0"/>
              <a:t>// Ma trận S-box cho bước SubBytes</a:t>
            </a:r>
          </a:p>
          <a:p>
            <a:r>
              <a:rPr lang="vi-VN" dirty="0"/>
              <a:t>const unsigned char SBox[256] = {</a:t>
            </a:r>
          </a:p>
          <a:p>
            <a:r>
              <a:rPr lang="vi-VN" dirty="0"/>
              <a:t>    // ... (mảng đầy đủ 256 giá trị)</a:t>
            </a:r>
          </a:p>
          <a:p>
            <a:r>
              <a:rPr lang="vi-VN" dirty="0"/>
              <a:t>};</a:t>
            </a:r>
          </a:p>
          <a:p>
            <a:endParaRPr lang="vi-VN" dirty="0"/>
          </a:p>
          <a:p>
            <a:r>
              <a:rPr lang="vi-VN" dirty="0"/>
              <a:t>// Mảng Rcon (Round Constant) cho quá trình mở rộng khóa</a:t>
            </a:r>
          </a:p>
          <a:p>
            <a:r>
              <a:rPr lang="vi-VN" dirty="0"/>
              <a:t>const unsigned char Rcon[10] = {</a:t>
            </a:r>
          </a:p>
          <a:p>
            <a:r>
              <a:rPr lang="vi-VN" dirty="0"/>
              <a:t>    0x8d, 0x01, 0x02, 0x04, 0x08, 0x10, 0x20, 0x40, 0x80, 0x1b</a:t>
            </a:r>
          </a:p>
          <a:p>
            <a:r>
              <a:rPr lang="vi-VN" dirty="0"/>
              <a:t>};</a:t>
            </a:r>
          </a:p>
          <a:p>
            <a:endParaRPr lang="vi-VN" dirty="0"/>
          </a:p>
          <a:p>
            <a:r>
              <a:rPr lang="vi-VN" dirty="0"/>
              <a:t>// Hàm XOR hai mảng byte (để thực hiện AddRoundKey)</a:t>
            </a:r>
          </a:p>
          <a:p>
            <a:r>
              <a:rPr lang="vi-VN" dirty="0"/>
              <a:t>void XORBytes(unsigned char* a, unsigned char* b, unsigned char* out) {</a:t>
            </a:r>
          </a:p>
          <a:p>
            <a:r>
              <a:rPr lang="vi-VN" dirty="0"/>
              <a:t>    for (int i = 0; i &lt; 16; ++i) {</a:t>
            </a:r>
          </a:p>
          <a:p>
            <a:r>
              <a:rPr lang="vi-VN" dirty="0"/>
              <a:t>        out[i] = a[i] ^ b[i];</a:t>
            </a:r>
          </a:p>
          <a:p>
            <a:r>
              <a:rPr lang="vi-VN" dirty="0"/>
              <a:t>    }</a:t>
            </a:r>
          </a:p>
          <a:p>
            <a:r>
              <a:rPr lang="vi-VN" dirty="0"/>
              <a:t>}</a:t>
            </a:r>
            <a:endParaRPr lang="en-US" dirty="0"/>
          </a:p>
        </p:txBody>
      </p:sp>
    </p:spTree>
    <p:extLst>
      <p:ext uri="{BB962C8B-B14F-4D97-AF65-F5344CB8AC3E}">
        <p14:creationId xmlns:p14="http://schemas.microsoft.com/office/powerpoint/2010/main" val="3021548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967702C-CA6E-47AE-850D-11E524A54439}"/>
              </a:ext>
            </a:extLst>
          </p:cNvPr>
          <p:cNvSpPr>
            <a:spLocks noGrp="1"/>
          </p:cNvSpPr>
          <p:nvPr>
            <p:ph idx="1"/>
          </p:nvPr>
        </p:nvSpPr>
        <p:spPr>
          <a:xfrm>
            <a:off x="677334" y="321869"/>
            <a:ext cx="8596668" cy="6334963"/>
          </a:xfrm>
        </p:spPr>
        <p:txBody>
          <a:bodyPr/>
          <a:lstStyle/>
          <a:p>
            <a:r>
              <a:rPr lang="vi-VN" dirty="0"/>
              <a:t>Mã hóa AES (Advanced Encryption Standard) là một trong những thuật toán mã hóa đối xứng phổ biến và an toàn nhất hiện nay. AES được chuẩn hóa bởi Viện Tiêu chuẩn và Công nghệ Hoa Kỳ (NIST) vào năm 2001 và thay thế thuật toán DES.</a:t>
            </a:r>
            <a:endParaRPr lang="en-US" dirty="0"/>
          </a:p>
          <a:p>
            <a:r>
              <a:rPr lang="vi-VN" b="1" dirty="0"/>
              <a:t>1. Tổng quan về AES</a:t>
            </a:r>
          </a:p>
          <a:p>
            <a:pPr>
              <a:buFont typeface="Arial" panose="020B0604020202020204" pitchFamily="34" charset="0"/>
              <a:buChar char="•"/>
            </a:pPr>
            <a:r>
              <a:rPr lang="vi-VN" b="1" dirty="0"/>
              <a:t>Loại thuật toán</a:t>
            </a:r>
            <a:r>
              <a:rPr lang="vi-VN" dirty="0"/>
              <a:t>: Mã hóa khối đối xứng (Symmetric Block Cipher).</a:t>
            </a:r>
          </a:p>
          <a:p>
            <a:pPr>
              <a:buFont typeface="Arial" panose="020B0604020202020204" pitchFamily="34" charset="0"/>
              <a:buChar char="•"/>
            </a:pPr>
            <a:r>
              <a:rPr lang="vi-VN" b="1" dirty="0"/>
              <a:t>Kích thước khối</a:t>
            </a:r>
            <a:r>
              <a:rPr lang="vi-VN" dirty="0"/>
              <a:t>: 128 bit.</a:t>
            </a:r>
          </a:p>
          <a:p>
            <a:pPr>
              <a:buFont typeface="Arial" panose="020B0604020202020204" pitchFamily="34" charset="0"/>
              <a:buChar char="•"/>
            </a:pPr>
            <a:r>
              <a:rPr lang="vi-VN" b="1" dirty="0"/>
              <a:t>Kích thước khóa</a:t>
            </a:r>
            <a:r>
              <a:rPr lang="vi-VN" dirty="0"/>
              <a:t>: 128 bit, 192 bit, hoặc 256 bit.</a:t>
            </a:r>
          </a:p>
          <a:p>
            <a:pPr>
              <a:buFont typeface="Arial" panose="020B0604020202020204" pitchFamily="34" charset="0"/>
              <a:buChar char="•"/>
            </a:pPr>
            <a:r>
              <a:rPr lang="vi-VN" b="1" dirty="0"/>
              <a:t>Số vòng lặp (rounds)</a:t>
            </a:r>
            <a:r>
              <a:rPr lang="vi-VN" dirty="0"/>
              <a:t>: Phụ thuộc vào độ dài khóa:</a:t>
            </a:r>
          </a:p>
          <a:p>
            <a:pPr marL="742950" lvl="1" indent="-285750">
              <a:buFont typeface="Arial" panose="020B0604020202020204" pitchFamily="34" charset="0"/>
              <a:buChar char="•"/>
            </a:pPr>
            <a:r>
              <a:rPr lang="vi-VN" dirty="0"/>
              <a:t>128-bit: 10 vòng.</a:t>
            </a:r>
          </a:p>
          <a:p>
            <a:pPr marL="742950" lvl="1" indent="-285750">
              <a:buFont typeface="Arial" panose="020B0604020202020204" pitchFamily="34" charset="0"/>
              <a:buChar char="•"/>
            </a:pPr>
            <a:r>
              <a:rPr lang="vi-VN" dirty="0"/>
              <a:t>192-bit: 12 vòng.</a:t>
            </a:r>
          </a:p>
          <a:p>
            <a:pPr marL="742950" lvl="1" indent="-285750">
              <a:buFont typeface="Arial" panose="020B0604020202020204" pitchFamily="34" charset="0"/>
              <a:buChar char="•"/>
            </a:pPr>
            <a:r>
              <a:rPr lang="vi-VN" dirty="0"/>
              <a:t>256-bit: 14 vòng.</a:t>
            </a:r>
          </a:p>
          <a:p>
            <a:r>
              <a:rPr lang="en-US" b="1" dirty="0"/>
              <a:t>2. </a:t>
            </a:r>
            <a:r>
              <a:rPr lang="en-US" b="1" dirty="0" err="1"/>
              <a:t>Quy</a:t>
            </a:r>
            <a:r>
              <a:rPr lang="en-US" b="1" dirty="0"/>
              <a:t> </a:t>
            </a:r>
            <a:r>
              <a:rPr lang="en-US" b="1" dirty="0" err="1"/>
              <a:t>trình</a:t>
            </a:r>
            <a:r>
              <a:rPr lang="en-US" b="1" dirty="0"/>
              <a:t> </a:t>
            </a:r>
            <a:r>
              <a:rPr lang="en-US" b="1" dirty="0" err="1"/>
              <a:t>mã</a:t>
            </a:r>
            <a:r>
              <a:rPr lang="en-US" b="1" dirty="0"/>
              <a:t> </a:t>
            </a:r>
            <a:r>
              <a:rPr lang="en-US" b="1" dirty="0" err="1"/>
              <a:t>hóa</a:t>
            </a:r>
            <a:r>
              <a:rPr lang="en-US" b="1" dirty="0"/>
              <a:t> AES</a:t>
            </a:r>
          </a:p>
          <a:p>
            <a:r>
              <a:rPr lang="en-US" dirty="0"/>
              <a:t>AES </a:t>
            </a:r>
            <a:r>
              <a:rPr lang="en-US" dirty="0" err="1"/>
              <a:t>mã</a:t>
            </a:r>
            <a:r>
              <a:rPr lang="en-US" dirty="0"/>
              <a:t> </a:t>
            </a:r>
            <a:r>
              <a:rPr lang="en-US" dirty="0" err="1"/>
              <a:t>hóa</a:t>
            </a:r>
            <a:r>
              <a:rPr lang="en-US" dirty="0"/>
              <a:t> </a:t>
            </a:r>
            <a:r>
              <a:rPr lang="en-US" dirty="0" err="1"/>
              <a:t>một</a:t>
            </a:r>
            <a:r>
              <a:rPr lang="en-US" dirty="0"/>
              <a:t> </a:t>
            </a:r>
            <a:r>
              <a:rPr lang="en-US" dirty="0" err="1"/>
              <a:t>khối</a:t>
            </a:r>
            <a:r>
              <a:rPr lang="en-US" dirty="0"/>
              <a:t> 128 bit </a:t>
            </a:r>
            <a:r>
              <a:rPr lang="en-US" dirty="0" err="1"/>
              <a:t>dữ</a:t>
            </a:r>
            <a:r>
              <a:rPr lang="en-US" dirty="0"/>
              <a:t> </a:t>
            </a:r>
            <a:r>
              <a:rPr lang="en-US" dirty="0" err="1"/>
              <a:t>liệu</a:t>
            </a:r>
            <a:r>
              <a:rPr lang="en-US" dirty="0"/>
              <a:t> </a:t>
            </a:r>
            <a:r>
              <a:rPr lang="en-US" dirty="0" err="1"/>
              <a:t>đầu</a:t>
            </a:r>
            <a:r>
              <a:rPr lang="en-US" dirty="0"/>
              <a:t> </a:t>
            </a:r>
            <a:r>
              <a:rPr lang="en-US" dirty="0" err="1"/>
              <a:t>vào</a:t>
            </a:r>
            <a:r>
              <a:rPr lang="en-US" dirty="0"/>
              <a:t> </a:t>
            </a:r>
            <a:r>
              <a:rPr lang="en-US" dirty="0" err="1"/>
              <a:t>bằng</a:t>
            </a:r>
            <a:r>
              <a:rPr lang="en-US" dirty="0"/>
              <a:t> </a:t>
            </a:r>
            <a:r>
              <a:rPr lang="en-US" dirty="0" err="1"/>
              <a:t>cách</a:t>
            </a:r>
            <a:r>
              <a:rPr lang="en-US" dirty="0"/>
              <a:t> </a:t>
            </a:r>
            <a:r>
              <a:rPr lang="en-US" dirty="0" err="1"/>
              <a:t>thực</a:t>
            </a:r>
            <a:r>
              <a:rPr lang="en-US" dirty="0"/>
              <a:t> </a:t>
            </a:r>
            <a:r>
              <a:rPr lang="en-US" dirty="0" err="1"/>
              <a:t>hiện</a:t>
            </a:r>
            <a:r>
              <a:rPr lang="en-US" dirty="0"/>
              <a:t> </a:t>
            </a:r>
            <a:r>
              <a:rPr lang="en-US" dirty="0" err="1"/>
              <a:t>nhiều</a:t>
            </a:r>
            <a:r>
              <a:rPr lang="en-US" dirty="0"/>
              <a:t> </a:t>
            </a:r>
            <a:r>
              <a:rPr lang="en-US" dirty="0" err="1"/>
              <a:t>vòng</a:t>
            </a:r>
            <a:r>
              <a:rPr lang="en-US" dirty="0"/>
              <a:t> </a:t>
            </a:r>
            <a:r>
              <a:rPr lang="en-US" dirty="0" err="1"/>
              <a:t>biến</a:t>
            </a:r>
            <a:r>
              <a:rPr lang="en-US" dirty="0"/>
              <a:t> </a:t>
            </a:r>
            <a:r>
              <a:rPr lang="en-US" dirty="0" err="1"/>
              <a:t>đổi</a:t>
            </a:r>
            <a:endParaRPr lang="en-US" dirty="0"/>
          </a:p>
          <a:p>
            <a:endParaRPr lang="en-US" dirty="0"/>
          </a:p>
        </p:txBody>
      </p:sp>
    </p:spTree>
    <p:extLst>
      <p:ext uri="{BB962C8B-B14F-4D97-AF65-F5344CB8AC3E}">
        <p14:creationId xmlns:p14="http://schemas.microsoft.com/office/powerpoint/2010/main" val="87384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967702C-CA6E-47AE-850D-11E524A54439}"/>
              </a:ext>
            </a:extLst>
          </p:cNvPr>
          <p:cNvSpPr>
            <a:spLocks noGrp="1"/>
          </p:cNvSpPr>
          <p:nvPr>
            <p:ph idx="1"/>
          </p:nvPr>
        </p:nvSpPr>
        <p:spPr>
          <a:xfrm>
            <a:off x="677334" y="321869"/>
            <a:ext cx="8596668" cy="6334963"/>
          </a:xfrm>
        </p:spPr>
        <p:txBody>
          <a:bodyPr>
            <a:normAutofit fontScale="77500" lnSpcReduction="20000"/>
          </a:bodyPr>
          <a:lstStyle/>
          <a:p>
            <a:r>
              <a:rPr lang="en-US" dirty="0"/>
              <a:t>// </a:t>
            </a:r>
            <a:r>
              <a:rPr lang="en-US" dirty="0" err="1"/>
              <a:t>Hàm</a:t>
            </a:r>
            <a:r>
              <a:rPr lang="en-US" dirty="0"/>
              <a:t> </a:t>
            </a:r>
            <a:r>
              <a:rPr lang="en-US" dirty="0" err="1"/>
              <a:t>thay</a:t>
            </a:r>
            <a:r>
              <a:rPr lang="en-US" dirty="0"/>
              <a:t> </a:t>
            </a:r>
            <a:r>
              <a:rPr lang="en-US" dirty="0" err="1"/>
              <a:t>thế</a:t>
            </a:r>
            <a:r>
              <a:rPr lang="en-US" dirty="0"/>
              <a:t> byte </a:t>
            </a:r>
            <a:r>
              <a:rPr lang="en-US" dirty="0" err="1"/>
              <a:t>trong</a:t>
            </a:r>
            <a:r>
              <a:rPr lang="en-US" dirty="0"/>
              <a:t> S-box</a:t>
            </a:r>
          </a:p>
          <a:p>
            <a:r>
              <a:rPr lang="en-US" dirty="0"/>
              <a:t>void </a:t>
            </a:r>
            <a:r>
              <a:rPr lang="en-US" dirty="0" err="1"/>
              <a:t>SubBytes</a:t>
            </a:r>
            <a:r>
              <a:rPr lang="en-US" dirty="0"/>
              <a:t>(unsigned char state[4][4]) {</a:t>
            </a:r>
          </a:p>
          <a:p>
            <a:r>
              <a:rPr lang="en-US" dirty="0"/>
              <a:t>    for (int </a:t>
            </a:r>
            <a:r>
              <a:rPr lang="en-US" dirty="0" err="1"/>
              <a:t>i</a:t>
            </a:r>
            <a:r>
              <a:rPr lang="en-US" dirty="0"/>
              <a:t> = 0; </a:t>
            </a:r>
            <a:r>
              <a:rPr lang="en-US" dirty="0" err="1"/>
              <a:t>i</a:t>
            </a:r>
            <a:r>
              <a:rPr lang="en-US" dirty="0"/>
              <a:t> &lt; 4; ++</a:t>
            </a:r>
            <a:r>
              <a:rPr lang="en-US" dirty="0" err="1"/>
              <a:t>i</a:t>
            </a:r>
            <a:r>
              <a:rPr lang="en-US" dirty="0"/>
              <a:t>) {</a:t>
            </a:r>
          </a:p>
          <a:p>
            <a:r>
              <a:rPr lang="en-US" dirty="0"/>
              <a:t>        for (int j = 0; j &lt; 4; ++j) {</a:t>
            </a:r>
          </a:p>
          <a:p>
            <a:r>
              <a:rPr lang="en-US" dirty="0"/>
              <a:t>            state[</a:t>
            </a:r>
            <a:r>
              <a:rPr lang="en-US" dirty="0" err="1"/>
              <a:t>i</a:t>
            </a:r>
            <a:r>
              <a:rPr lang="en-US" dirty="0"/>
              <a:t>][j] = </a:t>
            </a:r>
            <a:r>
              <a:rPr lang="en-US" dirty="0" err="1"/>
              <a:t>SBox</a:t>
            </a:r>
            <a:r>
              <a:rPr lang="en-US" dirty="0"/>
              <a:t>[state[</a:t>
            </a:r>
            <a:r>
              <a:rPr lang="en-US" dirty="0" err="1"/>
              <a:t>i</a:t>
            </a:r>
            <a:r>
              <a:rPr lang="en-US" dirty="0"/>
              <a:t>][j]];</a:t>
            </a:r>
          </a:p>
          <a:p>
            <a:r>
              <a:rPr lang="en-US" dirty="0"/>
              <a:t>        }</a:t>
            </a:r>
          </a:p>
          <a:p>
            <a:r>
              <a:rPr lang="en-US" dirty="0"/>
              <a:t>    }</a:t>
            </a:r>
          </a:p>
          <a:p>
            <a:r>
              <a:rPr lang="en-US" dirty="0"/>
              <a:t>}</a:t>
            </a:r>
          </a:p>
          <a:p>
            <a:endParaRPr lang="en-US" dirty="0"/>
          </a:p>
          <a:p>
            <a:r>
              <a:rPr lang="en-US" dirty="0"/>
              <a:t>// </a:t>
            </a:r>
            <a:r>
              <a:rPr lang="en-US" dirty="0" err="1"/>
              <a:t>Dịch</a:t>
            </a:r>
            <a:r>
              <a:rPr lang="en-US" dirty="0"/>
              <a:t> </a:t>
            </a:r>
            <a:r>
              <a:rPr lang="en-US" dirty="0" err="1"/>
              <a:t>các</a:t>
            </a:r>
            <a:r>
              <a:rPr lang="en-US" dirty="0"/>
              <a:t> </a:t>
            </a:r>
            <a:r>
              <a:rPr lang="en-US" dirty="0" err="1"/>
              <a:t>hàng</a:t>
            </a:r>
            <a:r>
              <a:rPr lang="en-US" dirty="0"/>
              <a:t> </a:t>
            </a:r>
            <a:r>
              <a:rPr lang="en-US" dirty="0" err="1"/>
              <a:t>của</a:t>
            </a:r>
            <a:r>
              <a:rPr lang="en-US" dirty="0"/>
              <a:t> ma </a:t>
            </a:r>
            <a:r>
              <a:rPr lang="en-US" dirty="0" err="1"/>
              <a:t>trận</a:t>
            </a:r>
            <a:r>
              <a:rPr lang="en-US" dirty="0"/>
              <a:t> </a:t>
            </a:r>
            <a:r>
              <a:rPr lang="en-US" dirty="0" err="1"/>
              <a:t>trạng</a:t>
            </a:r>
            <a:r>
              <a:rPr lang="en-US" dirty="0"/>
              <a:t> </a:t>
            </a:r>
            <a:r>
              <a:rPr lang="en-US" dirty="0" err="1"/>
              <a:t>thái</a:t>
            </a:r>
            <a:endParaRPr lang="en-US" dirty="0"/>
          </a:p>
          <a:p>
            <a:r>
              <a:rPr lang="en-US" dirty="0"/>
              <a:t>void </a:t>
            </a:r>
            <a:r>
              <a:rPr lang="en-US" dirty="0" err="1"/>
              <a:t>ShiftRows</a:t>
            </a:r>
            <a:r>
              <a:rPr lang="en-US" dirty="0"/>
              <a:t>(unsigned char state[4][4]) {</a:t>
            </a:r>
          </a:p>
          <a:p>
            <a:r>
              <a:rPr lang="en-US" dirty="0"/>
              <a:t>    unsigned char temp[4];</a:t>
            </a:r>
          </a:p>
          <a:p>
            <a:r>
              <a:rPr lang="en-US" dirty="0"/>
              <a:t>    for (int </a:t>
            </a:r>
            <a:r>
              <a:rPr lang="en-US" dirty="0" err="1"/>
              <a:t>i</a:t>
            </a:r>
            <a:r>
              <a:rPr lang="en-US" dirty="0"/>
              <a:t> = 1; </a:t>
            </a:r>
            <a:r>
              <a:rPr lang="en-US" dirty="0" err="1"/>
              <a:t>i</a:t>
            </a:r>
            <a:r>
              <a:rPr lang="en-US" dirty="0"/>
              <a:t> &lt; 4; ++</a:t>
            </a:r>
            <a:r>
              <a:rPr lang="en-US" dirty="0" err="1"/>
              <a:t>i</a:t>
            </a:r>
            <a:r>
              <a:rPr lang="en-US" dirty="0"/>
              <a:t>) {</a:t>
            </a:r>
          </a:p>
          <a:p>
            <a:r>
              <a:rPr lang="en-US" dirty="0"/>
              <a:t>        for (int j = 0; j &lt; 4; ++j) {</a:t>
            </a:r>
          </a:p>
          <a:p>
            <a:r>
              <a:rPr lang="en-US" dirty="0"/>
              <a:t>            temp[j] = state[</a:t>
            </a:r>
            <a:r>
              <a:rPr lang="en-US" dirty="0" err="1"/>
              <a:t>i</a:t>
            </a:r>
            <a:r>
              <a:rPr lang="en-US" dirty="0"/>
              <a:t>][(j + </a:t>
            </a:r>
            <a:r>
              <a:rPr lang="en-US" dirty="0" err="1"/>
              <a:t>i</a:t>
            </a:r>
            <a:r>
              <a:rPr lang="en-US" dirty="0"/>
              <a:t>) % 4];</a:t>
            </a:r>
          </a:p>
          <a:p>
            <a:r>
              <a:rPr lang="en-US" dirty="0"/>
              <a:t>        }</a:t>
            </a:r>
          </a:p>
          <a:p>
            <a:r>
              <a:rPr lang="en-US" dirty="0"/>
              <a:t>        for (int j = 0; j &lt; 4; ++j) {</a:t>
            </a:r>
          </a:p>
          <a:p>
            <a:r>
              <a:rPr lang="en-US" dirty="0"/>
              <a:t>            state[</a:t>
            </a:r>
            <a:r>
              <a:rPr lang="en-US" dirty="0" err="1"/>
              <a:t>i</a:t>
            </a:r>
            <a:r>
              <a:rPr lang="en-US" dirty="0"/>
              <a:t>][j] = temp[j];</a:t>
            </a:r>
          </a:p>
          <a:p>
            <a:r>
              <a:rPr lang="en-US" dirty="0"/>
              <a:t>        }</a:t>
            </a:r>
          </a:p>
          <a:p>
            <a:r>
              <a:rPr lang="en-US" dirty="0"/>
              <a:t>    }</a:t>
            </a:r>
          </a:p>
          <a:p>
            <a:r>
              <a:rPr lang="en-US" dirty="0"/>
              <a:t>}</a:t>
            </a:r>
          </a:p>
        </p:txBody>
      </p:sp>
    </p:spTree>
    <p:extLst>
      <p:ext uri="{BB962C8B-B14F-4D97-AF65-F5344CB8AC3E}">
        <p14:creationId xmlns:p14="http://schemas.microsoft.com/office/powerpoint/2010/main" val="2475076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967702C-CA6E-47AE-850D-11E524A54439}"/>
              </a:ext>
            </a:extLst>
          </p:cNvPr>
          <p:cNvSpPr>
            <a:spLocks noGrp="1"/>
          </p:cNvSpPr>
          <p:nvPr>
            <p:ph idx="1"/>
          </p:nvPr>
        </p:nvSpPr>
        <p:spPr>
          <a:xfrm>
            <a:off x="677334" y="321869"/>
            <a:ext cx="8596668" cy="6334963"/>
          </a:xfrm>
        </p:spPr>
        <p:txBody>
          <a:bodyPr>
            <a:normAutofit fontScale="62500" lnSpcReduction="20000"/>
          </a:bodyPr>
          <a:lstStyle/>
          <a:p>
            <a:r>
              <a:rPr lang="vi-VN" dirty="0"/>
              <a:t>// Trộn cột của ma trận trạng thái</a:t>
            </a:r>
          </a:p>
          <a:p>
            <a:r>
              <a:rPr lang="vi-VN" dirty="0"/>
              <a:t>void MixColumns(unsigned char state[4][4]) {</a:t>
            </a:r>
          </a:p>
          <a:p>
            <a:r>
              <a:rPr lang="vi-VN" dirty="0"/>
              <a:t>    for (int i = 0; i &lt; 4; ++i) {</a:t>
            </a:r>
          </a:p>
          <a:p>
            <a:r>
              <a:rPr lang="vi-VN" dirty="0"/>
              <a:t>        unsigned char temp[4];</a:t>
            </a:r>
          </a:p>
          <a:p>
            <a:r>
              <a:rPr lang="vi-VN" dirty="0"/>
              <a:t>        for (int j = 0; j &lt; 4; ++j) {</a:t>
            </a:r>
          </a:p>
          <a:p>
            <a:r>
              <a:rPr lang="vi-VN" dirty="0"/>
              <a:t>            temp[j] = state[j][i];</a:t>
            </a:r>
          </a:p>
          <a:p>
            <a:r>
              <a:rPr lang="vi-VN" dirty="0"/>
              <a:t>        }</a:t>
            </a:r>
          </a:p>
          <a:p>
            <a:r>
              <a:rPr lang="vi-VN" dirty="0"/>
              <a:t>        // (Trộn cột - Chi tiết phần toán học xử lý trên trường Galois)</a:t>
            </a:r>
          </a:p>
          <a:p>
            <a:r>
              <a:rPr lang="vi-VN" dirty="0"/>
              <a:t>        // Đây là phép toán phức tạp, bạn cần áp dụng phép nhân trên trường Galois GF(2^8)</a:t>
            </a:r>
          </a:p>
          <a:p>
            <a:r>
              <a:rPr lang="vi-VN" dirty="0"/>
              <a:t>    }</a:t>
            </a:r>
          </a:p>
          <a:p>
            <a:r>
              <a:rPr lang="vi-VN" dirty="0"/>
              <a:t>}</a:t>
            </a:r>
          </a:p>
          <a:p>
            <a:endParaRPr lang="vi-VN" dirty="0"/>
          </a:p>
          <a:p>
            <a:r>
              <a:rPr lang="vi-VN" dirty="0"/>
              <a:t>// Hàm mở rộng khóa</a:t>
            </a:r>
          </a:p>
          <a:p>
            <a:r>
              <a:rPr lang="vi-VN" dirty="0"/>
              <a:t>void KeyExpansion(const unsigned char key[24], unsigned char roundKeys[208]) {</a:t>
            </a:r>
          </a:p>
          <a:p>
            <a:r>
              <a:rPr lang="vi-VN" dirty="0"/>
              <a:t>    unsigned char temp[4];</a:t>
            </a:r>
          </a:p>
          <a:p>
            <a:r>
              <a:rPr lang="vi-VN" dirty="0"/>
              <a:t>    int i = 0;</a:t>
            </a:r>
          </a:p>
          <a:p>
            <a:r>
              <a:rPr lang="vi-VN" dirty="0"/>
              <a:t>    while (i &lt; Nk) {</a:t>
            </a:r>
          </a:p>
          <a:p>
            <a:r>
              <a:rPr lang="vi-VN" dirty="0"/>
              <a:t>        roundKeys[i * 4] = key[i * 4];</a:t>
            </a:r>
          </a:p>
          <a:p>
            <a:r>
              <a:rPr lang="vi-VN" dirty="0"/>
              <a:t>        roundKeys[i * 4 + 1] = key[i * 4 + 1];</a:t>
            </a:r>
          </a:p>
          <a:p>
            <a:r>
              <a:rPr lang="vi-VN" dirty="0"/>
              <a:t>        roundKeys[i * 4 + 2] = key[i * 4 + 2];</a:t>
            </a:r>
          </a:p>
          <a:p>
            <a:r>
              <a:rPr lang="vi-VN" dirty="0"/>
              <a:t>        roundKeys[i * 4 + 3] = key[i * 4 + 3];</a:t>
            </a:r>
          </a:p>
          <a:p>
            <a:r>
              <a:rPr lang="vi-VN" dirty="0"/>
              <a:t>        ++i;</a:t>
            </a:r>
          </a:p>
          <a:p>
            <a:r>
              <a:rPr lang="vi-VN" dirty="0"/>
              <a:t>    }</a:t>
            </a:r>
            <a:endParaRPr lang="en-US" dirty="0"/>
          </a:p>
        </p:txBody>
      </p:sp>
    </p:spTree>
    <p:extLst>
      <p:ext uri="{BB962C8B-B14F-4D97-AF65-F5344CB8AC3E}">
        <p14:creationId xmlns:p14="http://schemas.microsoft.com/office/powerpoint/2010/main" val="2880027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967702C-CA6E-47AE-850D-11E524A54439}"/>
              </a:ext>
            </a:extLst>
          </p:cNvPr>
          <p:cNvSpPr>
            <a:spLocks noGrp="1"/>
          </p:cNvSpPr>
          <p:nvPr>
            <p:ph idx="1"/>
          </p:nvPr>
        </p:nvSpPr>
        <p:spPr>
          <a:xfrm>
            <a:off x="677334" y="321869"/>
            <a:ext cx="8596668" cy="6334963"/>
          </a:xfrm>
        </p:spPr>
        <p:txBody>
          <a:bodyPr>
            <a:normAutofit fontScale="85000" lnSpcReduction="20000"/>
          </a:bodyPr>
          <a:lstStyle/>
          <a:p>
            <a:r>
              <a:rPr lang="en-US" dirty="0" err="1"/>
              <a:t>i</a:t>
            </a:r>
            <a:r>
              <a:rPr lang="en-US" dirty="0"/>
              <a:t> = </a:t>
            </a:r>
            <a:r>
              <a:rPr lang="en-US" dirty="0" err="1"/>
              <a:t>Nk</a:t>
            </a:r>
            <a:r>
              <a:rPr lang="en-US" dirty="0"/>
              <a:t>;</a:t>
            </a:r>
          </a:p>
          <a:p>
            <a:r>
              <a:rPr lang="en-US" dirty="0"/>
              <a:t>    while (</a:t>
            </a:r>
            <a:r>
              <a:rPr lang="en-US" dirty="0" err="1"/>
              <a:t>i</a:t>
            </a:r>
            <a:r>
              <a:rPr lang="en-US" dirty="0"/>
              <a:t> &lt; (Nb * (Nr + 1))) {</a:t>
            </a:r>
          </a:p>
          <a:p>
            <a:r>
              <a:rPr lang="en-US" dirty="0"/>
              <a:t>        for (int j = 0; j &lt; 4; ++j) {</a:t>
            </a:r>
          </a:p>
          <a:p>
            <a:r>
              <a:rPr lang="en-US" dirty="0"/>
              <a:t>            temp[j] = </a:t>
            </a:r>
            <a:r>
              <a:rPr lang="en-US" dirty="0" err="1"/>
              <a:t>roundKeys</a:t>
            </a:r>
            <a:r>
              <a:rPr lang="en-US" dirty="0"/>
              <a:t>[(</a:t>
            </a:r>
            <a:r>
              <a:rPr lang="en-US" dirty="0" err="1"/>
              <a:t>i</a:t>
            </a:r>
            <a:r>
              <a:rPr lang="en-US" dirty="0"/>
              <a:t> - 1) * 4 + j];</a:t>
            </a:r>
          </a:p>
          <a:p>
            <a:r>
              <a:rPr lang="en-US" dirty="0"/>
              <a:t>        }</a:t>
            </a:r>
          </a:p>
          <a:p>
            <a:r>
              <a:rPr lang="en-US" dirty="0"/>
              <a:t>        if (</a:t>
            </a:r>
            <a:r>
              <a:rPr lang="en-US" dirty="0" err="1"/>
              <a:t>i</a:t>
            </a:r>
            <a:r>
              <a:rPr lang="en-US" dirty="0"/>
              <a:t> % </a:t>
            </a:r>
            <a:r>
              <a:rPr lang="en-US" dirty="0" err="1"/>
              <a:t>Nk</a:t>
            </a:r>
            <a:r>
              <a:rPr lang="en-US" dirty="0"/>
              <a:t> == 0) {</a:t>
            </a:r>
          </a:p>
          <a:p>
            <a:r>
              <a:rPr lang="en-US" dirty="0"/>
              <a:t>            // </a:t>
            </a:r>
            <a:r>
              <a:rPr lang="en-US" dirty="0" err="1"/>
              <a:t>Áp</a:t>
            </a:r>
            <a:r>
              <a:rPr lang="en-US" dirty="0"/>
              <a:t> </a:t>
            </a:r>
            <a:r>
              <a:rPr lang="en-US" dirty="0" err="1"/>
              <a:t>dụng</a:t>
            </a:r>
            <a:r>
              <a:rPr lang="en-US" dirty="0"/>
              <a:t> S-box </a:t>
            </a:r>
            <a:r>
              <a:rPr lang="en-US" dirty="0" err="1"/>
              <a:t>và</a:t>
            </a:r>
            <a:r>
              <a:rPr lang="en-US" dirty="0"/>
              <a:t> XOR </a:t>
            </a:r>
            <a:r>
              <a:rPr lang="en-US" dirty="0" err="1"/>
              <a:t>với</a:t>
            </a:r>
            <a:r>
              <a:rPr lang="en-US" dirty="0"/>
              <a:t> </a:t>
            </a:r>
            <a:r>
              <a:rPr lang="en-US" dirty="0" err="1"/>
              <a:t>Rcon</a:t>
            </a:r>
            <a:endParaRPr lang="en-US" dirty="0"/>
          </a:p>
          <a:p>
            <a:r>
              <a:rPr lang="en-US" dirty="0"/>
              <a:t>            unsigned char byte = temp[0];</a:t>
            </a:r>
          </a:p>
          <a:p>
            <a:r>
              <a:rPr lang="en-US" dirty="0"/>
              <a:t>            temp[0] = </a:t>
            </a:r>
            <a:r>
              <a:rPr lang="en-US" dirty="0" err="1"/>
              <a:t>SBox</a:t>
            </a:r>
            <a:r>
              <a:rPr lang="en-US" dirty="0"/>
              <a:t>[temp[1]];</a:t>
            </a:r>
          </a:p>
          <a:p>
            <a:r>
              <a:rPr lang="en-US" dirty="0"/>
              <a:t>            temp[1] = </a:t>
            </a:r>
            <a:r>
              <a:rPr lang="en-US" dirty="0" err="1"/>
              <a:t>SBox</a:t>
            </a:r>
            <a:r>
              <a:rPr lang="en-US" dirty="0"/>
              <a:t>[temp[2]];</a:t>
            </a:r>
          </a:p>
          <a:p>
            <a:r>
              <a:rPr lang="en-US" dirty="0"/>
              <a:t>            temp[2] = </a:t>
            </a:r>
            <a:r>
              <a:rPr lang="en-US" dirty="0" err="1"/>
              <a:t>SBox</a:t>
            </a:r>
            <a:r>
              <a:rPr lang="en-US" dirty="0"/>
              <a:t>[temp[3]];</a:t>
            </a:r>
          </a:p>
          <a:p>
            <a:r>
              <a:rPr lang="en-US" dirty="0"/>
              <a:t>            temp[3] = </a:t>
            </a:r>
            <a:r>
              <a:rPr lang="en-US" dirty="0" err="1"/>
              <a:t>SBox</a:t>
            </a:r>
            <a:r>
              <a:rPr lang="en-US" dirty="0"/>
              <a:t>[byte];</a:t>
            </a:r>
          </a:p>
          <a:p>
            <a:r>
              <a:rPr lang="en-US" dirty="0"/>
              <a:t>            temp[0] ^= </a:t>
            </a:r>
            <a:r>
              <a:rPr lang="en-US" dirty="0" err="1"/>
              <a:t>Rcon</a:t>
            </a:r>
            <a:r>
              <a:rPr lang="en-US" dirty="0"/>
              <a:t>[</a:t>
            </a:r>
            <a:r>
              <a:rPr lang="en-US" dirty="0" err="1"/>
              <a:t>i</a:t>
            </a:r>
            <a:r>
              <a:rPr lang="en-US" dirty="0"/>
              <a:t> / </a:t>
            </a:r>
            <a:r>
              <a:rPr lang="en-US" dirty="0" err="1"/>
              <a:t>Nk</a:t>
            </a:r>
            <a:r>
              <a:rPr lang="en-US" dirty="0"/>
              <a:t> - 1];</a:t>
            </a:r>
          </a:p>
          <a:p>
            <a:r>
              <a:rPr lang="en-US" dirty="0"/>
              <a:t>        }</a:t>
            </a:r>
          </a:p>
          <a:p>
            <a:r>
              <a:rPr lang="en-US" dirty="0"/>
              <a:t>        for (int j = 0; j &lt; 4; ++j) {</a:t>
            </a:r>
          </a:p>
          <a:p>
            <a:r>
              <a:rPr lang="en-US" dirty="0"/>
              <a:t>            </a:t>
            </a:r>
            <a:r>
              <a:rPr lang="en-US" dirty="0" err="1"/>
              <a:t>roundKeys</a:t>
            </a:r>
            <a:r>
              <a:rPr lang="en-US" dirty="0"/>
              <a:t>[</a:t>
            </a:r>
            <a:r>
              <a:rPr lang="en-US" dirty="0" err="1"/>
              <a:t>i</a:t>
            </a:r>
            <a:r>
              <a:rPr lang="en-US" dirty="0"/>
              <a:t> * 4 + j] = </a:t>
            </a:r>
            <a:r>
              <a:rPr lang="en-US" dirty="0" err="1"/>
              <a:t>roundKeys</a:t>
            </a:r>
            <a:r>
              <a:rPr lang="en-US" dirty="0"/>
              <a:t>[(</a:t>
            </a:r>
            <a:r>
              <a:rPr lang="en-US" dirty="0" err="1"/>
              <a:t>i</a:t>
            </a:r>
            <a:r>
              <a:rPr lang="en-US" dirty="0"/>
              <a:t> - </a:t>
            </a:r>
            <a:r>
              <a:rPr lang="en-US" dirty="0" err="1"/>
              <a:t>Nk</a:t>
            </a:r>
            <a:r>
              <a:rPr lang="en-US" dirty="0"/>
              <a:t>) * 4 + j] ^ temp[j];</a:t>
            </a:r>
          </a:p>
          <a:p>
            <a:r>
              <a:rPr lang="en-US" dirty="0"/>
              <a:t>        }</a:t>
            </a:r>
          </a:p>
          <a:p>
            <a:r>
              <a:rPr lang="en-US" dirty="0"/>
              <a:t>        ++</a:t>
            </a:r>
            <a:r>
              <a:rPr lang="en-US" dirty="0" err="1"/>
              <a:t>i</a:t>
            </a:r>
            <a:r>
              <a:rPr lang="en-US" dirty="0"/>
              <a:t>;</a:t>
            </a:r>
          </a:p>
          <a:p>
            <a:r>
              <a:rPr lang="en-US" dirty="0"/>
              <a:t>    }</a:t>
            </a:r>
          </a:p>
          <a:p>
            <a:r>
              <a:rPr lang="en-US" dirty="0"/>
              <a:t>}</a:t>
            </a:r>
          </a:p>
        </p:txBody>
      </p:sp>
    </p:spTree>
    <p:extLst>
      <p:ext uri="{BB962C8B-B14F-4D97-AF65-F5344CB8AC3E}">
        <p14:creationId xmlns:p14="http://schemas.microsoft.com/office/powerpoint/2010/main" val="2023370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967702C-CA6E-47AE-850D-11E524A54439}"/>
              </a:ext>
            </a:extLst>
          </p:cNvPr>
          <p:cNvSpPr>
            <a:spLocks noGrp="1"/>
          </p:cNvSpPr>
          <p:nvPr>
            <p:ph idx="1"/>
          </p:nvPr>
        </p:nvSpPr>
        <p:spPr>
          <a:xfrm>
            <a:off x="677334" y="321869"/>
            <a:ext cx="8596668" cy="6334963"/>
          </a:xfrm>
        </p:spPr>
        <p:txBody>
          <a:bodyPr>
            <a:normAutofit fontScale="77500" lnSpcReduction="20000"/>
          </a:bodyPr>
          <a:lstStyle/>
          <a:p>
            <a:r>
              <a:rPr lang="en-US" dirty="0"/>
              <a:t>// </a:t>
            </a:r>
            <a:r>
              <a:rPr lang="en-US" dirty="0" err="1"/>
              <a:t>Hàm</a:t>
            </a:r>
            <a:r>
              <a:rPr lang="en-US" dirty="0"/>
              <a:t> </a:t>
            </a:r>
            <a:r>
              <a:rPr lang="en-US" dirty="0" err="1"/>
              <a:t>AddRoundKey</a:t>
            </a:r>
            <a:endParaRPr lang="en-US" dirty="0"/>
          </a:p>
          <a:p>
            <a:r>
              <a:rPr lang="en-US" dirty="0"/>
              <a:t>void </a:t>
            </a:r>
            <a:r>
              <a:rPr lang="en-US" dirty="0" err="1"/>
              <a:t>AddRoundKey</a:t>
            </a:r>
            <a:r>
              <a:rPr lang="en-US" dirty="0"/>
              <a:t>(unsigned char state[4][4], unsigned char </a:t>
            </a:r>
            <a:r>
              <a:rPr lang="en-US" dirty="0" err="1"/>
              <a:t>roundKey</a:t>
            </a:r>
            <a:r>
              <a:rPr lang="en-US" dirty="0"/>
              <a:t>[16]) {</a:t>
            </a:r>
          </a:p>
          <a:p>
            <a:r>
              <a:rPr lang="en-US" dirty="0"/>
              <a:t>    for (int </a:t>
            </a:r>
            <a:r>
              <a:rPr lang="en-US" dirty="0" err="1"/>
              <a:t>i</a:t>
            </a:r>
            <a:r>
              <a:rPr lang="en-US" dirty="0"/>
              <a:t> = 0; </a:t>
            </a:r>
            <a:r>
              <a:rPr lang="en-US" dirty="0" err="1"/>
              <a:t>i</a:t>
            </a:r>
            <a:r>
              <a:rPr lang="en-US" dirty="0"/>
              <a:t> &lt; 4; ++</a:t>
            </a:r>
            <a:r>
              <a:rPr lang="en-US" dirty="0" err="1"/>
              <a:t>i</a:t>
            </a:r>
            <a:r>
              <a:rPr lang="en-US" dirty="0"/>
              <a:t>) {</a:t>
            </a:r>
          </a:p>
          <a:p>
            <a:r>
              <a:rPr lang="en-US" dirty="0"/>
              <a:t>        for (int j = 0; j &lt; 4; ++j) {</a:t>
            </a:r>
          </a:p>
          <a:p>
            <a:r>
              <a:rPr lang="en-US" dirty="0"/>
              <a:t>            state[</a:t>
            </a:r>
            <a:r>
              <a:rPr lang="en-US" dirty="0" err="1"/>
              <a:t>i</a:t>
            </a:r>
            <a:r>
              <a:rPr lang="en-US" dirty="0"/>
              <a:t>][j] ^= </a:t>
            </a:r>
            <a:r>
              <a:rPr lang="en-US" dirty="0" err="1"/>
              <a:t>roundKey</a:t>
            </a:r>
            <a:r>
              <a:rPr lang="en-US" dirty="0"/>
              <a:t>[</a:t>
            </a:r>
            <a:r>
              <a:rPr lang="en-US" dirty="0" err="1"/>
              <a:t>i</a:t>
            </a:r>
            <a:r>
              <a:rPr lang="en-US" dirty="0"/>
              <a:t> * 4 + j];</a:t>
            </a:r>
          </a:p>
          <a:p>
            <a:r>
              <a:rPr lang="en-US" dirty="0"/>
              <a:t>        }</a:t>
            </a:r>
          </a:p>
          <a:p>
            <a:r>
              <a:rPr lang="en-US" dirty="0"/>
              <a:t>    }</a:t>
            </a:r>
          </a:p>
          <a:p>
            <a:r>
              <a:rPr lang="en-US" dirty="0"/>
              <a:t>}</a:t>
            </a:r>
          </a:p>
          <a:p>
            <a:endParaRPr lang="en-US" dirty="0"/>
          </a:p>
          <a:p>
            <a:r>
              <a:rPr lang="en-US" dirty="0"/>
              <a:t>// </a:t>
            </a:r>
            <a:r>
              <a:rPr lang="en-US" dirty="0" err="1"/>
              <a:t>Hàm</a:t>
            </a:r>
            <a:r>
              <a:rPr lang="en-US" dirty="0"/>
              <a:t> </a:t>
            </a:r>
            <a:r>
              <a:rPr lang="en-US" dirty="0" err="1"/>
              <a:t>mã</a:t>
            </a:r>
            <a:r>
              <a:rPr lang="en-US" dirty="0"/>
              <a:t> </a:t>
            </a:r>
            <a:r>
              <a:rPr lang="en-US" dirty="0" err="1"/>
              <a:t>hóa</a:t>
            </a:r>
            <a:r>
              <a:rPr lang="en-US" dirty="0"/>
              <a:t> AES</a:t>
            </a:r>
          </a:p>
          <a:p>
            <a:r>
              <a:rPr lang="en-US" dirty="0"/>
              <a:t>void </a:t>
            </a:r>
            <a:r>
              <a:rPr lang="en-US" dirty="0" err="1"/>
              <a:t>AES_Encrypt</a:t>
            </a:r>
            <a:r>
              <a:rPr lang="en-US" dirty="0"/>
              <a:t>(const unsigned char input[16], const unsigned char key[24], unsigned char output[16]) {</a:t>
            </a:r>
          </a:p>
          <a:p>
            <a:r>
              <a:rPr lang="en-US" dirty="0"/>
              <a:t>    unsigned char state[4][4];</a:t>
            </a:r>
          </a:p>
          <a:p>
            <a:r>
              <a:rPr lang="en-US" dirty="0"/>
              <a:t>    unsigned char </a:t>
            </a:r>
            <a:r>
              <a:rPr lang="en-US" dirty="0" err="1"/>
              <a:t>roundKeys</a:t>
            </a:r>
            <a:r>
              <a:rPr lang="en-US" dirty="0"/>
              <a:t>[208];</a:t>
            </a:r>
          </a:p>
          <a:p>
            <a:endParaRPr lang="en-US" dirty="0"/>
          </a:p>
          <a:p>
            <a:r>
              <a:rPr lang="en-US" dirty="0"/>
              <a:t>    // </a:t>
            </a:r>
            <a:r>
              <a:rPr lang="en-US" dirty="0" err="1"/>
              <a:t>Chuyển</a:t>
            </a:r>
            <a:r>
              <a:rPr lang="en-US" dirty="0"/>
              <a:t> input </a:t>
            </a:r>
            <a:r>
              <a:rPr lang="en-US" dirty="0" err="1"/>
              <a:t>vào</a:t>
            </a:r>
            <a:r>
              <a:rPr lang="en-US" dirty="0"/>
              <a:t> ma </a:t>
            </a:r>
            <a:r>
              <a:rPr lang="en-US" dirty="0" err="1"/>
              <a:t>trận</a:t>
            </a:r>
            <a:r>
              <a:rPr lang="en-US" dirty="0"/>
              <a:t> </a:t>
            </a:r>
            <a:r>
              <a:rPr lang="en-US" dirty="0" err="1"/>
              <a:t>trạng</a:t>
            </a:r>
            <a:r>
              <a:rPr lang="en-US" dirty="0"/>
              <a:t> </a:t>
            </a:r>
            <a:r>
              <a:rPr lang="en-US" dirty="0" err="1"/>
              <a:t>thái</a:t>
            </a:r>
            <a:endParaRPr lang="en-US" dirty="0"/>
          </a:p>
          <a:p>
            <a:r>
              <a:rPr lang="en-US" dirty="0"/>
              <a:t>    for (int </a:t>
            </a:r>
            <a:r>
              <a:rPr lang="en-US" dirty="0" err="1"/>
              <a:t>i</a:t>
            </a:r>
            <a:r>
              <a:rPr lang="en-US" dirty="0"/>
              <a:t> = 0; </a:t>
            </a:r>
            <a:r>
              <a:rPr lang="en-US" dirty="0" err="1"/>
              <a:t>i</a:t>
            </a:r>
            <a:r>
              <a:rPr lang="en-US" dirty="0"/>
              <a:t> &lt; 4; ++</a:t>
            </a:r>
            <a:r>
              <a:rPr lang="en-US" dirty="0" err="1"/>
              <a:t>i</a:t>
            </a:r>
            <a:r>
              <a:rPr lang="en-US" dirty="0"/>
              <a:t>) {</a:t>
            </a:r>
          </a:p>
          <a:p>
            <a:r>
              <a:rPr lang="en-US" dirty="0"/>
              <a:t>        for (int j = 0; j &lt; 4; ++j) {</a:t>
            </a:r>
          </a:p>
          <a:p>
            <a:r>
              <a:rPr lang="en-US" dirty="0"/>
              <a:t>            state[j][</a:t>
            </a:r>
            <a:r>
              <a:rPr lang="en-US" dirty="0" err="1"/>
              <a:t>i</a:t>
            </a:r>
            <a:r>
              <a:rPr lang="en-US" dirty="0"/>
              <a:t>] = input[</a:t>
            </a:r>
            <a:r>
              <a:rPr lang="en-US" dirty="0" err="1"/>
              <a:t>i</a:t>
            </a:r>
            <a:r>
              <a:rPr lang="en-US" dirty="0"/>
              <a:t> * 4 + j];</a:t>
            </a:r>
          </a:p>
          <a:p>
            <a:r>
              <a:rPr lang="en-US" dirty="0"/>
              <a:t>        }</a:t>
            </a:r>
          </a:p>
          <a:p>
            <a:r>
              <a:rPr lang="en-US" dirty="0"/>
              <a:t>    }</a:t>
            </a:r>
          </a:p>
        </p:txBody>
      </p:sp>
    </p:spTree>
    <p:extLst>
      <p:ext uri="{BB962C8B-B14F-4D97-AF65-F5344CB8AC3E}">
        <p14:creationId xmlns:p14="http://schemas.microsoft.com/office/powerpoint/2010/main" val="4048894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967702C-CA6E-47AE-850D-11E524A54439}"/>
              </a:ext>
            </a:extLst>
          </p:cNvPr>
          <p:cNvSpPr>
            <a:spLocks noGrp="1"/>
          </p:cNvSpPr>
          <p:nvPr>
            <p:ph idx="1"/>
          </p:nvPr>
        </p:nvSpPr>
        <p:spPr>
          <a:xfrm>
            <a:off x="677334" y="321869"/>
            <a:ext cx="8596668" cy="6334963"/>
          </a:xfrm>
        </p:spPr>
        <p:txBody>
          <a:bodyPr>
            <a:normAutofit fontScale="47500" lnSpcReduction="20000"/>
          </a:bodyPr>
          <a:lstStyle/>
          <a:p>
            <a:r>
              <a:rPr lang="en-US" dirty="0"/>
              <a:t>// </a:t>
            </a:r>
            <a:r>
              <a:rPr lang="en-US" dirty="0" err="1"/>
              <a:t>Mở</a:t>
            </a:r>
            <a:r>
              <a:rPr lang="en-US" dirty="0"/>
              <a:t> </a:t>
            </a:r>
            <a:r>
              <a:rPr lang="en-US" dirty="0" err="1"/>
              <a:t>rộng</a:t>
            </a:r>
            <a:r>
              <a:rPr lang="en-US" dirty="0"/>
              <a:t> </a:t>
            </a:r>
            <a:r>
              <a:rPr lang="en-US" dirty="0" err="1"/>
              <a:t>khóa</a:t>
            </a:r>
            <a:endParaRPr lang="en-US" dirty="0"/>
          </a:p>
          <a:p>
            <a:r>
              <a:rPr lang="en-US" dirty="0"/>
              <a:t>    </a:t>
            </a:r>
            <a:r>
              <a:rPr lang="en-US" dirty="0" err="1"/>
              <a:t>KeyExpansion</a:t>
            </a:r>
            <a:r>
              <a:rPr lang="en-US" dirty="0"/>
              <a:t>(key, </a:t>
            </a:r>
            <a:r>
              <a:rPr lang="en-US" dirty="0" err="1"/>
              <a:t>roundKeys</a:t>
            </a:r>
            <a:r>
              <a:rPr lang="en-US" dirty="0"/>
              <a:t>);</a:t>
            </a:r>
          </a:p>
          <a:p>
            <a:endParaRPr lang="en-US" dirty="0"/>
          </a:p>
          <a:p>
            <a:r>
              <a:rPr lang="en-US" dirty="0"/>
              <a:t>    // </a:t>
            </a:r>
            <a:r>
              <a:rPr lang="en-US" dirty="0" err="1"/>
              <a:t>Thêm</a:t>
            </a:r>
            <a:r>
              <a:rPr lang="en-US" dirty="0"/>
              <a:t> </a:t>
            </a:r>
            <a:r>
              <a:rPr lang="en-US" dirty="0" err="1"/>
              <a:t>khóa</a:t>
            </a:r>
            <a:r>
              <a:rPr lang="en-US" dirty="0"/>
              <a:t> </a:t>
            </a:r>
            <a:r>
              <a:rPr lang="en-US" dirty="0" err="1"/>
              <a:t>vòng</a:t>
            </a:r>
            <a:r>
              <a:rPr lang="en-US" dirty="0"/>
              <a:t> </a:t>
            </a:r>
            <a:r>
              <a:rPr lang="en-US" dirty="0" err="1"/>
              <a:t>đầu</a:t>
            </a:r>
            <a:r>
              <a:rPr lang="en-US" dirty="0"/>
              <a:t> </a:t>
            </a:r>
            <a:r>
              <a:rPr lang="en-US" dirty="0" err="1"/>
              <a:t>tiên</a:t>
            </a:r>
            <a:endParaRPr lang="en-US" dirty="0"/>
          </a:p>
          <a:p>
            <a:r>
              <a:rPr lang="en-US" dirty="0"/>
              <a:t>    </a:t>
            </a:r>
            <a:r>
              <a:rPr lang="en-US" dirty="0" err="1"/>
              <a:t>AddRoundKey</a:t>
            </a:r>
            <a:r>
              <a:rPr lang="en-US" dirty="0"/>
              <a:t>(state, </a:t>
            </a:r>
            <a:r>
              <a:rPr lang="en-US" dirty="0" err="1"/>
              <a:t>roundKeys</a:t>
            </a:r>
            <a:r>
              <a:rPr lang="en-US" dirty="0"/>
              <a:t>);</a:t>
            </a:r>
          </a:p>
          <a:p>
            <a:endParaRPr lang="en-US" dirty="0"/>
          </a:p>
          <a:p>
            <a:r>
              <a:rPr lang="en-US" dirty="0"/>
              <a:t>    // </a:t>
            </a:r>
            <a:r>
              <a:rPr lang="en-US" dirty="0" err="1"/>
              <a:t>Thực</a:t>
            </a:r>
            <a:r>
              <a:rPr lang="en-US" dirty="0"/>
              <a:t> </a:t>
            </a:r>
            <a:r>
              <a:rPr lang="en-US" dirty="0" err="1"/>
              <a:t>hiện</a:t>
            </a:r>
            <a:r>
              <a:rPr lang="en-US" dirty="0"/>
              <a:t> </a:t>
            </a:r>
            <a:r>
              <a:rPr lang="en-US" dirty="0" err="1"/>
              <a:t>các</a:t>
            </a:r>
            <a:r>
              <a:rPr lang="en-US" dirty="0"/>
              <a:t> </a:t>
            </a:r>
            <a:r>
              <a:rPr lang="en-US" dirty="0" err="1"/>
              <a:t>vòng</a:t>
            </a:r>
            <a:r>
              <a:rPr lang="en-US" dirty="0"/>
              <a:t> </a:t>
            </a:r>
            <a:r>
              <a:rPr lang="en-US" dirty="0" err="1"/>
              <a:t>mã</a:t>
            </a:r>
            <a:r>
              <a:rPr lang="en-US" dirty="0"/>
              <a:t> </a:t>
            </a:r>
            <a:r>
              <a:rPr lang="en-US" dirty="0" err="1"/>
              <a:t>hóa</a:t>
            </a:r>
            <a:endParaRPr lang="en-US" dirty="0"/>
          </a:p>
          <a:p>
            <a:r>
              <a:rPr lang="en-US" dirty="0"/>
              <a:t>    for (int round = 1; round &lt; Nr; ++round) {</a:t>
            </a:r>
          </a:p>
          <a:p>
            <a:r>
              <a:rPr lang="en-US" dirty="0"/>
              <a:t>        </a:t>
            </a:r>
            <a:r>
              <a:rPr lang="en-US" dirty="0" err="1"/>
              <a:t>SubBytes</a:t>
            </a:r>
            <a:r>
              <a:rPr lang="en-US" dirty="0"/>
              <a:t>(state);</a:t>
            </a:r>
          </a:p>
          <a:p>
            <a:r>
              <a:rPr lang="en-US" dirty="0"/>
              <a:t>        </a:t>
            </a:r>
            <a:r>
              <a:rPr lang="en-US" dirty="0" err="1"/>
              <a:t>ShiftRows</a:t>
            </a:r>
            <a:r>
              <a:rPr lang="en-US" dirty="0"/>
              <a:t>(state);</a:t>
            </a:r>
          </a:p>
          <a:p>
            <a:r>
              <a:rPr lang="en-US" dirty="0"/>
              <a:t>        </a:t>
            </a:r>
            <a:r>
              <a:rPr lang="en-US" dirty="0" err="1"/>
              <a:t>MixColumns</a:t>
            </a:r>
            <a:r>
              <a:rPr lang="en-US" dirty="0"/>
              <a:t>(state);</a:t>
            </a:r>
          </a:p>
          <a:p>
            <a:r>
              <a:rPr lang="en-US" dirty="0"/>
              <a:t>        </a:t>
            </a:r>
            <a:r>
              <a:rPr lang="en-US" dirty="0" err="1"/>
              <a:t>AddRoundKey</a:t>
            </a:r>
            <a:r>
              <a:rPr lang="en-US" dirty="0"/>
              <a:t>(state, &amp;</a:t>
            </a:r>
            <a:r>
              <a:rPr lang="en-US" dirty="0" err="1"/>
              <a:t>roundKeys</a:t>
            </a:r>
            <a:r>
              <a:rPr lang="en-US" dirty="0"/>
              <a:t>[round * 16]);</a:t>
            </a:r>
          </a:p>
          <a:p>
            <a:r>
              <a:rPr lang="en-US" dirty="0"/>
              <a:t>    }</a:t>
            </a:r>
          </a:p>
          <a:p>
            <a:endParaRPr lang="en-US" dirty="0"/>
          </a:p>
          <a:p>
            <a:r>
              <a:rPr lang="en-US" dirty="0"/>
              <a:t>    // </a:t>
            </a:r>
            <a:r>
              <a:rPr lang="en-US" dirty="0" err="1"/>
              <a:t>Vòng</a:t>
            </a:r>
            <a:r>
              <a:rPr lang="en-US" dirty="0"/>
              <a:t> </a:t>
            </a:r>
            <a:r>
              <a:rPr lang="en-US" dirty="0" err="1"/>
              <a:t>cuối</a:t>
            </a:r>
            <a:r>
              <a:rPr lang="en-US" dirty="0"/>
              <a:t> (</a:t>
            </a:r>
            <a:r>
              <a:rPr lang="en-US" dirty="0" err="1"/>
              <a:t>không</a:t>
            </a:r>
            <a:r>
              <a:rPr lang="en-US" dirty="0"/>
              <a:t> </a:t>
            </a:r>
            <a:r>
              <a:rPr lang="en-US" dirty="0" err="1"/>
              <a:t>có</a:t>
            </a:r>
            <a:r>
              <a:rPr lang="en-US" dirty="0"/>
              <a:t> </a:t>
            </a:r>
            <a:r>
              <a:rPr lang="en-US" dirty="0" err="1"/>
              <a:t>MixColumns</a:t>
            </a:r>
            <a:r>
              <a:rPr lang="en-US" dirty="0"/>
              <a:t>)</a:t>
            </a:r>
          </a:p>
          <a:p>
            <a:r>
              <a:rPr lang="en-US" dirty="0"/>
              <a:t>    </a:t>
            </a:r>
            <a:r>
              <a:rPr lang="en-US" dirty="0" err="1"/>
              <a:t>SubBytes</a:t>
            </a:r>
            <a:r>
              <a:rPr lang="en-US" dirty="0"/>
              <a:t>(state);</a:t>
            </a:r>
          </a:p>
          <a:p>
            <a:r>
              <a:rPr lang="en-US" dirty="0"/>
              <a:t>    </a:t>
            </a:r>
            <a:r>
              <a:rPr lang="en-US" dirty="0" err="1"/>
              <a:t>ShiftRows</a:t>
            </a:r>
            <a:r>
              <a:rPr lang="en-US" dirty="0"/>
              <a:t>(state);</a:t>
            </a:r>
          </a:p>
          <a:p>
            <a:r>
              <a:rPr lang="en-US" dirty="0"/>
              <a:t>    </a:t>
            </a:r>
            <a:r>
              <a:rPr lang="en-US" dirty="0" err="1"/>
              <a:t>AddRoundKey</a:t>
            </a:r>
            <a:r>
              <a:rPr lang="en-US" dirty="0"/>
              <a:t>(state, &amp;</a:t>
            </a:r>
            <a:r>
              <a:rPr lang="en-US" dirty="0" err="1"/>
              <a:t>roundKeys</a:t>
            </a:r>
            <a:r>
              <a:rPr lang="en-US" dirty="0"/>
              <a:t>[Nr * 16]);</a:t>
            </a:r>
          </a:p>
          <a:p>
            <a:endParaRPr lang="en-US" dirty="0"/>
          </a:p>
          <a:p>
            <a:r>
              <a:rPr lang="en-US" dirty="0"/>
              <a:t>    // </a:t>
            </a:r>
            <a:r>
              <a:rPr lang="en-US" dirty="0" err="1"/>
              <a:t>Chuyển</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trạng</a:t>
            </a:r>
            <a:r>
              <a:rPr lang="en-US" dirty="0"/>
              <a:t> </a:t>
            </a:r>
            <a:r>
              <a:rPr lang="en-US" dirty="0" err="1"/>
              <a:t>thái</a:t>
            </a:r>
            <a:r>
              <a:rPr lang="en-US" dirty="0"/>
              <a:t> ra output</a:t>
            </a:r>
          </a:p>
          <a:p>
            <a:r>
              <a:rPr lang="en-US" dirty="0"/>
              <a:t>    for (int </a:t>
            </a:r>
            <a:r>
              <a:rPr lang="en-US" dirty="0" err="1"/>
              <a:t>i</a:t>
            </a:r>
            <a:r>
              <a:rPr lang="en-US" dirty="0"/>
              <a:t> = 0; </a:t>
            </a:r>
            <a:r>
              <a:rPr lang="en-US" dirty="0" err="1"/>
              <a:t>i</a:t>
            </a:r>
            <a:r>
              <a:rPr lang="en-US" dirty="0"/>
              <a:t> &lt; 4; ++</a:t>
            </a:r>
            <a:r>
              <a:rPr lang="en-US" dirty="0" err="1"/>
              <a:t>i</a:t>
            </a:r>
            <a:r>
              <a:rPr lang="en-US" dirty="0"/>
              <a:t>) {</a:t>
            </a:r>
          </a:p>
          <a:p>
            <a:r>
              <a:rPr lang="en-US" dirty="0"/>
              <a:t>        for (int j = 0; j &lt; 4; ++j) {</a:t>
            </a:r>
          </a:p>
          <a:p>
            <a:r>
              <a:rPr lang="en-US" dirty="0"/>
              <a:t>            output[</a:t>
            </a:r>
            <a:r>
              <a:rPr lang="en-US" dirty="0" err="1"/>
              <a:t>i</a:t>
            </a:r>
            <a:r>
              <a:rPr lang="en-US" dirty="0"/>
              <a:t> * 4 + j] = state[j][</a:t>
            </a:r>
            <a:r>
              <a:rPr lang="en-US" dirty="0" err="1"/>
              <a:t>i</a:t>
            </a:r>
            <a:r>
              <a:rPr lang="en-US" dirty="0"/>
              <a:t>];</a:t>
            </a:r>
          </a:p>
          <a:p>
            <a:r>
              <a:rPr lang="en-US" dirty="0"/>
              <a:t>        }</a:t>
            </a:r>
          </a:p>
          <a:p>
            <a:r>
              <a:rPr lang="en-US" dirty="0"/>
              <a:t>    }</a:t>
            </a:r>
          </a:p>
          <a:p>
            <a:r>
              <a:rPr lang="en-US" dirty="0"/>
              <a:t>}</a:t>
            </a:r>
          </a:p>
        </p:txBody>
      </p:sp>
    </p:spTree>
    <p:extLst>
      <p:ext uri="{BB962C8B-B14F-4D97-AF65-F5344CB8AC3E}">
        <p14:creationId xmlns:p14="http://schemas.microsoft.com/office/powerpoint/2010/main" val="306904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967702C-CA6E-47AE-850D-11E524A54439}"/>
              </a:ext>
            </a:extLst>
          </p:cNvPr>
          <p:cNvSpPr>
            <a:spLocks noGrp="1"/>
          </p:cNvSpPr>
          <p:nvPr>
            <p:ph idx="1"/>
          </p:nvPr>
        </p:nvSpPr>
        <p:spPr>
          <a:xfrm>
            <a:off x="677334" y="321869"/>
            <a:ext cx="8596668" cy="6334963"/>
          </a:xfrm>
        </p:spPr>
        <p:txBody>
          <a:bodyPr/>
          <a:lstStyle/>
          <a:p>
            <a:r>
              <a:rPr lang="en-US" dirty="0"/>
              <a:t>int main() {</a:t>
            </a:r>
          </a:p>
          <a:p>
            <a:r>
              <a:rPr lang="en-US" dirty="0"/>
              <a:t>    unsigned char key[24] = {</a:t>
            </a:r>
          </a:p>
          <a:p>
            <a:r>
              <a:rPr lang="en-US" dirty="0"/>
              <a:t>        0x2b, 0x7e, 0x15, 0x16, 0x28, 0xae, 0xd2, 0xa6,</a:t>
            </a:r>
          </a:p>
          <a:p>
            <a:r>
              <a:rPr lang="en-US" dirty="0"/>
              <a:t>        0xab, 0xf7, 0x97, 0x75, 0x46, 0x3d, 0x81, 0x46,</a:t>
            </a:r>
          </a:p>
          <a:p>
            <a:r>
              <a:rPr lang="en-US" dirty="0"/>
              <a:t>        0x30, 0x8d, 0x29, 0x9f, 0x43, 0x2b, 0x7b, 0x61</a:t>
            </a:r>
          </a:p>
          <a:p>
            <a:r>
              <a:rPr lang="en-US" dirty="0"/>
              <a:t>    };</a:t>
            </a:r>
          </a:p>
          <a:p>
            <a:endParaRPr lang="en-US" dirty="0"/>
          </a:p>
          <a:p>
            <a:r>
              <a:rPr lang="en-US" dirty="0"/>
              <a:t>    unsigned char input[16] = {</a:t>
            </a:r>
          </a:p>
          <a:p>
            <a:r>
              <a:rPr lang="en-US" dirty="0"/>
              <a:t>        0x32, 0x88, 0x31, 0xe0, 0x43, 0x5a, 0x31, 0x37,</a:t>
            </a:r>
          </a:p>
          <a:p>
            <a:r>
              <a:rPr lang="en-US" dirty="0"/>
              <a:t>        0xf6, 0x30, 0x98, 0x07, 0xa8, 0x8d, 0xa2, 0x34</a:t>
            </a:r>
          </a:p>
          <a:p>
            <a:r>
              <a:rPr lang="en-US" dirty="0"/>
              <a:t>    };</a:t>
            </a:r>
          </a:p>
          <a:p>
            <a:endParaRPr lang="en-US" dirty="0"/>
          </a:p>
          <a:p>
            <a:r>
              <a:rPr lang="en-US" dirty="0"/>
              <a:t>    unsigned char output[16];</a:t>
            </a:r>
          </a:p>
        </p:txBody>
      </p:sp>
    </p:spTree>
    <p:extLst>
      <p:ext uri="{BB962C8B-B14F-4D97-AF65-F5344CB8AC3E}">
        <p14:creationId xmlns:p14="http://schemas.microsoft.com/office/powerpoint/2010/main" val="4160435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967702C-CA6E-47AE-850D-11E524A54439}"/>
              </a:ext>
            </a:extLst>
          </p:cNvPr>
          <p:cNvSpPr>
            <a:spLocks noGrp="1"/>
          </p:cNvSpPr>
          <p:nvPr>
            <p:ph idx="1"/>
          </p:nvPr>
        </p:nvSpPr>
        <p:spPr>
          <a:xfrm>
            <a:off x="677334" y="321869"/>
            <a:ext cx="8596668" cy="6334963"/>
          </a:xfrm>
        </p:spPr>
        <p:txBody>
          <a:bodyPr/>
          <a:lstStyle/>
          <a:p>
            <a:r>
              <a:rPr lang="en-US" dirty="0" err="1"/>
              <a:t>AES_Encrypt</a:t>
            </a:r>
            <a:r>
              <a:rPr lang="en-US" dirty="0"/>
              <a:t>(input, key, output);</a:t>
            </a:r>
          </a:p>
          <a:p>
            <a:endParaRPr lang="en-US" dirty="0"/>
          </a:p>
          <a:p>
            <a:r>
              <a:rPr lang="en-US" dirty="0"/>
              <a:t>    // In </a:t>
            </a:r>
            <a:r>
              <a:rPr lang="en-US" dirty="0" err="1"/>
              <a:t>kết</a:t>
            </a:r>
            <a:r>
              <a:rPr lang="en-US" dirty="0"/>
              <a:t> </a:t>
            </a:r>
            <a:r>
              <a:rPr lang="en-US" dirty="0" err="1"/>
              <a:t>quả</a:t>
            </a:r>
            <a:r>
              <a:rPr lang="en-US" dirty="0"/>
              <a:t> </a:t>
            </a:r>
            <a:r>
              <a:rPr lang="en-US" dirty="0" err="1"/>
              <a:t>mã</a:t>
            </a:r>
            <a:r>
              <a:rPr lang="en-US" dirty="0"/>
              <a:t> </a:t>
            </a:r>
            <a:r>
              <a:rPr lang="en-US" dirty="0" err="1"/>
              <a:t>hóa</a:t>
            </a:r>
            <a:endParaRPr lang="en-US" dirty="0"/>
          </a:p>
          <a:p>
            <a:r>
              <a:rPr lang="en-US" dirty="0"/>
              <a:t>    </a:t>
            </a:r>
            <a:r>
              <a:rPr lang="en-US" dirty="0" err="1"/>
              <a:t>cout</a:t>
            </a:r>
            <a:r>
              <a:rPr lang="en-US" dirty="0"/>
              <a:t> &lt;&lt; "Encrypted text: ";</a:t>
            </a:r>
          </a:p>
          <a:p>
            <a:r>
              <a:rPr lang="en-US" dirty="0"/>
              <a:t>    for (int </a:t>
            </a:r>
            <a:r>
              <a:rPr lang="en-US" dirty="0" err="1"/>
              <a:t>i</a:t>
            </a:r>
            <a:r>
              <a:rPr lang="en-US" dirty="0"/>
              <a:t> = 0; </a:t>
            </a:r>
            <a:r>
              <a:rPr lang="en-US" dirty="0" err="1"/>
              <a:t>i</a:t>
            </a:r>
            <a:r>
              <a:rPr lang="en-US" dirty="0"/>
              <a:t> &lt; 16; ++</a:t>
            </a:r>
            <a:r>
              <a:rPr lang="en-US" dirty="0" err="1"/>
              <a:t>i</a:t>
            </a:r>
            <a:r>
              <a:rPr lang="en-US" dirty="0"/>
              <a:t>) {</a:t>
            </a:r>
          </a:p>
          <a:p>
            <a:r>
              <a:rPr lang="en-US" dirty="0"/>
              <a:t>        </a:t>
            </a:r>
            <a:r>
              <a:rPr lang="en-US" dirty="0" err="1"/>
              <a:t>cout</a:t>
            </a:r>
            <a:r>
              <a:rPr lang="en-US" dirty="0"/>
              <a:t> &lt;&lt; hex &lt;&lt; </a:t>
            </a:r>
            <a:r>
              <a:rPr lang="en-US" dirty="0" err="1"/>
              <a:t>setw</a:t>
            </a:r>
            <a:r>
              <a:rPr lang="en-US" dirty="0"/>
              <a:t>(2) &lt;&lt; </a:t>
            </a:r>
            <a:r>
              <a:rPr lang="en-US" dirty="0" err="1"/>
              <a:t>setfill</a:t>
            </a:r>
            <a:r>
              <a:rPr lang="en-US" dirty="0"/>
              <a:t>('0') &lt;&lt; (int)output[</a:t>
            </a:r>
            <a:r>
              <a:rPr lang="en-US" dirty="0" err="1"/>
              <a:t>i</a:t>
            </a:r>
            <a:r>
              <a:rPr lang="en-US" dirty="0"/>
              <a:t>] &lt;&lt; " ";</a:t>
            </a:r>
          </a:p>
          <a:p>
            <a:r>
              <a:rPr lang="en-US" dirty="0"/>
              <a:t>    }</a:t>
            </a:r>
          </a:p>
          <a:p>
            <a:r>
              <a:rPr lang="en-US" dirty="0"/>
              <a:t>    </a:t>
            </a:r>
            <a:r>
              <a:rPr lang="en-US" dirty="0" err="1"/>
              <a:t>cout</a:t>
            </a:r>
            <a:r>
              <a:rPr lang="en-US" dirty="0"/>
              <a:t> &lt;&lt; </a:t>
            </a:r>
            <a:r>
              <a:rPr lang="en-US" dirty="0" err="1"/>
              <a:t>endl</a:t>
            </a:r>
            <a:r>
              <a:rPr lang="en-US" dirty="0"/>
              <a:t>;</a:t>
            </a:r>
          </a:p>
          <a:p>
            <a:endParaRPr lang="en-US" dirty="0"/>
          </a:p>
          <a:p>
            <a:r>
              <a:rPr lang="en-US" dirty="0"/>
              <a:t>    return 0;</a:t>
            </a:r>
          </a:p>
          <a:p>
            <a:r>
              <a:rPr lang="en-US" dirty="0"/>
              <a:t>}</a:t>
            </a:r>
          </a:p>
        </p:txBody>
      </p:sp>
    </p:spTree>
    <p:extLst>
      <p:ext uri="{BB962C8B-B14F-4D97-AF65-F5344CB8AC3E}">
        <p14:creationId xmlns:p14="http://schemas.microsoft.com/office/powerpoint/2010/main" val="2680457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967702C-CA6E-47AE-850D-11E524A54439}"/>
              </a:ext>
            </a:extLst>
          </p:cNvPr>
          <p:cNvSpPr>
            <a:spLocks noGrp="1"/>
          </p:cNvSpPr>
          <p:nvPr>
            <p:ph idx="1"/>
          </p:nvPr>
        </p:nvSpPr>
        <p:spPr>
          <a:xfrm>
            <a:off x="677334" y="321869"/>
            <a:ext cx="8596668" cy="6334963"/>
          </a:xfrm>
        </p:spPr>
        <p:txBody>
          <a:bodyPr/>
          <a:lstStyle/>
          <a:p>
            <a:r>
              <a:rPr lang="en-US" dirty="0" err="1"/>
              <a:t>Cấu</a:t>
            </a:r>
            <a:r>
              <a:rPr lang="en-US" dirty="0"/>
              <a:t> </a:t>
            </a:r>
            <a:r>
              <a:rPr lang="en-US" dirty="0" err="1"/>
              <a:t>trúc</a:t>
            </a:r>
            <a:r>
              <a:rPr lang="en-US" dirty="0"/>
              <a:t> </a:t>
            </a:r>
            <a:r>
              <a:rPr lang="en-US" dirty="0" err="1"/>
              <a:t>mã</a:t>
            </a:r>
            <a:r>
              <a:rPr lang="en-US" dirty="0"/>
              <a:t> </a:t>
            </a:r>
            <a:r>
              <a:rPr lang="en-US" dirty="0" err="1"/>
              <a:t>nguồn</a:t>
            </a:r>
            <a:r>
              <a:rPr lang="en-US" dirty="0"/>
              <a:t> </a:t>
            </a:r>
            <a:r>
              <a:rPr lang="en-US" dirty="0" err="1"/>
              <a:t>triển</a:t>
            </a:r>
            <a:r>
              <a:rPr lang="en-US" dirty="0"/>
              <a:t> </a:t>
            </a:r>
            <a:r>
              <a:rPr lang="en-US" dirty="0" err="1"/>
              <a:t>khai</a:t>
            </a:r>
            <a:r>
              <a:rPr lang="en-US" dirty="0"/>
              <a:t> AES-256 bit:</a:t>
            </a:r>
          </a:p>
          <a:p>
            <a:r>
              <a:rPr lang="en-US" dirty="0"/>
              <a:t> </a:t>
            </a:r>
            <a:r>
              <a:rPr lang="vi-VN" dirty="0"/>
              <a:t>#include &lt;iostream&gt;</a:t>
            </a:r>
          </a:p>
          <a:p>
            <a:r>
              <a:rPr lang="vi-VN" dirty="0"/>
              <a:t>#include &lt;iomanip&gt;</a:t>
            </a:r>
          </a:p>
          <a:p>
            <a:r>
              <a:rPr lang="vi-VN" dirty="0"/>
              <a:t>#include &lt;vector&gt;</a:t>
            </a:r>
          </a:p>
          <a:p>
            <a:r>
              <a:rPr lang="vi-VN" dirty="0"/>
              <a:t>#include &lt;array&gt;</a:t>
            </a:r>
          </a:p>
          <a:p>
            <a:r>
              <a:rPr lang="vi-VN" dirty="0"/>
              <a:t>#include &lt;cstring&gt;</a:t>
            </a:r>
          </a:p>
          <a:p>
            <a:endParaRPr lang="vi-VN" dirty="0"/>
          </a:p>
          <a:p>
            <a:r>
              <a:rPr lang="vi-VN" dirty="0"/>
              <a:t>using namespace std;</a:t>
            </a:r>
          </a:p>
          <a:p>
            <a:endParaRPr lang="vi-VN" dirty="0"/>
          </a:p>
          <a:p>
            <a:r>
              <a:rPr lang="vi-VN" dirty="0"/>
              <a:t>// Định nghĩa kích thước khối AES</a:t>
            </a:r>
          </a:p>
          <a:p>
            <a:r>
              <a:rPr lang="vi-VN" dirty="0"/>
              <a:t>const int Nb = 4; // số cột trong ma trận trạng thái (4x4)</a:t>
            </a:r>
          </a:p>
          <a:p>
            <a:r>
              <a:rPr lang="vi-VN" dirty="0"/>
              <a:t>const int Nk = 8; // số từ (words) trong khóa (khóa 256 bit -&gt; 8 từ)</a:t>
            </a:r>
          </a:p>
          <a:p>
            <a:r>
              <a:rPr lang="vi-VN" dirty="0"/>
              <a:t>const int Nr = 14; // số vòng lặp (rounds) cho AES-256</a:t>
            </a:r>
            <a:endParaRPr lang="en-US" dirty="0"/>
          </a:p>
        </p:txBody>
      </p:sp>
    </p:spTree>
    <p:extLst>
      <p:ext uri="{BB962C8B-B14F-4D97-AF65-F5344CB8AC3E}">
        <p14:creationId xmlns:p14="http://schemas.microsoft.com/office/powerpoint/2010/main" val="40315616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967702C-CA6E-47AE-850D-11E524A54439}"/>
              </a:ext>
            </a:extLst>
          </p:cNvPr>
          <p:cNvSpPr>
            <a:spLocks noGrp="1"/>
          </p:cNvSpPr>
          <p:nvPr>
            <p:ph idx="1"/>
          </p:nvPr>
        </p:nvSpPr>
        <p:spPr>
          <a:xfrm>
            <a:off x="677334" y="321869"/>
            <a:ext cx="8596668" cy="6334963"/>
          </a:xfrm>
        </p:spPr>
        <p:txBody>
          <a:bodyPr>
            <a:normAutofit lnSpcReduction="10000"/>
          </a:bodyPr>
          <a:lstStyle/>
          <a:p>
            <a:r>
              <a:rPr lang="vi-VN" dirty="0"/>
              <a:t>// Ma trận S-box cho bước SubBytes</a:t>
            </a:r>
          </a:p>
          <a:p>
            <a:r>
              <a:rPr lang="vi-VN" dirty="0"/>
              <a:t>const unsigned char SBox[256] = {</a:t>
            </a:r>
          </a:p>
          <a:p>
            <a:r>
              <a:rPr lang="vi-VN" dirty="0"/>
              <a:t>    // ... (mảng đầy đủ 256 giá trị)</a:t>
            </a:r>
          </a:p>
          <a:p>
            <a:r>
              <a:rPr lang="vi-VN" dirty="0"/>
              <a:t>};</a:t>
            </a:r>
          </a:p>
          <a:p>
            <a:endParaRPr lang="vi-VN" dirty="0"/>
          </a:p>
          <a:p>
            <a:r>
              <a:rPr lang="vi-VN" dirty="0"/>
              <a:t>// Mảng Rcon (Round Constant) cho quá trình mở rộng khóa</a:t>
            </a:r>
          </a:p>
          <a:p>
            <a:r>
              <a:rPr lang="vi-VN" dirty="0"/>
              <a:t>const unsigned char Rcon[10] = {</a:t>
            </a:r>
          </a:p>
          <a:p>
            <a:r>
              <a:rPr lang="vi-VN" dirty="0"/>
              <a:t>    0x8d, 0x01, 0x02, 0x04, 0x08, 0x10, 0x20, 0x40, 0x80, 0x1b</a:t>
            </a:r>
          </a:p>
          <a:p>
            <a:r>
              <a:rPr lang="vi-VN" dirty="0"/>
              <a:t>};</a:t>
            </a:r>
          </a:p>
          <a:p>
            <a:endParaRPr lang="vi-VN" dirty="0"/>
          </a:p>
          <a:p>
            <a:r>
              <a:rPr lang="vi-VN" dirty="0"/>
              <a:t>// Hàm XOR hai mảng byte (để thực hiện AddRoundKey)</a:t>
            </a:r>
          </a:p>
          <a:p>
            <a:r>
              <a:rPr lang="vi-VN" dirty="0"/>
              <a:t>void XORBytes(unsigned char* a, unsigned char* b, unsigned char* out) {</a:t>
            </a:r>
          </a:p>
          <a:p>
            <a:r>
              <a:rPr lang="vi-VN" dirty="0"/>
              <a:t>    for (int i = 0; i &lt; 16; ++i) {</a:t>
            </a:r>
          </a:p>
          <a:p>
            <a:r>
              <a:rPr lang="vi-VN" dirty="0"/>
              <a:t>        out[i] = a[i] ^ b[i];</a:t>
            </a:r>
          </a:p>
          <a:p>
            <a:r>
              <a:rPr lang="vi-VN" dirty="0"/>
              <a:t>    }</a:t>
            </a:r>
          </a:p>
          <a:p>
            <a:r>
              <a:rPr lang="vi-VN" dirty="0"/>
              <a:t>}</a:t>
            </a:r>
            <a:endParaRPr lang="en-US" dirty="0"/>
          </a:p>
        </p:txBody>
      </p:sp>
    </p:spTree>
    <p:extLst>
      <p:ext uri="{BB962C8B-B14F-4D97-AF65-F5344CB8AC3E}">
        <p14:creationId xmlns:p14="http://schemas.microsoft.com/office/powerpoint/2010/main" val="701526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967702C-CA6E-47AE-850D-11E524A54439}"/>
              </a:ext>
            </a:extLst>
          </p:cNvPr>
          <p:cNvSpPr>
            <a:spLocks noGrp="1"/>
          </p:cNvSpPr>
          <p:nvPr>
            <p:ph idx="1"/>
          </p:nvPr>
        </p:nvSpPr>
        <p:spPr>
          <a:xfrm>
            <a:off x="677334" y="321869"/>
            <a:ext cx="8596668" cy="6334963"/>
          </a:xfrm>
        </p:spPr>
        <p:txBody>
          <a:bodyPr>
            <a:normAutofit fontScale="77500" lnSpcReduction="20000"/>
          </a:bodyPr>
          <a:lstStyle/>
          <a:p>
            <a:r>
              <a:rPr lang="en-US" dirty="0"/>
              <a:t>// </a:t>
            </a:r>
            <a:r>
              <a:rPr lang="en-US" dirty="0" err="1"/>
              <a:t>Hàm</a:t>
            </a:r>
            <a:r>
              <a:rPr lang="en-US" dirty="0"/>
              <a:t> </a:t>
            </a:r>
            <a:r>
              <a:rPr lang="en-US" dirty="0" err="1"/>
              <a:t>thay</a:t>
            </a:r>
            <a:r>
              <a:rPr lang="en-US" dirty="0"/>
              <a:t> </a:t>
            </a:r>
            <a:r>
              <a:rPr lang="en-US" dirty="0" err="1"/>
              <a:t>thế</a:t>
            </a:r>
            <a:r>
              <a:rPr lang="en-US" dirty="0"/>
              <a:t> byte </a:t>
            </a:r>
            <a:r>
              <a:rPr lang="en-US" dirty="0" err="1"/>
              <a:t>trong</a:t>
            </a:r>
            <a:r>
              <a:rPr lang="en-US" dirty="0"/>
              <a:t> S-box</a:t>
            </a:r>
          </a:p>
          <a:p>
            <a:r>
              <a:rPr lang="en-US" dirty="0"/>
              <a:t>void </a:t>
            </a:r>
            <a:r>
              <a:rPr lang="en-US" dirty="0" err="1"/>
              <a:t>SubBytes</a:t>
            </a:r>
            <a:r>
              <a:rPr lang="en-US" dirty="0"/>
              <a:t>(unsigned char state[4][4]) {</a:t>
            </a:r>
          </a:p>
          <a:p>
            <a:r>
              <a:rPr lang="en-US" dirty="0"/>
              <a:t>    for (int </a:t>
            </a:r>
            <a:r>
              <a:rPr lang="en-US" dirty="0" err="1"/>
              <a:t>i</a:t>
            </a:r>
            <a:r>
              <a:rPr lang="en-US" dirty="0"/>
              <a:t> = 0; </a:t>
            </a:r>
            <a:r>
              <a:rPr lang="en-US" dirty="0" err="1"/>
              <a:t>i</a:t>
            </a:r>
            <a:r>
              <a:rPr lang="en-US" dirty="0"/>
              <a:t> &lt; 4; ++</a:t>
            </a:r>
            <a:r>
              <a:rPr lang="en-US" dirty="0" err="1"/>
              <a:t>i</a:t>
            </a:r>
            <a:r>
              <a:rPr lang="en-US" dirty="0"/>
              <a:t>) {</a:t>
            </a:r>
          </a:p>
          <a:p>
            <a:r>
              <a:rPr lang="en-US" dirty="0"/>
              <a:t>        for (int j = 0; j &lt; 4; ++j) {</a:t>
            </a:r>
          </a:p>
          <a:p>
            <a:r>
              <a:rPr lang="en-US" dirty="0"/>
              <a:t>            state[</a:t>
            </a:r>
            <a:r>
              <a:rPr lang="en-US" dirty="0" err="1"/>
              <a:t>i</a:t>
            </a:r>
            <a:r>
              <a:rPr lang="en-US" dirty="0"/>
              <a:t>][j] = </a:t>
            </a:r>
            <a:r>
              <a:rPr lang="en-US" dirty="0" err="1"/>
              <a:t>SBox</a:t>
            </a:r>
            <a:r>
              <a:rPr lang="en-US" dirty="0"/>
              <a:t>[state[</a:t>
            </a:r>
            <a:r>
              <a:rPr lang="en-US" dirty="0" err="1"/>
              <a:t>i</a:t>
            </a:r>
            <a:r>
              <a:rPr lang="en-US" dirty="0"/>
              <a:t>][j]];</a:t>
            </a:r>
          </a:p>
          <a:p>
            <a:r>
              <a:rPr lang="en-US" dirty="0"/>
              <a:t>        }</a:t>
            </a:r>
          </a:p>
          <a:p>
            <a:r>
              <a:rPr lang="en-US" dirty="0"/>
              <a:t>    }</a:t>
            </a:r>
          </a:p>
          <a:p>
            <a:r>
              <a:rPr lang="en-US" dirty="0"/>
              <a:t>}</a:t>
            </a:r>
          </a:p>
          <a:p>
            <a:endParaRPr lang="en-US" dirty="0"/>
          </a:p>
          <a:p>
            <a:r>
              <a:rPr lang="en-US" dirty="0"/>
              <a:t>// </a:t>
            </a:r>
            <a:r>
              <a:rPr lang="en-US" dirty="0" err="1"/>
              <a:t>Dịch</a:t>
            </a:r>
            <a:r>
              <a:rPr lang="en-US" dirty="0"/>
              <a:t> </a:t>
            </a:r>
            <a:r>
              <a:rPr lang="en-US" dirty="0" err="1"/>
              <a:t>các</a:t>
            </a:r>
            <a:r>
              <a:rPr lang="en-US" dirty="0"/>
              <a:t> </a:t>
            </a:r>
            <a:r>
              <a:rPr lang="en-US" dirty="0" err="1"/>
              <a:t>hàng</a:t>
            </a:r>
            <a:r>
              <a:rPr lang="en-US" dirty="0"/>
              <a:t> </a:t>
            </a:r>
            <a:r>
              <a:rPr lang="en-US" dirty="0" err="1"/>
              <a:t>của</a:t>
            </a:r>
            <a:r>
              <a:rPr lang="en-US" dirty="0"/>
              <a:t> ma </a:t>
            </a:r>
            <a:r>
              <a:rPr lang="en-US" dirty="0" err="1"/>
              <a:t>trận</a:t>
            </a:r>
            <a:r>
              <a:rPr lang="en-US" dirty="0"/>
              <a:t> </a:t>
            </a:r>
            <a:r>
              <a:rPr lang="en-US" dirty="0" err="1"/>
              <a:t>trạng</a:t>
            </a:r>
            <a:r>
              <a:rPr lang="en-US" dirty="0"/>
              <a:t> </a:t>
            </a:r>
            <a:r>
              <a:rPr lang="en-US" dirty="0" err="1"/>
              <a:t>thái</a:t>
            </a:r>
            <a:endParaRPr lang="en-US" dirty="0"/>
          </a:p>
          <a:p>
            <a:r>
              <a:rPr lang="en-US" dirty="0"/>
              <a:t>void </a:t>
            </a:r>
            <a:r>
              <a:rPr lang="en-US" dirty="0" err="1"/>
              <a:t>ShiftRows</a:t>
            </a:r>
            <a:r>
              <a:rPr lang="en-US" dirty="0"/>
              <a:t>(unsigned char state[4][4]) {</a:t>
            </a:r>
          </a:p>
          <a:p>
            <a:r>
              <a:rPr lang="en-US" dirty="0"/>
              <a:t>    unsigned char temp[4];</a:t>
            </a:r>
          </a:p>
          <a:p>
            <a:r>
              <a:rPr lang="en-US" dirty="0"/>
              <a:t>    for (int </a:t>
            </a:r>
            <a:r>
              <a:rPr lang="en-US" dirty="0" err="1"/>
              <a:t>i</a:t>
            </a:r>
            <a:r>
              <a:rPr lang="en-US" dirty="0"/>
              <a:t> = 1; </a:t>
            </a:r>
            <a:r>
              <a:rPr lang="en-US" dirty="0" err="1"/>
              <a:t>i</a:t>
            </a:r>
            <a:r>
              <a:rPr lang="en-US" dirty="0"/>
              <a:t> &lt; 4; ++</a:t>
            </a:r>
            <a:r>
              <a:rPr lang="en-US" dirty="0" err="1"/>
              <a:t>i</a:t>
            </a:r>
            <a:r>
              <a:rPr lang="en-US" dirty="0"/>
              <a:t>) {</a:t>
            </a:r>
          </a:p>
          <a:p>
            <a:r>
              <a:rPr lang="en-US" dirty="0"/>
              <a:t>        for (int j = 0; j &lt; 4; ++j) {</a:t>
            </a:r>
          </a:p>
          <a:p>
            <a:r>
              <a:rPr lang="en-US" dirty="0"/>
              <a:t>            temp[j] = state[</a:t>
            </a:r>
            <a:r>
              <a:rPr lang="en-US" dirty="0" err="1"/>
              <a:t>i</a:t>
            </a:r>
            <a:r>
              <a:rPr lang="en-US" dirty="0"/>
              <a:t>][(j + </a:t>
            </a:r>
            <a:r>
              <a:rPr lang="en-US" dirty="0" err="1"/>
              <a:t>i</a:t>
            </a:r>
            <a:r>
              <a:rPr lang="en-US" dirty="0"/>
              <a:t>) % 4];</a:t>
            </a:r>
          </a:p>
          <a:p>
            <a:r>
              <a:rPr lang="en-US" dirty="0"/>
              <a:t>        }</a:t>
            </a:r>
          </a:p>
          <a:p>
            <a:r>
              <a:rPr lang="en-US" dirty="0"/>
              <a:t>        for (int j = 0; j &lt; 4; ++j) {</a:t>
            </a:r>
          </a:p>
          <a:p>
            <a:r>
              <a:rPr lang="en-US" dirty="0"/>
              <a:t>            state[</a:t>
            </a:r>
            <a:r>
              <a:rPr lang="en-US" dirty="0" err="1"/>
              <a:t>i</a:t>
            </a:r>
            <a:r>
              <a:rPr lang="en-US" dirty="0"/>
              <a:t>][j] = temp[j];</a:t>
            </a:r>
          </a:p>
          <a:p>
            <a:r>
              <a:rPr lang="en-US" dirty="0"/>
              <a:t>        }</a:t>
            </a:r>
          </a:p>
          <a:p>
            <a:r>
              <a:rPr lang="en-US" dirty="0"/>
              <a:t>    }</a:t>
            </a:r>
          </a:p>
          <a:p>
            <a:r>
              <a:rPr lang="en-US" dirty="0"/>
              <a:t>}</a:t>
            </a:r>
          </a:p>
        </p:txBody>
      </p:sp>
    </p:spTree>
    <p:extLst>
      <p:ext uri="{BB962C8B-B14F-4D97-AF65-F5344CB8AC3E}">
        <p14:creationId xmlns:p14="http://schemas.microsoft.com/office/powerpoint/2010/main" val="4176504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967702C-CA6E-47AE-850D-11E524A54439}"/>
              </a:ext>
            </a:extLst>
          </p:cNvPr>
          <p:cNvSpPr>
            <a:spLocks noGrp="1"/>
          </p:cNvSpPr>
          <p:nvPr>
            <p:ph idx="1"/>
          </p:nvPr>
        </p:nvSpPr>
        <p:spPr>
          <a:xfrm>
            <a:off x="677334" y="321869"/>
            <a:ext cx="8596668" cy="6334963"/>
          </a:xfrm>
        </p:spPr>
        <p:txBody>
          <a:bodyPr/>
          <a:lstStyle/>
          <a:p>
            <a:r>
              <a:rPr lang="vi-VN" b="1" dirty="0"/>
              <a:t>2.1. Cấu trúc tổng quan</a:t>
            </a:r>
          </a:p>
          <a:p>
            <a:r>
              <a:rPr lang="vi-VN" dirty="0"/>
              <a:t>AES sử dụng cấu trúc </a:t>
            </a:r>
            <a:r>
              <a:rPr lang="vi-VN" b="1" dirty="0"/>
              <a:t>Substitution-Permutation Network (SPN)</a:t>
            </a:r>
            <a:r>
              <a:rPr lang="vi-VN" dirty="0"/>
              <a:t>. Dữ liệu đầu vào được tổ chức thành ma trận trạng thái (state matrix) có kích thước 4x4.</a:t>
            </a:r>
          </a:p>
          <a:p>
            <a:r>
              <a:rPr lang="vi-VN" b="1" dirty="0"/>
              <a:t>2.2. Các bước chính</a:t>
            </a:r>
          </a:p>
          <a:p>
            <a:r>
              <a:rPr lang="vi-VN" b="1" dirty="0"/>
              <a:t>Bước 1: Key Expansion</a:t>
            </a:r>
          </a:p>
          <a:p>
            <a:pPr>
              <a:buFont typeface="Arial" panose="020B0604020202020204" pitchFamily="34" charset="0"/>
              <a:buChar char="•"/>
            </a:pPr>
            <a:r>
              <a:rPr lang="vi-VN" dirty="0"/>
              <a:t>Mở rộng khóa (Key Expansion) để tạo ra nhiều khóa con (round key) từ khóa chính.</a:t>
            </a:r>
          </a:p>
          <a:p>
            <a:pPr>
              <a:buFont typeface="Arial" panose="020B0604020202020204" pitchFamily="34" charset="0"/>
              <a:buChar char="•"/>
            </a:pPr>
            <a:r>
              <a:rPr lang="vi-VN" dirty="0"/>
              <a:t>Khóa con được sử dụng trong từng vòng lặp.</a:t>
            </a:r>
          </a:p>
          <a:p>
            <a:r>
              <a:rPr lang="vi-VN" b="1" dirty="0"/>
              <a:t>Bước 2: AddRoundKey</a:t>
            </a:r>
          </a:p>
          <a:p>
            <a:pPr>
              <a:buFont typeface="Arial" panose="020B0604020202020204" pitchFamily="34" charset="0"/>
              <a:buChar char="•"/>
            </a:pPr>
            <a:r>
              <a:rPr lang="vi-VN" dirty="0"/>
              <a:t>Dữ liệu đầu vào (state) được XOR với khóa con tương ứng.</a:t>
            </a:r>
          </a:p>
          <a:p>
            <a:r>
              <a:rPr lang="vi-VN" b="1" dirty="0"/>
              <a:t>Bước 3: SubBytes</a:t>
            </a:r>
          </a:p>
          <a:p>
            <a:pPr>
              <a:buFont typeface="Arial" panose="020B0604020202020204" pitchFamily="34" charset="0"/>
              <a:buChar char="•"/>
            </a:pPr>
            <a:r>
              <a:rPr lang="vi-VN" b="1" dirty="0"/>
              <a:t>Thay thế byte (Substitution):</a:t>
            </a:r>
            <a:r>
              <a:rPr lang="vi-VN" dirty="0"/>
              <a:t> Mỗi byte trong ma trận trạng thái được thay thế bằng giá trị tương ứng trong </a:t>
            </a:r>
            <a:r>
              <a:rPr lang="vi-VN" b="1" dirty="0"/>
              <a:t>S-box</a:t>
            </a:r>
            <a:r>
              <a:rPr lang="vi-VN" dirty="0"/>
              <a:t> (Substitution box), một bảng ánh xạ cố định dựa trên tính chất phi tuyến.</a:t>
            </a:r>
          </a:p>
          <a:p>
            <a:endParaRPr lang="en-US" dirty="0"/>
          </a:p>
        </p:txBody>
      </p:sp>
    </p:spTree>
    <p:extLst>
      <p:ext uri="{BB962C8B-B14F-4D97-AF65-F5344CB8AC3E}">
        <p14:creationId xmlns:p14="http://schemas.microsoft.com/office/powerpoint/2010/main" val="5993638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967702C-CA6E-47AE-850D-11E524A54439}"/>
              </a:ext>
            </a:extLst>
          </p:cNvPr>
          <p:cNvSpPr>
            <a:spLocks noGrp="1"/>
          </p:cNvSpPr>
          <p:nvPr>
            <p:ph idx="1"/>
          </p:nvPr>
        </p:nvSpPr>
        <p:spPr>
          <a:xfrm>
            <a:off x="677334" y="321869"/>
            <a:ext cx="8596668" cy="6334963"/>
          </a:xfrm>
        </p:spPr>
        <p:txBody>
          <a:bodyPr>
            <a:normAutofit fontScale="62500" lnSpcReduction="20000"/>
          </a:bodyPr>
          <a:lstStyle/>
          <a:p>
            <a:r>
              <a:rPr lang="vi-VN" dirty="0"/>
              <a:t>// Trộn cột của ma trận trạng thái</a:t>
            </a:r>
          </a:p>
          <a:p>
            <a:r>
              <a:rPr lang="vi-VN" dirty="0"/>
              <a:t>void MixColumns(unsigned char state[4][4]) {</a:t>
            </a:r>
          </a:p>
          <a:p>
            <a:r>
              <a:rPr lang="vi-VN" dirty="0"/>
              <a:t>    for (int i = 0; i &lt; 4; ++i) {</a:t>
            </a:r>
          </a:p>
          <a:p>
            <a:r>
              <a:rPr lang="vi-VN" dirty="0"/>
              <a:t>        unsigned char temp[4];</a:t>
            </a:r>
          </a:p>
          <a:p>
            <a:r>
              <a:rPr lang="vi-VN" dirty="0"/>
              <a:t>        for (int j = 0; j &lt; 4; ++j) {</a:t>
            </a:r>
          </a:p>
          <a:p>
            <a:r>
              <a:rPr lang="vi-VN" dirty="0"/>
              <a:t>            temp[j] = state[j][i];</a:t>
            </a:r>
          </a:p>
          <a:p>
            <a:r>
              <a:rPr lang="vi-VN" dirty="0"/>
              <a:t>        }</a:t>
            </a:r>
          </a:p>
          <a:p>
            <a:r>
              <a:rPr lang="vi-VN" dirty="0"/>
              <a:t>        // (Trộn cột - Chi tiết phần toán học xử lý trên trường Galois)</a:t>
            </a:r>
          </a:p>
          <a:p>
            <a:r>
              <a:rPr lang="vi-VN" dirty="0"/>
              <a:t>        // Đây là phép toán phức tạp, bạn cần áp dụng phép nhân trên trường Galois GF(2^8)</a:t>
            </a:r>
          </a:p>
          <a:p>
            <a:r>
              <a:rPr lang="vi-VN" dirty="0"/>
              <a:t>    }</a:t>
            </a:r>
          </a:p>
          <a:p>
            <a:r>
              <a:rPr lang="vi-VN" dirty="0"/>
              <a:t>}</a:t>
            </a:r>
          </a:p>
          <a:p>
            <a:endParaRPr lang="vi-VN" dirty="0"/>
          </a:p>
          <a:p>
            <a:r>
              <a:rPr lang="vi-VN" dirty="0"/>
              <a:t>// Hàm mở rộng khóa</a:t>
            </a:r>
          </a:p>
          <a:p>
            <a:r>
              <a:rPr lang="vi-VN" dirty="0"/>
              <a:t>void KeyExpansion(const unsigned char key[32], unsigned char roundKeys[240]) {</a:t>
            </a:r>
          </a:p>
          <a:p>
            <a:r>
              <a:rPr lang="vi-VN" dirty="0"/>
              <a:t>    unsigned char temp[4];</a:t>
            </a:r>
          </a:p>
          <a:p>
            <a:r>
              <a:rPr lang="vi-VN" dirty="0"/>
              <a:t>    int i = 0;</a:t>
            </a:r>
          </a:p>
          <a:p>
            <a:r>
              <a:rPr lang="vi-VN" dirty="0"/>
              <a:t>    while (i &lt; Nk) {</a:t>
            </a:r>
          </a:p>
          <a:p>
            <a:r>
              <a:rPr lang="vi-VN" dirty="0"/>
              <a:t>        roundKeys[i * 4] = key[i * 4];</a:t>
            </a:r>
          </a:p>
          <a:p>
            <a:r>
              <a:rPr lang="vi-VN" dirty="0"/>
              <a:t>        roundKeys[i * 4 + 1] = key[i * 4 + 1];</a:t>
            </a:r>
          </a:p>
          <a:p>
            <a:r>
              <a:rPr lang="vi-VN" dirty="0"/>
              <a:t>        roundKeys[i * 4 + 2] = key[i * 4 + 2];</a:t>
            </a:r>
          </a:p>
          <a:p>
            <a:r>
              <a:rPr lang="vi-VN" dirty="0"/>
              <a:t>        roundKeys[i * 4 + 3] = key[i * 4 + 3];</a:t>
            </a:r>
          </a:p>
          <a:p>
            <a:r>
              <a:rPr lang="vi-VN" dirty="0"/>
              <a:t>        ++i;</a:t>
            </a:r>
          </a:p>
          <a:p>
            <a:r>
              <a:rPr lang="vi-VN" dirty="0"/>
              <a:t>    }</a:t>
            </a:r>
            <a:endParaRPr lang="en-US" dirty="0"/>
          </a:p>
        </p:txBody>
      </p:sp>
    </p:spTree>
    <p:extLst>
      <p:ext uri="{BB962C8B-B14F-4D97-AF65-F5344CB8AC3E}">
        <p14:creationId xmlns:p14="http://schemas.microsoft.com/office/powerpoint/2010/main" val="2336327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967702C-CA6E-47AE-850D-11E524A54439}"/>
              </a:ext>
            </a:extLst>
          </p:cNvPr>
          <p:cNvSpPr>
            <a:spLocks noGrp="1"/>
          </p:cNvSpPr>
          <p:nvPr>
            <p:ph idx="1"/>
          </p:nvPr>
        </p:nvSpPr>
        <p:spPr>
          <a:xfrm>
            <a:off x="677334" y="321869"/>
            <a:ext cx="8596668" cy="6334963"/>
          </a:xfrm>
        </p:spPr>
        <p:txBody>
          <a:bodyPr>
            <a:normAutofit fontScale="85000" lnSpcReduction="20000"/>
          </a:bodyPr>
          <a:lstStyle/>
          <a:p>
            <a:r>
              <a:rPr lang="en-US" dirty="0" err="1"/>
              <a:t>i</a:t>
            </a:r>
            <a:r>
              <a:rPr lang="en-US" dirty="0"/>
              <a:t> = </a:t>
            </a:r>
            <a:r>
              <a:rPr lang="en-US" dirty="0" err="1"/>
              <a:t>Nk</a:t>
            </a:r>
            <a:r>
              <a:rPr lang="en-US" dirty="0"/>
              <a:t>;</a:t>
            </a:r>
          </a:p>
          <a:p>
            <a:r>
              <a:rPr lang="en-US" dirty="0"/>
              <a:t>    while (</a:t>
            </a:r>
            <a:r>
              <a:rPr lang="en-US" dirty="0" err="1"/>
              <a:t>i</a:t>
            </a:r>
            <a:r>
              <a:rPr lang="en-US" dirty="0"/>
              <a:t> &lt; (Nb * (Nr + 1))) {</a:t>
            </a:r>
          </a:p>
          <a:p>
            <a:r>
              <a:rPr lang="en-US" dirty="0"/>
              <a:t>        for (int j = 0; j &lt; 4; ++j) {</a:t>
            </a:r>
          </a:p>
          <a:p>
            <a:r>
              <a:rPr lang="en-US" dirty="0"/>
              <a:t>            temp[j] = </a:t>
            </a:r>
            <a:r>
              <a:rPr lang="en-US" dirty="0" err="1"/>
              <a:t>roundKeys</a:t>
            </a:r>
            <a:r>
              <a:rPr lang="en-US" dirty="0"/>
              <a:t>[(</a:t>
            </a:r>
            <a:r>
              <a:rPr lang="en-US" dirty="0" err="1"/>
              <a:t>i</a:t>
            </a:r>
            <a:r>
              <a:rPr lang="en-US" dirty="0"/>
              <a:t> - 1) * 4 + j];</a:t>
            </a:r>
          </a:p>
          <a:p>
            <a:r>
              <a:rPr lang="en-US" dirty="0"/>
              <a:t>        }</a:t>
            </a:r>
          </a:p>
          <a:p>
            <a:r>
              <a:rPr lang="en-US" dirty="0"/>
              <a:t>        if (</a:t>
            </a:r>
            <a:r>
              <a:rPr lang="en-US" dirty="0" err="1"/>
              <a:t>i</a:t>
            </a:r>
            <a:r>
              <a:rPr lang="en-US" dirty="0"/>
              <a:t> % </a:t>
            </a:r>
            <a:r>
              <a:rPr lang="en-US" dirty="0" err="1"/>
              <a:t>Nk</a:t>
            </a:r>
            <a:r>
              <a:rPr lang="en-US" dirty="0"/>
              <a:t> == 0) {</a:t>
            </a:r>
          </a:p>
          <a:p>
            <a:r>
              <a:rPr lang="en-US" dirty="0"/>
              <a:t>            // </a:t>
            </a:r>
            <a:r>
              <a:rPr lang="en-US" dirty="0" err="1"/>
              <a:t>Áp</a:t>
            </a:r>
            <a:r>
              <a:rPr lang="en-US" dirty="0"/>
              <a:t> </a:t>
            </a:r>
            <a:r>
              <a:rPr lang="en-US" dirty="0" err="1"/>
              <a:t>dụng</a:t>
            </a:r>
            <a:r>
              <a:rPr lang="en-US" dirty="0"/>
              <a:t> S-box </a:t>
            </a:r>
            <a:r>
              <a:rPr lang="en-US" dirty="0" err="1"/>
              <a:t>và</a:t>
            </a:r>
            <a:r>
              <a:rPr lang="en-US" dirty="0"/>
              <a:t> XOR </a:t>
            </a:r>
            <a:r>
              <a:rPr lang="en-US" dirty="0" err="1"/>
              <a:t>với</a:t>
            </a:r>
            <a:r>
              <a:rPr lang="en-US" dirty="0"/>
              <a:t> </a:t>
            </a:r>
            <a:r>
              <a:rPr lang="en-US" dirty="0" err="1"/>
              <a:t>Rcon</a:t>
            </a:r>
            <a:endParaRPr lang="en-US" dirty="0"/>
          </a:p>
          <a:p>
            <a:r>
              <a:rPr lang="en-US" dirty="0"/>
              <a:t>            unsigned char byte = temp[0];</a:t>
            </a:r>
          </a:p>
          <a:p>
            <a:r>
              <a:rPr lang="en-US" dirty="0"/>
              <a:t>            temp[0] = </a:t>
            </a:r>
            <a:r>
              <a:rPr lang="en-US" dirty="0" err="1"/>
              <a:t>SBox</a:t>
            </a:r>
            <a:r>
              <a:rPr lang="en-US" dirty="0"/>
              <a:t>[temp[1]];</a:t>
            </a:r>
          </a:p>
          <a:p>
            <a:r>
              <a:rPr lang="en-US" dirty="0"/>
              <a:t>            temp[1] = </a:t>
            </a:r>
            <a:r>
              <a:rPr lang="en-US" dirty="0" err="1"/>
              <a:t>SBox</a:t>
            </a:r>
            <a:r>
              <a:rPr lang="en-US" dirty="0"/>
              <a:t>[temp[2]];</a:t>
            </a:r>
          </a:p>
          <a:p>
            <a:r>
              <a:rPr lang="en-US" dirty="0"/>
              <a:t>            temp[2] = </a:t>
            </a:r>
            <a:r>
              <a:rPr lang="en-US" dirty="0" err="1"/>
              <a:t>SBox</a:t>
            </a:r>
            <a:r>
              <a:rPr lang="en-US" dirty="0"/>
              <a:t>[temp[3]];</a:t>
            </a:r>
          </a:p>
          <a:p>
            <a:r>
              <a:rPr lang="en-US" dirty="0"/>
              <a:t>            temp[3] = </a:t>
            </a:r>
            <a:r>
              <a:rPr lang="en-US" dirty="0" err="1"/>
              <a:t>SBox</a:t>
            </a:r>
            <a:r>
              <a:rPr lang="en-US" dirty="0"/>
              <a:t>[byte];</a:t>
            </a:r>
          </a:p>
          <a:p>
            <a:r>
              <a:rPr lang="en-US" dirty="0"/>
              <a:t>            temp[0] ^= </a:t>
            </a:r>
            <a:r>
              <a:rPr lang="en-US" dirty="0" err="1"/>
              <a:t>Rcon</a:t>
            </a:r>
            <a:r>
              <a:rPr lang="en-US" dirty="0"/>
              <a:t>[</a:t>
            </a:r>
            <a:r>
              <a:rPr lang="en-US" dirty="0" err="1"/>
              <a:t>i</a:t>
            </a:r>
            <a:r>
              <a:rPr lang="en-US" dirty="0"/>
              <a:t> / </a:t>
            </a:r>
            <a:r>
              <a:rPr lang="en-US" dirty="0" err="1"/>
              <a:t>Nk</a:t>
            </a:r>
            <a:r>
              <a:rPr lang="en-US" dirty="0"/>
              <a:t> - 1];</a:t>
            </a:r>
          </a:p>
          <a:p>
            <a:r>
              <a:rPr lang="en-US" dirty="0"/>
              <a:t>        }</a:t>
            </a:r>
          </a:p>
          <a:p>
            <a:r>
              <a:rPr lang="en-US" dirty="0"/>
              <a:t>        for (int j = 0; j &lt; 4; ++j) {</a:t>
            </a:r>
          </a:p>
          <a:p>
            <a:r>
              <a:rPr lang="en-US" dirty="0"/>
              <a:t>            </a:t>
            </a:r>
            <a:r>
              <a:rPr lang="en-US" dirty="0" err="1"/>
              <a:t>roundKeys</a:t>
            </a:r>
            <a:r>
              <a:rPr lang="en-US" dirty="0"/>
              <a:t>[</a:t>
            </a:r>
            <a:r>
              <a:rPr lang="en-US" dirty="0" err="1"/>
              <a:t>i</a:t>
            </a:r>
            <a:r>
              <a:rPr lang="en-US" dirty="0"/>
              <a:t> * 4 + j] = </a:t>
            </a:r>
            <a:r>
              <a:rPr lang="en-US" dirty="0" err="1"/>
              <a:t>roundKeys</a:t>
            </a:r>
            <a:r>
              <a:rPr lang="en-US" dirty="0"/>
              <a:t>[(</a:t>
            </a:r>
            <a:r>
              <a:rPr lang="en-US" dirty="0" err="1"/>
              <a:t>i</a:t>
            </a:r>
            <a:r>
              <a:rPr lang="en-US" dirty="0"/>
              <a:t> - </a:t>
            </a:r>
            <a:r>
              <a:rPr lang="en-US" dirty="0" err="1"/>
              <a:t>Nk</a:t>
            </a:r>
            <a:r>
              <a:rPr lang="en-US" dirty="0"/>
              <a:t>) * 4 + j] ^ temp[j];</a:t>
            </a:r>
          </a:p>
          <a:p>
            <a:r>
              <a:rPr lang="en-US" dirty="0"/>
              <a:t>        }</a:t>
            </a:r>
          </a:p>
          <a:p>
            <a:r>
              <a:rPr lang="en-US" dirty="0"/>
              <a:t>        ++</a:t>
            </a:r>
            <a:r>
              <a:rPr lang="en-US" dirty="0" err="1"/>
              <a:t>i</a:t>
            </a:r>
            <a:r>
              <a:rPr lang="en-US" dirty="0"/>
              <a:t>;</a:t>
            </a:r>
          </a:p>
          <a:p>
            <a:r>
              <a:rPr lang="en-US" dirty="0"/>
              <a:t>    }</a:t>
            </a:r>
          </a:p>
          <a:p>
            <a:r>
              <a:rPr lang="en-US" dirty="0"/>
              <a:t>}</a:t>
            </a:r>
          </a:p>
        </p:txBody>
      </p:sp>
    </p:spTree>
    <p:extLst>
      <p:ext uri="{BB962C8B-B14F-4D97-AF65-F5344CB8AC3E}">
        <p14:creationId xmlns:p14="http://schemas.microsoft.com/office/powerpoint/2010/main" val="470597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967702C-CA6E-47AE-850D-11E524A54439}"/>
              </a:ext>
            </a:extLst>
          </p:cNvPr>
          <p:cNvSpPr>
            <a:spLocks noGrp="1"/>
          </p:cNvSpPr>
          <p:nvPr>
            <p:ph idx="1"/>
          </p:nvPr>
        </p:nvSpPr>
        <p:spPr>
          <a:xfrm>
            <a:off x="677334" y="321869"/>
            <a:ext cx="8596668" cy="6334963"/>
          </a:xfrm>
        </p:spPr>
        <p:txBody>
          <a:bodyPr>
            <a:normAutofit fontScale="77500" lnSpcReduction="20000"/>
          </a:bodyPr>
          <a:lstStyle/>
          <a:p>
            <a:r>
              <a:rPr lang="en-US" dirty="0"/>
              <a:t>// </a:t>
            </a:r>
            <a:r>
              <a:rPr lang="en-US" dirty="0" err="1"/>
              <a:t>Hàm</a:t>
            </a:r>
            <a:r>
              <a:rPr lang="en-US" dirty="0"/>
              <a:t> </a:t>
            </a:r>
            <a:r>
              <a:rPr lang="en-US" dirty="0" err="1"/>
              <a:t>AddRoundKey</a:t>
            </a:r>
            <a:endParaRPr lang="en-US" dirty="0"/>
          </a:p>
          <a:p>
            <a:r>
              <a:rPr lang="en-US" dirty="0"/>
              <a:t>void </a:t>
            </a:r>
            <a:r>
              <a:rPr lang="en-US" dirty="0" err="1"/>
              <a:t>AddRoundKey</a:t>
            </a:r>
            <a:r>
              <a:rPr lang="en-US" dirty="0"/>
              <a:t>(unsigned char state[4][4], unsigned char </a:t>
            </a:r>
            <a:r>
              <a:rPr lang="en-US" dirty="0" err="1"/>
              <a:t>roundKey</a:t>
            </a:r>
            <a:r>
              <a:rPr lang="en-US" dirty="0"/>
              <a:t>[16]) {</a:t>
            </a:r>
          </a:p>
          <a:p>
            <a:r>
              <a:rPr lang="en-US" dirty="0"/>
              <a:t>    for (int </a:t>
            </a:r>
            <a:r>
              <a:rPr lang="en-US" dirty="0" err="1"/>
              <a:t>i</a:t>
            </a:r>
            <a:r>
              <a:rPr lang="en-US" dirty="0"/>
              <a:t> = 0; </a:t>
            </a:r>
            <a:r>
              <a:rPr lang="en-US" dirty="0" err="1"/>
              <a:t>i</a:t>
            </a:r>
            <a:r>
              <a:rPr lang="en-US" dirty="0"/>
              <a:t> &lt; 4; ++</a:t>
            </a:r>
            <a:r>
              <a:rPr lang="en-US" dirty="0" err="1"/>
              <a:t>i</a:t>
            </a:r>
            <a:r>
              <a:rPr lang="en-US" dirty="0"/>
              <a:t>) {</a:t>
            </a:r>
          </a:p>
          <a:p>
            <a:r>
              <a:rPr lang="en-US" dirty="0"/>
              <a:t>        for (int j = 0; j &lt; 4; ++j) {</a:t>
            </a:r>
          </a:p>
          <a:p>
            <a:r>
              <a:rPr lang="en-US" dirty="0"/>
              <a:t>            state[</a:t>
            </a:r>
            <a:r>
              <a:rPr lang="en-US" dirty="0" err="1"/>
              <a:t>i</a:t>
            </a:r>
            <a:r>
              <a:rPr lang="en-US" dirty="0"/>
              <a:t>][j] ^= </a:t>
            </a:r>
            <a:r>
              <a:rPr lang="en-US" dirty="0" err="1"/>
              <a:t>roundKey</a:t>
            </a:r>
            <a:r>
              <a:rPr lang="en-US" dirty="0"/>
              <a:t>[</a:t>
            </a:r>
            <a:r>
              <a:rPr lang="en-US" dirty="0" err="1"/>
              <a:t>i</a:t>
            </a:r>
            <a:r>
              <a:rPr lang="en-US" dirty="0"/>
              <a:t> * 4 + j];</a:t>
            </a:r>
          </a:p>
          <a:p>
            <a:r>
              <a:rPr lang="en-US" dirty="0"/>
              <a:t>        }</a:t>
            </a:r>
          </a:p>
          <a:p>
            <a:r>
              <a:rPr lang="en-US" dirty="0"/>
              <a:t>    }</a:t>
            </a:r>
          </a:p>
          <a:p>
            <a:r>
              <a:rPr lang="en-US" dirty="0"/>
              <a:t>}</a:t>
            </a:r>
          </a:p>
          <a:p>
            <a:endParaRPr lang="en-US" dirty="0"/>
          </a:p>
          <a:p>
            <a:r>
              <a:rPr lang="en-US" dirty="0"/>
              <a:t>// </a:t>
            </a:r>
            <a:r>
              <a:rPr lang="en-US" dirty="0" err="1"/>
              <a:t>Hàm</a:t>
            </a:r>
            <a:r>
              <a:rPr lang="en-US" dirty="0"/>
              <a:t> </a:t>
            </a:r>
            <a:r>
              <a:rPr lang="en-US" dirty="0" err="1"/>
              <a:t>mã</a:t>
            </a:r>
            <a:r>
              <a:rPr lang="en-US" dirty="0"/>
              <a:t> </a:t>
            </a:r>
            <a:r>
              <a:rPr lang="en-US" dirty="0" err="1"/>
              <a:t>hóa</a:t>
            </a:r>
            <a:r>
              <a:rPr lang="en-US" dirty="0"/>
              <a:t> AES</a:t>
            </a:r>
          </a:p>
          <a:p>
            <a:r>
              <a:rPr lang="en-US" dirty="0"/>
              <a:t>void </a:t>
            </a:r>
            <a:r>
              <a:rPr lang="en-US" dirty="0" err="1"/>
              <a:t>AES_Encrypt</a:t>
            </a:r>
            <a:r>
              <a:rPr lang="en-US" dirty="0"/>
              <a:t>(const unsigned char input[16], const unsigned char key[32], unsigned char output[16]) {</a:t>
            </a:r>
          </a:p>
          <a:p>
            <a:r>
              <a:rPr lang="en-US" dirty="0"/>
              <a:t>    unsigned char state[4][4];</a:t>
            </a:r>
          </a:p>
          <a:p>
            <a:r>
              <a:rPr lang="en-US" dirty="0"/>
              <a:t>    unsigned char </a:t>
            </a:r>
            <a:r>
              <a:rPr lang="en-US" dirty="0" err="1"/>
              <a:t>roundKeys</a:t>
            </a:r>
            <a:r>
              <a:rPr lang="en-US" dirty="0"/>
              <a:t>[240];</a:t>
            </a:r>
          </a:p>
          <a:p>
            <a:endParaRPr lang="en-US" dirty="0"/>
          </a:p>
          <a:p>
            <a:r>
              <a:rPr lang="en-US" dirty="0"/>
              <a:t>    // </a:t>
            </a:r>
            <a:r>
              <a:rPr lang="en-US" dirty="0" err="1"/>
              <a:t>Chuyển</a:t>
            </a:r>
            <a:r>
              <a:rPr lang="en-US" dirty="0"/>
              <a:t> input </a:t>
            </a:r>
            <a:r>
              <a:rPr lang="en-US" dirty="0" err="1"/>
              <a:t>vào</a:t>
            </a:r>
            <a:r>
              <a:rPr lang="en-US" dirty="0"/>
              <a:t> ma </a:t>
            </a:r>
            <a:r>
              <a:rPr lang="en-US" dirty="0" err="1"/>
              <a:t>trận</a:t>
            </a:r>
            <a:r>
              <a:rPr lang="en-US" dirty="0"/>
              <a:t> </a:t>
            </a:r>
            <a:r>
              <a:rPr lang="en-US" dirty="0" err="1"/>
              <a:t>trạng</a:t>
            </a:r>
            <a:r>
              <a:rPr lang="en-US" dirty="0"/>
              <a:t> </a:t>
            </a:r>
            <a:r>
              <a:rPr lang="en-US" dirty="0" err="1"/>
              <a:t>thái</a:t>
            </a:r>
            <a:endParaRPr lang="en-US" dirty="0"/>
          </a:p>
          <a:p>
            <a:r>
              <a:rPr lang="en-US" dirty="0"/>
              <a:t>    for (int </a:t>
            </a:r>
            <a:r>
              <a:rPr lang="en-US" dirty="0" err="1"/>
              <a:t>i</a:t>
            </a:r>
            <a:r>
              <a:rPr lang="en-US" dirty="0"/>
              <a:t> = 0; </a:t>
            </a:r>
            <a:r>
              <a:rPr lang="en-US" dirty="0" err="1"/>
              <a:t>i</a:t>
            </a:r>
            <a:r>
              <a:rPr lang="en-US" dirty="0"/>
              <a:t> &lt; 4; ++</a:t>
            </a:r>
            <a:r>
              <a:rPr lang="en-US" dirty="0" err="1"/>
              <a:t>i</a:t>
            </a:r>
            <a:r>
              <a:rPr lang="en-US" dirty="0"/>
              <a:t>) {</a:t>
            </a:r>
          </a:p>
          <a:p>
            <a:r>
              <a:rPr lang="en-US" dirty="0"/>
              <a:t>        for (int j = 0; j &lt; 4; ++j) {</a:t>
            </a:r>
          </a:p>
          <a:p>
            <a:r>
              <a:rPr lang="en-US" dirty="0"/>
              <a:t>            state[j][</a:t>
            </a:r>
            <a:r>
              <a:rPr lang="en-US" dirty="0" err="1"/>
              <a:t>i</a:t>
            </a:r>
            <a:r>
              <a:rPr lang="en-US" dirty="0"/>
              <a:t>] = input[</a:t>
            </a:r>
            <a:r>
              <a:rPr lang="en-US" dirty="0" err="1"/>
              <a:t>i</a:t>
            </a:r>
            <a:r>
              <a:rPr lang="en-US" dirty="0"/>
              <a:t> * 4 + j];</a:t>
            </a:r>
          </a:p>
          <a:p>
            <a:r>
              <a:rPr lang="en-US" dirty="0"/>
              <a:t>        }</a:t>
            </a:r>
          </a:p>
          <a:p>
            <a:r>
              <a:rPr lang="en-US" dirty="0"/>
              <a:t>    }</a:t>
            </a:r>
          </a:p>
        </p:txBody>
      </p:sp>
    </p:spTree>
    <p:extLst>
      <p:ext uri="{BB962C8B-B14F-4D97-AF65-F5344CB8AC3E}">
        <p14:creationId xmlns:p14="http://schemas.microsoft.com/office/powerpoint/2010/main" val="3392412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967702C-CA6E-47AE-850D-11E524A54439}"/>
              </a:ext>
            </a:extLst>
          </p:cNvPr>
          <p:cNvSpPr>
            <a:spLocks noGrp="1"/>
          </p:cNvSpPr>
          <p:nvPr>
            <p:ph idx="1"/>
          </p:nvPr>
        </p:nvSpPr>
        <p:spPr>
          <a:xfrm>
            <a:off x="677334" y="321869"/>
            <a:ext cx="8596668" cy="6334963"/>
          </a:xfrm>
        </p:spPr>
        <p:txBody>
          <a:bodyPr>
            <a:normAutofit fontScale="47500" lnSpcReduction="20000"/>
          </a:bodyPr>
          <a:lstStyle/>
          <a:p>
            <a:r>
              <a:rPr lang="en-US" dirty="0"/>
              <a:t>// </a:t>
            </a:r>
            <a:r>
              <a:rPr lang="en-US" dirty="0" err="1"/>
              <a:t>Mở</a:t>
            </a:r>
            <a:r>
              <a:rPr lang="en-US" dirty="0"/>
              <a:t> </a:t>
            </a:r>
            <a:r>
              <a:rPr lang="en-US" dirty="0" err="1"/>
              <a:t>rộng</a:t>
            </a:r>
            <a:r>
              <a:rPr lang="en-US" dirty="0"/>
              <a:t> </a:t>
            </a:r>
            <a:r>
              <a:rPr lang="en-US" dirty="0" err="1"/>
              <a:t>khóa</a:t>
            </a:r>
            <a:endParaRPr lang="en-US" dirty="0"/>
          </a:p>
          <a:p>
            <a:r>
              <a:rPr lang="en-US" dirty="0"/>
              <a:t>    </a:t>
            </a:r>
            <a:r>
              <a:rPr lang="en-US" dirty="0" err="1"/>
              <a:t>KeyExpansion</a:t>
            </a:r>
            <a:r>
              <a:rPr lang="en-US" dirty="0"/>
              <a:t>(key, </a:t>
            </a:r>
            <a:r>
              <a:rPr lang="en-US" dirty="0" err="1"/>
              <a:t>roundKeys</a:t>
            </a:r>
            <a:r>
              <a:rPr lang="en-US" dirty="0"/>
              <a:t>);</a:t>
            </a:r>
          </a:p>
          <a:p>
            <a:endParaRPr lang="en-US" dirty="0"/>
          </a:p>
          <a:p>
            <a:r>
              <a:rPr lang="en-US" dirty="0"/>
              <a:t>    // </a:t>
            </a:r>
            <a:r>
              <a:rPr lang="en-US" dirty="0" err="1"/>
              <a:t>Thêm</a:t>
            </a:r>
            <a:r>
              <a:rPr lang="en-US" dirty="0"/>
              <a:t> </a:t>
            </a:r>
            <a:r>
              <a:rPr lang="en-US" dirty="0" err="1"/>
              <a:t>khóa</a:t>
            </a:r>
            <a:r>
              <a:rPr lang="en-US" dirty="0"/>
              <a:t> </a:t>
            </a:r>
            <a:r>
              <a:rPr lang="en-US" dirty="0" err="1"/>
              <a:t>vòng</a:t>
            </a:r>
            <a:r>
              <a:rPr lang="en-US" dirty="0"/>
              <a:t> </a:t>
            </a:r>
            <a:r>
              <a:rPr lang="en-US" dirty="0" err="1"/>
              <a:t>đầu</a:t>
            </a:r>
            <a:r>
              <a:rPr lang="en-US" dirty="0"/>
              <a:t> </a:t>
            </a:r>
            <a:r>
              <a:rPr lang="en-US" dirty="0" err="1"/>
              <a:t>tiên</a:t>
            </a:r>
            <a:endParaRPr lang="en-US" dirty="0"/>
          </a:p>
          <a:p>
            <a:r>
              <a:rPr lang="en-US" dirty="0"/>
              <a:t>    </a:t>
            </a:r>
            <a:r>
              <a:rPr lang="en-US" dirty="0" err="1"/>
              <a:t>AddRoundKey</a:t>
            </a:r>
            <a:r>
              <a:rPr lang="en-US" dirty="0"/>
              <a:t>(state, </a:t>
            </a:r>
            <a:r>
              <a:rPr lang="en-US" dirty="0" err="1"/>
              <a:t>roundKeys</a:t>
            </a:r>
            <a:r>
              <a:rPr lang="en-US" dirty="0"/>
              <a:t>);</a:t>
            </a:r>
          </a:p>
          <a:p>
            <a:endParaRPr lang="en-US" dirty="0"/>
          </a:p>
          <a:p>
            <a:r>
              <a:rPr lang="en-US" dirty="0"/>
              <a:t>    // </a:t>
            </a:r>
            <a:r>
              <a:rPr lang="en-US" dirty="0" err="1"/>
              <a:t>Thực</a:t>
            </a:r>
            <a:r>
              <a:rPr lang="en-US" dirty="0"/>
              <a:t> </a:t>
            </a:r>
            <a:r>
              <a:rPr lang="en-US" dirty="0" err="1"/>
              <a:t>hiện</a:t>
            </a:r>
            <a:r>
              <a:rPr lang="en-US" dirty="0"/>
              <a:t> </a:t>
            </a:r>
            <a:r>
              <a:rPr lang="en-US" dirty="0" err="1"/>
              <a:t>các</a:t>
            </a:r>
            <a:r>
              <a:rPr lang="en-US" dirty="0"/>
              <a:t> </a:t>
            </a:r>
            <a:r>
              <a:rPr lang="en-US" dirty="0" err="1"/>
              <a:t>vòng</a:t>
            </a:r>
            <a:r>
              <a:rPr lang="en-US" dirty="0"/>
              <a:t> </a:t>
            </a:r>
            <a:r>
              <a:rPr lang="en-US" dirty="0" err="1"/>
              <a:t>mã</a:t>
            </a:r>
            <a:r>
              <a:rPr lang="en-US" dirty="0"/>
              <a:t> </a:t>
            </a:r>
            <a:r>
              <a:rPr lang="en-US" dirty="0" err="1"/>
              <a:t>hóa</a:t>
            </a:r>
            <a:endParaRPr lang="en-US" dirty="0"/>
          </a:p>
          <a:p>
            <a:r>
              <a:rPr lang="en-US" dirty="0"/>
              <a:t>    for (int round = 1; round &lt; Nr; ++round) {</a:t>
            </a:r>
          </a:p>
          <a:p>
            <a:r>
              <a:rPr lang="en-US" dirty="0"/>
              <a:t>        </a:t>
            </a:r>
            <a:r>
              <a:rPr lang="en-US" dirty="0" err="1"/>
              <a:t>SubBytes</a:t>
            </a:r>
            <a:r>
              <a:rPr lang="en-US" dirty="0"/>
              <a:t>(state);</a:t>
            </a:r>
          </a:p>
          <a:p>
            <a:r>
              <a:rPr lang="en-US" dirty="0"/>
              <a:t>        </a:t>
            </a:r>
            <a:r>
              <a:rPr lang="en-US" dirty="0" err="1"/>
              <a:t>ShiftRows</a:t>
            </a:r>
            <a:r>
              <a:rPr lang="en-US" dirty="0"/>
              <a:t>(state);</a:t>
            </a:r>
          </a:p>
          <a:p>
            <a:r>
              <a:rPr lang="en-US" dirty="0"/>
              <a:t>        </a:t>
            </a:r>
            <a:r>
              <a:rPr lang="en-US" dirty="0" err="1"/>
              <a:t>MixColumns</a:t>
            </a:r>
            <a:r>
              <a:rPr lang="en-US" dirty="0"/>
              <a:t>(state);</a:t>
            </a:r>
          </a:p>
          <a:p>
            <a:r>
              <a:rPr lang="en-US" dirty="0"/>
              <a:t>        </a:t>
            </a:r>
            <a:r>
              <a:rPr lang="en-US" dirty="0" err="1"/>
              <a:t>AddRoundKey</a:t>
            </a:r>
            <a:r>
              <a:rPr lang="en-US" dirty="0"/>
              <a:t>(state, &amp;</a:t>
            </a:r>
            <a:r>
              <a:rPr lang="en-US" dirty="0" err="1"/>
              <a:t>roundKeys</a:t>
            </a:r>
            <a:r>
              <a:rPr lang="en-US" dirty="0"/>
              <a:t>[round * 16]);</a:t>
            </a:r>
          </a:p>
          <a:p>
            <a:r>
              <a:rPr lang="en-US" dirty="0"/>
              <a:t>    }</a:t>
            </a:r>
          </a:p>
          <a:p>
            <a:endParaRPr lang="en-US" dirty="0"/>
          </a:p>
          <a:p>
            <a:r>
              <a:rPr lang="en-US" dirty="0"/>
              <a:t>    // </a:t>
            </a:r>
            <a:r>
              <a:rPr lang="en-US" dirty="0" err="1"/>
              <a:t>Vòng</a:t>
            </a:r>
            <a:r>
              <a:rPr lang="en-US" dirty="0"/>
              <a:t> </a:t>
            </a:r>
            <a:r>
              <a:rPr lang="en-US" dirty="0" err="1"/>
              <a:t>cuối</a:t>
            </a:r>
            <a:r>
              <a:rPr lang="en-US" dirty="0"/>
              <a:t> (</a:t>
            </a:r>
            <a:r>
              <a:rPr lang="en-US" dirty="0" err="1"/>
              <a:t>không</a:t>
            </a:r>
            <a:r>
              <a:rPr lang="en-US" dirty="0"/>
              <a:t> </a:t>
            </a:r>
            <a:r>
              <a:rPr lang="en-US" dirty="0" err="1"/>
              <a:t>có</a:t>
            </a:r>
            <a:r>
              <a:rPr lang="en-US" dirty="0"/>
              <a:t> </a:t>
            </a:r>
            <a:r>
              <a:rPr lang="en-US" dirty="0" err="1"/>
              <a:t>MixColumns</a:t>
            </a:r>
            <a:r>
              <a:rPr lang="en-US" dirty="0"/>
              <a:t>)</a:t>
            </a:r>
          </a:p>
          <a:p>
            <a:r>
              <a:rPr lang="en-US" dirty="0"/>
              <a:t>    </a:t>
            </a:r>
            <a:r>
              <a:rPr lang="en-US" dirty="0" err="1"/>
              <a:t>SubBytes</a:t>
            </a:r>
            <a:r>
              <a:rPr lang="en-US" dirty="0"/>
              <a:t>(state);</a:t>
            </a:r>
          </a:p>
          <a:p>
            <a:r>
              <a:rPr lang="en-US" dirty="0"/>
              <a:t>    </a:t>
            </a:r>
            <a:r>
              <a:rPr lang="en-US" dirty="0" err="1"/>
              <a:t>ShiftRows</a:t>
            </a:r>
            <a:r>
              <a:rPr lang="en-US" dirty="0"/>
              <a:t>(state);</a:t>
            </a:r>
          </a:p>
          <a:p>
            <a:r>
              <a:rPr lang="en-US" dirty="0"/>
              <a:t>    </a:t>
            </a:r>
            <a:r>
              <a:rPr lang="en-US" dirty="0" err="1"/>
              <a:t>AddRoundKey</a:t>
            </a:r>
            <a:r>
              <a:rPr lang="en-US" dirty="0"/>
              <a:t>(state, &amp;</a:t>
            </a:r>
            <a:r>
              <a:rPr lang="en-US" dirty="0" err="1"/>
              <a:t>roundKeys</a:t>
            </a:r>
            <a:r>
              <a:rPr lang="en-US" dirty="0"/>
              <a:t>[Nr * 16]);</a:t>
            </a:r>
          </a:p>
          <a:p>
            <a:endParaRPr lang="en-US" dirty="0"/>
          </a:p>
          <a:p>
            <a:r>
              <a:rPr lang="en-US" dirty="0"/>
              <a:t>    // </a:t>
            </a:r>
            <a:r>
              <a:rPr lang="en-US" dirty="0" err="1"/>
              <a:t>Chuyển</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trạng</a:t>
            </a:r>
            <a:r>
              <a:rPr lang="en-US" dirty="0"/>
              <a:t> </a:t>
            </a:r>
            <a:r>
              <a:rPr lang="en-US" dirty="0" err="1"/>
              <a:t>thái</a:t>
            </a:r>
            <a:r>
              <a:rPr lang="en-US" dirty="0"/>
              <a:t> ra output</a:t>
            </a:r>
          </a:p>
          <a:p>
            <a:r>
              <a:rPr lang="en-US" dirty="0"/>
              <a:t>    for (int </a:t>
            </a:r>
            <a:r>
              <a:rPr lang="en-US" dirty="0" err="1"/>
              <a:t>i</a:t>
            </a:r>
            <a:r>
              <a:rPr lang="en-US" dirty="0"/>
              <a:t> = 0; </a:t>
            </a:r>
            <a:r>
              <a:rPr lang="en-US" dirty="0" err="1"/>
              <a:t>i</a:t>
            </a:r>
            <a:r>
              <a:rPr lang="en-US" dirty="0"/>
              <a:t> &lt; 4; ++</a:t>
            </a:r>
            <a:r>
              <a:rPr lang="en-US" dirty="0" err="1"/>
              <a:t>i</a:t>
            </a:r>
            <a:r>
              <a:rPr lang="en-US" dirty="0"/>
              <a:t>) {</a:t>
            </a:r>
          </a:p>
          <a:p>
            <a:r>
              <a:rPr lang="en-US" dirty="0"/>
              <a:t>        for (int j = 0; j &lt; 4; ++j) {</a:t>
            </a:r>
          </a:p>
          <a:p>
            <a:r>
              <a:rPr lang="en-US" dirty="0"/>
              <a:t>            output[</a:t>
            </a:r>
            <a:r>
              <a:rPr lang="en-US" dirty="0" err="1"/>
              <a:t>i</a:t>
            </a:r>
            <a:r>
              <a:rPr lang="en-US" dirty="0"/>
              <a:t> * 4 + j] = state[j][</a:t>
            </a:r>
            <a:r>
              <a:rPr lang="en-US" dirty="0" err="1"/>
              <a:t>i</a:t>
            </a:r>
            <a:r>
              <a:rPr lang="en-US" dirty="0"/>
              <a:t>];</a:t>
            </a:r>
          </a:p>
          <a:p>
            <a:r>
              <a:rPr lang="en-US" dirty="0"/>
              <a:t>        }</a:t>
            </a:r>
          </a:p>
          <a:p>
            <a:r>
              <a:rPr lang="en-US" dirty="0"/>
              <a:t>    }</a:t>
            </a:r>
          </a:p>
          <a:p>
            <a:r>
              <a:rPr lang="en-US" dirty="0"/>
              <a:t>}</a:t>
            </a:r>
          </a:p>
        </p:txBody>
      </p:sp>
    </p:spTree>
    <p:extLst>
      <p:ext uri="{BB962C8B-B14F-4D97-AF65-F5344CB8AC3E}">
        <p14:creationId xmlns:p14="http://schemas.microsoft.com/office/powerpoint/2010/main" val="1026985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967702C-CA6E-47AE-850D-11E524A54439}"/>
              </a:ext>
            </a:extLst>
          </p:cNvPr>
          <p:cNvSpPr>
            <a:spLocks noGrp="1"/>
          </p:cNvSpPr>
          <p:nvPr>
            <p:ph idx="1"/>
          </p:nvPr>
        </p:nvSpPr>
        <p:spPr>
          <a:xfrm>
            <a:off x="677334" y="321869"/>
            <a:ext cx="8596668" cy="6334963"/>
          </a:xfrm>
        </p:spPr>
        <p:txBody>
          <a:bodyPr/>
          <a:lstStyle/>
          <a:p>
            <a:r>
              <a:rPr lang="en-US" dirty="0"/>
              <a:t>int main() {</a:t>
            </a:r>
          </a:p>
          <a:p>
            <a:r>
              <a:rPr lang="en-US" dirty="0"/>
              <a:t>    unsigned char key[32] = {</a:t>
            </a:r>
          </a:p>
          <a:p>
            <a:r>
              <a:rPr lang="en-US" dirty="0"/>
              <a:t>        0x60, 0x3d, 0x5b, 0x8c, 0x19, 0x44, 0x5d, 0x8f,</a:t>
            </a:r>
          </a:p>
          <a:p>
            <a:r>
              <a:rPr lang="en-US" dirty="0"/>
              <a:t>        0x5b, 0x5a, 0x5f, 0x5c, 0x97, 0x75, 0x9c, 0x6d,</a:t>
            </a:r>
          </a:p>
          <a:p>
            <a:r>
              <a:rPr lang="en-US" dirty="0"/>
              <a:t>        0x68, 0x4b, 0x60, 0x2f, 0x4a, 0x40, 0x9f, 0x5b,</a:t>
            </a:r>
          </a:p>
          <a:p>
            <a:r>
              <a:rPr lang="en-US" dirty="0"/>
              <a:t>        0xa7, 0x2c, 0x49, 0x39, 0x62, 0x10, 0x7a, 0x40</a:t>
            </a:r>
          </a:p>
          <a:p>
            <a:r>
              <a:rPr lang="en-US" dirty="0"/>
              <a:t>    };</a:t>
            </a:r>
          </a:p>
          <a:p>
            <a:endParaRPr lang="en-US" dirty="0"/>
          </a:p>
          <a:p>
            <a:r>
              <a:rPr lang="en-US" dirty="0"/>
              <a:t>    unsigned char input[16] = {</a:t>
            </a:r>
          </a:p>
          <a:p>
            <a:r>
              <a:rPr lang="en-US" dirty="0"/>
              <a:t>        0x32, 0x88, 0x31, 0xe0, 0x43, 0x5a, 0x31, 0x37,</a:t>
            </a:r>
          </a:p>
          <a:p>
            <a:r>
              <a:rPr lang="en-US" dirty="0"/>
              <a:t>        0xf6, 0x30, 0x98, 0x07, 0xa8, 0x8d, 0xa2, 0x34</a:t>
            </a:r>
          </a:p>
          <a:p>
            <a:r>
              <a:rPr lang="en-US" dirty="0"/>
              <a:t>    };</a:t>
            </a:r>
          </a:p>
        </p:txBody>
      </p:sp>
    </p:spTree>
    <p:extLst>
      <p:ext uri="{BB962C8B-B14F-4D97-AF65-F5344CB8AC3E}">
        <p14:creationId xmlns:p14="http://schemas.microsoft.com/office/powerpoint/2010/main" val="2797428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967702C-CA6E-47AE-850D-11E524A54439}"/>
              </a:ext>
            </a:extLst>
          </p:cNvPr>
          <p:cNvSpPr>
            <a:spLocks noGrp="1"/>
          </p:cNvSpPr>
          <p:nvPr>
            <p:ph idx="1"/>
          </p:nvPr>
        </p:nvSpPr>
        <p:spPr>
          <a:xfrm>
            <a:off x="677334" y="321869"/>
            <a:ext cx="8596668" cy="6334963"/>
          </a:xfrm>
        </p:spPr>
        <p:txBody>
          <a:bodyPr/>
          <a:lstStyle/>
          <a:p>
            <a:r>
              <a:rPr lang="en-US" dirty="0"/>
              <a:t>unsigned char output[16];</a:t>
            </a:r>
          </a:p>
          <a:p>
            <a:endParaRPr lang="en-US" dirty="0"/>
          </a:p>
          <a:p>
            <a:r>
              <a:rPr lang="en-US" dirty="0"/>
              <a:t>    </a:t>
            </a:r>
            <a:r>
              <a:rPr lang="en-US" dirty="0" err="1"/>
              <a:t>AES_Encrypt</a:t>
            </a:r>
            <a:r>
              <a:rPr lang="en-US" dirty="0"/>
              <a:t>(input, key, output);</a:t>
            </a:r>
          </a:p>
          <a:p>
            <a:endParaRPr lang="en-US" dirty="0"/>
          </a:p>
          <a:p>
            <a:r>
              <a:rPr lang="en-US" dirty="0"/>
              <a:t>    // In </a:t>
            </a:r>
            <a:r>
              <a:rPr lang="en-US" dirty="0" err="1"/>
              <a:t>kết</a:t>
            </a:r>
            <a:r>
              <a:rPr lang="en-US" dirty="0"/>
              <a:t> </a:t>
            </a:r>
            <a:r>
              <a:rPr lang="en-US" dirty="0" err="1"/>
              <a:t>quả</a:t>
            </a:r>
            <a:r>
              <a:rPr lang="en-US" dirty="0"/>
              <a:t> </a:t>
            </a:r>
            <a:r>
              <a:rPr lang="en-US" dirty="0" err="1"/>
              <a:t>mã</a:t>
            </a:r>
            <a:r>
              <a:rPr lang="en-US" dirty="0"/>
              <a:t> </a:t>
            </a:r>
            <a:r>
              <a:rPr lang="en-US" dirty="0" err="1"/>
              <a:t>hóa</a:t>
            </a:r>
            <a:endParaRPr lang="en-US" dirty="0"/>
          </a:p>
          <a:p>
            <a:r>
              <a:rPr lang="en-US" dirty="0"/>
              <a:t>    </a:t>
            </a:r>
            <a:r>
              <a:rPr lang="en-US" dirty="0" err="1"/>
              <a:t>cout</a:t>
            </a:r>
            <a:r>
              <a:rPr lang="en-US" dirty="0"/>
              <a:t> &lt;&lt; "Encrypted text: ";</a:t>
            </a:r>
          </a:p>
          <a:p>
            <a:r>
              <a:rPr lang="en-US" dirty="0"/>
              <a:t>    for (int </a:t>
            </a:r>
            <a:r>
              <a:rPr lang="en-US" dirty="0" err="1"/>
              <a:t>i</a:t>
            </a:r>
            <a:r>
              <a:rPr lang="en-US" dirty="0"/>
              <a:t> = 0; </a:t>
            </a:r>
            <a:r>
              <a:rPr lang="en-US" dirty="0" err="1"/>
              <a:t>i</a:t>
            </a:r>
            <a:r>
              <a:rPr lang="en-US" dirty="0"/>
              <a:t> &lt; 16; ++</a:t>
            </a:r>
            <a:r>
              <a:rPr lang="en-US" dirty="0" err="1"/>
              <a:t>i</a:t>
            </a:r>
            <a:r>
              <a:rPr lang="en-US" dirty="0"/>
              <a:t>) {</a:t>
            </a:r>
          </a:p>
          <a:p>
            <a:r>
              <a:rPr lang="en-US" dirty="0"/>
              <a:t>        </a:t>
            </a:r>
            <a:r>
              <a:rPr lang="en-US" dirty="0" err="1"/>
              <a:t>cout</a:t>
            </a:r>
            <a:r>
              <a:rPr lang="en-US" dirty="0"/>
              <a:t> &lt;&lt; hex &lt;&lt; </a:t>
            </a:r>
            <a:r>
              <a:rPr lang="en-US" dirty="0" err="1"/>
              <a:t>setw</a:t>
            </a:r>
            <a:r>
              <a:rPr lang="en-US" dirty="0"/>
              <a:t>(2) &lt;&lt; </a:t>
            </a:r>
            <a:r>
              <a:rPr lang="en-US" dirty="0" err="1"/>
              <a:t>setfill</a:t>
            </a:r>
            <a:r>
              <a:rPr lang="en-US" dirty="0"/>
              <a:t>('0') &lt;&lt; (int)output[</a:t>
            </a:r>
            <a:r>
              <a:rPr lang="en-US" dirty="0" err="1"/>
              <a:t>i</a:t>
            </a:r>
            <a:r>
              <a:rPr lang="en-US" dirty="0"/>
              <a:t>] &lt;&lt; " ";</a:t>
            </a:r>
          </a:p>
          <a:p>
            <a:r>
              <a:rPr lang="en-US" dirty="0"/>
              <a:t>    }</a:t>
            </a:r>
          </a:p>
          <a:p>
            <a:r>
              <a:rPr lang="en-US" dirty="0"/>
              <a:t>    </a:t>
            </a:r>
            <a:r>
              <a:rPr lang="en-US" dirty="0" err="1"/>
              <a:t>cout</a:t>
            </a:r>
            <a:r>
              <a:rPr lang="en-US" dirty="0"/>
              <a:t> &lt;&lt; </a:t>
            </a:r>
            <a:r>
              <a:rPr lang="en-US" dirty="0" err="1"/>
              <a:t>endl</a:t>
            </a:r>
            <a:r>
              <a:rPr lang="en-US" dirty="0"/>
              <a:t>;</a:t>
            </a:r>
          </a:p>
          <a:p>
            <a:endParaRPr lang="en-US" dirty="0"/>
          </a:p>
          <a:p>
            <a:r>
              <a:rPr lang="en-US" dirty="0"/>
              <a:t>    return 0;</a:t>
            </a:r>
          </a:p>
          <a:p>
            <a:r>
              <a:rPr lang="en-US" dirty="0"/>
              <a:t>}</a:t>
            </a:r>
          </a:p>
        </p:txBody>
      </p:sp>
    </p:spTree>
    <p:extLst>
      <p:ext uri="{BB962C8B-B14F-4D97-AF65-F5344CB8AC3E}">
        <p14:creationId xmlns:p14="http://schemas.microsoft.com/office/powerpoint/2010/main" val="1974447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967702C-CA6E-47AE-850D-11E524A54439}"/>
              </a:ext>
            </a:extLst>
          </p:cNvPr>
          <p:cNvSpPr>
            <a:spLocks noGrp="1"/>
          </p:cNvSpPr>
          <p:nvPr>
            <p:ph idx="1"/>
          </p:nvPr>
        </p:nvSpPr>
        <p:spPr>
          <a:xfrm>
            <a:off x="677334" y="321869"/>
            <a:ext cx="8596668" cy="6334963"/>
          </a:xfrm>
        </p:spPr>
        <p:txBody>
          <a:bodyPr/>
          <a:lstStyle/>
          <a:p>
            <a:r>
              <a:rPr lang="vi-VN" b="1" dirty="0"/>
              <a:t>Bước 4: ShiftRows</a:t>
            </a:r>
          </a:p>
          <a:p>
            <a:pPr>
              <a:buFont typeface="Arial" panose="020B0604020202020204" pitchFamily="34" charset="0"/>
              <a:buChar char="•"/>
            </a:pPr>
            <a:r>
              <a:rPr lang="vi-VN" b="1" dirty="0"/>
              <a:t>Dịch hàng (Row Shifting):</a:t>
            </a:r>
            <a:r>
              <a:rPr lang="vi-VN" dirty="0"/>
              <a:t> Các hàng của ma trận trạng thái được dịch vòng:</a:t>
            </a:r>
          </a:p>
          <a:p>
            <a:pPr marL="742950" lvl="1" indent="-285750">
              <a:buFont typeface="Arial" panose="020B0604020202020204" pitchFamily="34" charset="0"/>
              <a:buChar char="•"/>
            </a:pPr>
            <a:r>
              <a:rPr lang="vi-VN" dirty="0"/>
              <a:t>Hàng 0: Không dịch.</a:t>
            </a:r>
          </a:p>
          <a:p>
            <a:pPr marL="742950" lvl="1" indent="-285750">
              <a:buFont typeface="Arial" panose="020B0604020202020204" pitchFamily="34" charset="0"/>
              <a:buChar char="•"/>
            </a:pPr>
            <a:r>
              <a:rPr lang="vi-VN" dirty="0"/>
              <a:t>Hàng 1: Dịch sang trái 1 byte.</a:t>
            </a:r>
          </a:p>
          <a:p>
            <a:pPr marL="742950" lvl="1" indent="-285750">
              <a:buFont typeface="Arial" panose="020B0604020202020204" pitchFamily="34" charset="0"/>
              <a:buChar char="•"/>
            </a:pPr>
            <a:r>
              <a:rPr lang="vi-VN" dirty="0"/>
              <a:t>Hàng 2: Dịch sang trái 2 byte.</a:t>
            </a:r>
          </a:p>
          <a:p>
            <a:pPr marL="742950" lvl="1" indent="-285750">
              <a:buFont typeface="Arial" panose="020B0604020202020204" pitchFamily="34" charset="0"/>
              <a:buChar char="•"/>
            </a:pPr>
            <a:r>
              <a:rPr lang="vi-VN" dirty="0"/>
              <a:t>Hàng 3: Dịch sang trái 3 byte.</a:t>
            </a:r>
          </a:p>
          <a:p>
            <a:r>
              <a:rPr lang="vi-VN" b="1" dirty="0"/>
              <a:t>Bước 5: MixColumns (trừ vòng cuối)</a:t>
            </a:r>
          </a:p>
          <a:p>
            <a:pPr>
              <a:buFont typeface="Arial" panose="020B0604020202020204" pitchFamily="34" charset="0"/>
              <a:buChar char="•"/>
            </a:pPr>
            <a:r>
              <a:rPr lang="vi-VN" b="1" dirty="0"/>
              <a:t>Trộn cột (Column Mixing):</a:t>
            </a:r>
            <a:r>
              <a:rPr lang="vi-VN" dirty="0"/>
              <a:t> Các cột trong ma trận trạng thái được biến đổi bằng cách nhân ma trận với một ma trận cố định trên trường Galois GF(2^8). Bước này đảm bảo khuếch tán dữ liệu.</a:t>
            </a:r>
          </a:p>
          <a:p>
            <a:r>
              <a:rPr lang="vi-VN" b="1" dirty="0"/>
              <a:t>Bước 6: AddRoundKey</a:t>
            </a:r>
          </a:p>
          <a:p>
            <a:pPr>
              <a:buFont typeface="Arial" panose="020B0604020202020204" pitchFamily="34" charset="0"/>
              <a:buChar char="•"/>
            </a:pPr>
            <a:r>
              <a:rPr lang="vi-VN" dirty="0"/>
              <a:t>Thực hiện XOR với khóa con tiếp theo.</a:t>
            </a:r>
          </a:p>
          <a:p>
            <a:endParaRPr lang="en-US" dirty="0"/>
          </a:p>
        </p:txBody>
      </p:sp>
    </p:spTree>
    <p:extLst>
      <p:ext uri="{BB962C8B-B14F-4D97-AF65-F5344CB8AC3E}">
        <p14:creationId xmlns:p14="http://schemas.microsoft.com/office/powerpoint/2010/main" val="727981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967702C-CA6E-47AE-850D-11E524A54439}"/>
              </a:ext>
            </a:extLst>
          </p:cNvPr>
          <p:cNvSpPr>
            <a:spLocks noGrp="1"/>
          </p:cNvSpPr>
          <p:nvPr>
            <p:ph idx="1"/>
          </p:nvPr>
        </p:nvSpPr>
        <p:spPr>
          <a:xfrm>
            <a:off x="677334" y="321869"/>
            <a:ext cx="8596668" cy="6334963"/>
          </a:xfrm>
        </p:spPr>
        <p:txBody>
          <a:bodyPr/>
          <a:lstStyle/>
          <a:p>
            <a:r>
              <a:rPr lang="vi-VN" b="1" dirty="0"/>
              <a:t>3. Các thành phần chính</a:t>
            </a:r>
          </a:p>
          <a:p>
            <a:r>
              <a:rPr lang="vi-VN" b="1" dirty="0"/>
              <a:t>3.1. S-box</a:t>
            </a:r>
          </a:p>
          <a:p>
            <a:pPr>
              <a:buFont typeface="Arial" panose="020B0604020202020204" pitchFamily="34" charset="0"/>
              <a:buChar char="•"/>
            </a:pPr>
            <a:r>
              <a:rPr lang="vi-VN" dirty="0"/>
              <a:t>S-box là bảng ánh xạ cố định phi tuyến, được thiết kế để tránh các tấn công tuyến tính và vi phân.</a:t>
            </a:r>
          </a:p>
          <a:p>
            <a:pPr>
              <a:buFont typeface="Arial" panose="020B0604020202020204" pitchFamily="34" charset="0"/>
              <a:buChar char="•"/>
            </a:pPr>
            <a:r>
              <a:rPr lang="vi-VN" dirty="0"/>
              <a:t>Dựa trên nghịch đảo modulo trên trường Galois GF(2^8), sau đó áp dụng phép biến đổi affine.</a:t>
            </a:r>
          </a:p>
          <a:p>
            <a:r>
              <a:rPr lang="vi-VN" b="1" dirty="0"/>
              <a:t>3.2. Key Schedule</a:t>
            </a:r>
          </a:p>
          <a:p>
            <a:pPr>
              <a:buFont typeface="Arial" panose="020B0604020202020204" pitchFamily="34" charset="0"/>
              <a:buChar char="•"/>
            </a:pPr>
            <a:r>
              <a:rPr lang="vi-VN" dirty="0"/>
              <a:t>Quy trình mở rộng khóa tạo ra các khóa con (Round Keys) từ khóa chính.</a:t>
            </a:r>
          </a:p>
          <a:p>
            <a:pPr>
              <a:buFont typeface="Arial" panose="020B0604020202020204" pitchFamily="34" charset="0"/>
              <a:buChar char="•"/>
            </a:pPr>
            <a:r>
              <a:rPr lang="vi-VN" dirty="0"/>
              <a:t>Kết hợp phép xoay byte (Rotate), S-box, và XOR với các hằng số (Rcon).</a:t>
            </a:r>
          </a:p>
          <a:p>
            <a:r>
              <a:rPr lang="vi-VN" b="1" dirty="0"/>
              <a:t>4. Giải mã AES</a:t>
            </a:r>
          </a:p>
          <a:p>
            <a:r>
              <a:rPr lang="vi-VN" dirty="0"/>
              <a:t>Quy trình giải mã AES là ngược lại của mã hóa, với các bước đảo ngược:</a:t>
            </a:r>
          </a:p>
          <a:p>
            <a:pPr>
              <a:buFont typeface="+mj-lt"/>
              <a:buAutoNum type="arabicPeriod"/>
            </a:pPr>
            <a:r>
              <a:rPr lang="vi-VN" b="1" dirty="0"/>
              <a:t>Inverse ShiftRows</a:t>
            </a:r>
            <a:endParaRPr lang="vi-VN" dirty="0"/>
          </a:p>
          <a:p>
            <a:pPr>
              <a:buFont typeface="+mj-lt"/>
              <a:buAutoNum type="arabicPeriod"/>
            </a:pPr>
            <a:r>
              <a:rPr lang="vi-VN" b="1" dirty="0"/>
              <a:t>Inverse SubBytes</a:t>
            </a:r>
            <a:endParaRPr lang="vi-VN" dirty="0"/>
          </a:p>
          <a:p>
            <a:pPr>
              <a:buFont typeface="+mj-lt"/>
              <a:buAutoNum type="arabicPeriod"/>
            </a:pPr>
            <a:r>
              <a:rPr lang="vi-VN" b="1" dirty="0"/>
              <a:t>Inverse MixColumns</a:t>
            </a:r>
            <a:endParaRPr lang="vi-VN" dirty="0"/>
          </a:p>
          <a:p>
            <a:pPr>
              <a:buFont typeface="+mj-lt"/>
              <a:buAutoNum type="arabicPeriod"/>
            </a:pPr>
            <a:r>
              <a:rPr lang="vi-VN" dirty="0"/>
              <a:t>AddRoundKey (không thay đổi).</a:t>
            </a:r>
          </a:p>
          <a:p>
            <a:endParaRPr lang="en-US" dirty="0"/>
          </a:p>
        </p:txBody>
      </p:sp>
    </p:spTree>
    <p:extLst>
      <p:ext uri="{BB962C8B-B14F-4D97-AF65-F5344CB8AC3E}">
        <p14:creationId xmlns:p14="http://schemas.microsoft.com/office/powerpoint/2010/main" val="1928368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967702C-CA6E-47AE-850D-11E524A54439}"/>
              </a:ext>
            </a:extLst>
          </p:cNvPr>
          <p:cNvSpPr>
            <a:spLocks noGrp="1"/>
          </p:cNvSpPr>
          <p:nvPr>
            <p:ph idx="1"/>
          </p:nvPr>
        </p:nvSpPr>
        <p:spPr>
          <a:xfrm>
            <a:off x="677334" y="321869"/>
            <a:ext cx="8596668" cy="6334963"/>
          </a:xfrm>
        </p:spPr>
        <p:txBody>
          <a:bodyPr/>
          <a:lstStyle/>
          <a:p>
            <a:r>
              <a:rPr lang="vi-VN" b="1" dirty="0"/>
              <a:t>5. Ưu điểm của AES</a:t>
            </a:r>
          </a:p>
          <a:p>
            <a:pPr>
              <a:buFont typeface="Arial" panose="020B0604020202020204" pitchFamily="34" charset="0"/>
              <a:buChar char="•"/>
            </a:pPr>
            <a:r>
              <a:rPr lang="vi-VN" dirty="0"/>
              <a:t>Tốc độ nhanh, hiệu quả cao trên cả phần cứng và phần mềm.</a:t>
            </a:r>
          </a:p>
          <a:p>
            <a:pPr>
              <a:buFont typeface="Arial" panose="020B0604020202020204" pitchFamily="34" charset="0"/>
              <a:buChar char="•"/>
            </a:pPr>
            <a:r>
              <a:rPr lang="vi-VN" dirty="0"/>
              <a:t>An toàn trước các tấn công phổ biến như brute force, tấn công vi phân.</a:t>
            </a:r>
          </a:p>
          <a:p>
            <a:pPr>
              <a:buFont typeface="Arial" panose="020B0604020202020204" pitchFamily="34" charset="0"/>
              <a:buChar char="•"/>
            </a:pPr>
            <a:r>
              <a:rPr lang="vi-VN" dirty="0"/>
              <a:t>Được chuẩn hóa và sử dụng rộng rãi trong các ứng dụng bảo mật như SSL/TLS, VPN, mã hóa đĩa.</a:t>
            </a:r>
          </a:p>
          <a:p>
            <a:r>
              <a:rPr lang="vi-VN" b="1" dirty="0"/>
              <a:t>6. Hạn chế</a:t>
            </a:r>
          </a:p>
          <a:p>
            <a:pPr>
              <a:buFont typeface="Arial" panose="020B0604020202020204" pitchFamily="34" charset="0"/>
              <a:buChar char="•"/>
            </a:pPr>
            <a:r>
              <a:rPr lang="vi-VN" dirty="0"/>
              <a:t>Mã hóa khối: Cần sử dụng các chế độ hoạt động như CBC, GCM, để xử lý dữ liệu lớn hơn kích thước khối.</a:t>
            </a:r>
          </a:p>
          <a:p>
            <a:pPr>
              <a:buFont typeface="Arial" panose="020B0604020202020204" pitchFamily="34" charset="0"/>
              <a:buChar char="•"/>
            </a:pPr>
            <a:r>
              <a:rPr lang="vi-VN" dirty="0"/>
              <a:t>Phụ thuộc vào chất lượng của khóa: Nếu khóa yếu hoặc bị lộ, bảo mật sẽ bị phá vỡ.</a:t>
            </a:r>
          </a:p>
          <a:p>
            <a:endParaRPr lang="en-US" dirty="0"/>
          </a:p>
        </p:txBody>
      </p:sp>
    </p:spTree>
    <p:extLst>
      <p:ext uri="{BB962C8B-B14F-4D97-AF65-F5344CB8AC3E}">
        <p14:creationId xmlns:p14="http://schemas.microsoft.com/office/powerpoint/2010/main" val="2038986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967702C-CA6E-47AE-850D-11E524A54439}"/>
              </a:ext>
            </a:extLst>
          </p:cNvPr>
          <p:cNvSpPr>
            <a:spLocks noGrp="1"/>
          </p:cNvSpPr>
          <p:nvPr>
            <p:ph idx="1"/>
          </p:nvPr>
        </p:nvSpPr>
        <p:spPr>
          <a:xfrm>
            <a:off x="677334" y="321869"/>
            <a:ext cx="8596668" cy="6334963"/>
          </a:xfrm>
        </p:spPr>
        <p:txBody>
          <a:bodyPr/>
          <a:lstStyle/>
          <a:p>
            <a:r>
              <a:rPr lang="en-US" dirty="0" err="1"/>
              <a:t>Cấu</a:t>
            </a:r>
            <a:r>
              <a:rPr lang="en-US" dirty="0"/>
              <a:t> </a:t>
            </a:r>
            <a:r>
              <a:rPr lang="en-US" dirty="0" err="1"/>
              <a:t>trúc</a:t>
            </a:r>
            <a:r>
              <a:rPr lang="en-US" dirty="0"/>
              <a:t> </a:t>
            </a:r>
            <a:r>
              <a:rPr lang="en-US" dirty="0" err="1"/>
              <a:t>mã</a:t>
            </a:r>
            <a:r>
              <a:rPr lang="en-US" dirty="0"/>
              <a:t> </a:t>
            </a:r>
            <a:r>
              <a:rPr lang="en-US" dirty="0" err="1"/>
              <a:t>nguồn</a:t>
            </a:r>
            <a:r>
              <a:rPr lang="en-US" dirty="0"/>
              <a:t> </a:t>
            </a:r>
            <a:r>
              <a:rPr lang="en-US" dirty="0" err="1"/>
              <a:t>triển</a:t>
            </a:r>
            <a:r>
              <a:rPr lang="en-US" dirty="0"/>
              <a:t> </a:t>
            </a:r>
            <a:r>
              <a:rPr lang="en-US" dirty="0" err="1"/>
              <a:t>khai</a:t>
            </a:r>
            <a:r>
              <a:rPr lang="en-US" dirty="0"/>
              <a:t> AES-128 bit:</a:t>
            </a:r>
          </a:p>
          <a:p>
            <a:r>
              <a:rPr lang="vi-VN" dirty="0"/>
              <a:t>#include &lt;iostream&gt;</a:t>
            </a:r>
          </a:p>
          <a:p>
            <a:r>
              <a:rPr lang="vi-VN" dirty="0"/>
              <a:t>#include &lt;iomanip&gt;</a:t>
            </a:r>
          </a:p>
          <a:p>
            <a:r>
              <a:rPr lang="vi-VN" dirty="0"/>
              <a:t>#include &lt;vector&gt;</a:t>
            </a:r>
          </a:p>
          <a:p>
            <a:r>
              <a:rPr lang="vi-VN" dirty="0"/>
              <a:t>#include &lt;array&gt;</a:t>
            </a:r>
          </a:p>
          <a:p>
            <a:r>
              <a:rPr lang="vi-VN" dirty="0"/>
              <a:t>#include &lt;cstring&gt;</a:t>
            </a:r>
          </a:p>
          <a:p>
            <a:endParaRPr lang="vi-VN" dirty="0"/>
          </a:p>
          <a:p>
            <a:r>
              <a:rPr lang="vi-VN" dirty="0"/>
              <a:t>using namespace std;</a:t>
            </a:r>
          </a:p>
          <a:p>
            <a:endParaRPr lang="vi-VN" dirty="0"/>
          </a:p>
          <a:p>
            <a:r>
              <a:rPr lang="vi-VN" dirty="0"/>
              <a:t>// Định nghĩa kích thước khối AES</a:t>
            </a:r>
          </a:p>
          <a:p>
            <a:r>
              <a:rPr lang="vi-VN" dirty="0"/>
              <a:t>const int Nb = 4; // số cột trong ma trận trạng thái (4x4)</a:t>
            </a:r>
          </a:p>
          <a:p>
            <a:r>
              <a:rPr lang="vi-VN" dirty="0"/>
              <a:t>const int Nk = 4; // số từ (words) trong khóa (khóa 128 bit -&gt; 4 từ)</a:t>
            </a:r>
          </a:p>
          <a:p>
            <a:r>
              <a:rPr lang="vi-VN" dirty="0"/>
              <a:t>const int Nr = 10; // số vòng lặp (rounds) cho AES-128</a:t>
            </a:r>
            <a:endParaRPr lang="en-US" dirty="0"/>
          </a:p>
        </p:txBody>
      </p:sp>
    </p:spTree>
    <p:extLst>
      <p:ext uri="{BB962C8B-B14F-4D97-AF65-F5344CB8AC3E}">
        <p14:creationId xmlns:p14="http://schemas.microsoft.com/office/powerpoint/2010/main" val="1731956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967702C-CA6E-47AE-850D-11E524A54439}"/>
              </a:ext>
            </a:extLst>
          </p:cNvPr>
          <p:cNvSpPr>
            <a:spLocks noGrp="1"/>
          </p:cNvSpPr>
          <p:nvPr>
            <p:ph idx="1"/>
          </p:nvPr>
        </p:nvSpPr>
        <p:spPr>
          <a:xfrm>
            <a:off x="677334" y="321869"/>
            <a:ext cx="8596668" cy="6334963"/>
          </a:xfrm>
        </p:spPr>
        <p:txBody>
          <a:bodyPr>
            <a:normAutofit lnSpcReduction="10000"/>
          </a:bodyPr>
          <a:lstStyle/>
          <a:p>
            <a:r>
              <a:rPr lang="vi-VN" dirty="0"/>
              <a:t>// Ma trận S-box cho bước SubBytes</a:t>
            </a:r>
          </a:p>
          <a:p>
            <a:r>
              <a:rPr lang="vi-VN" dirty="0"/>
              <a:t>const unsigned char SBox[256] = {</a:t>
            </a:r>
          </a:p>
          <a:p>
            <a:r>
              <a:rPr lang="vi-VN" dirty="0"/>
              <a:t>    // ... (mảng đầy đủ 256 giá trị)</a:t>
            </a:r>
          </a:p>
          <a:p>
            <a:r>
              <a:rPr lang="vi-VN" dirty="0"/>
              <a:t>};</a:t>
            </a:r>
          </a:p>
          <a:p>
            <a:endParaRPr lang="vi-VN" dirty="0"/>
          </a:p>
          <a:p>
            <a:r>
              <a:rPr lang="vi-VN" dirty="0"/>
              <a:t>// Mảng Rcon (Round Constant) cho quá trình mở rộng khóa</a:t>
            </a:r>
          </a:p>
          <a:p>
            <a:r>
              <a:rPr lang="vi-VN" dirty="0"/>
              <a:t>const unsigned char Rcon[10] = {</a:t>
            </a:r>
          </a:p>
          <a:p>
            <a:r>
              <a:rPr lang="vi-VN" dirty="0"/>
              <a:t>    0x8d, 0x01, 0x02, 0x04, 0x08, 0x10, 0x20, 0x40, 0x80, 0x1b</a:t>
            </a:r>
          </a:p>
          <a:p>
            <a:r>
              <a:rPr lang="vi-VN" dirty="0"/>
              <a:t>};</a:t>
            </a:r>
          </a:p>
          <a:p>
            <a:endParaRPr lang="vi-VN" dirty="0"/>
          </a:p>
          <a:p>
            <a:r>
              <a:rPr lang="vi-VN" dirty="0"/>
              <a:t>// Hàm XOR hai mảng byte (để thực hiện AddRoundKey)</a:t>
            </a:r>
          </a:p>
          <a:p>
            <a:r>
              <a:rPr lang="vi-VN" dirty="0"/>
              <a:t>void XORBytes(unsigned char* a, unsigned char* b, unsigned char* out) {</a:t>
            </a:r>
          </a:p>
          <a:p>
            <a:r>
              <a:rPr lang="vi-VN" dirty="0"/>
              <a:t>    for (int i = 0; i &lt; 16; ++i) {</a:t>
            </a:r>
          </a:p>
          <a:p>
            <a:r>
              <a:rPr lang="vi-VN" dirty="0"/>
              <a:t>        out[i] = a[i] ^ b[i];</a:t>
            </a:r>
          </a:p>
          <a:p>
            <a:r>
              <a:rPr lang="vi-VN" dirty="0"/>
              <a:t>    }</a:t>
            </a:r>
          </a:p>
          <a:p>
            <a:r>
              <a:rPr lang="vi-VN" dirty="0"/>
              <a:t>}</a:t>
            </a:r>
            <a:endParaRPr lang="en-US" dirty="0"/>
          </a:p>
        </p:txBody>
      </p:sp>
    </p:spTree>
    <p:extLst>
      <p:ext uri="{BB962C8B-B14F-4D97-AF65-F5344CB8AC3E}">
        <p14:creationId xmlns:p14="http://schemas.microsoft.com/office/powerpoint/2010/main" val="4010614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967702C-CA6E-47AE-850D-11E524A54439}"/>
              </a:ext>
            </a:extLst>
          </p:cNvPr>
          <p:cNvSpPr>
            <a:spLocks noGrp="1"/>
          </p:cNvSpPr>
          <p:nvPr>
            <p:ph idx="1"/>
          </p:nvPr>
        </p:nvSpPr>
        <p:spPr>
          <a:xfrm>
            <a:off x="677334" y="321869"/>
            <a:ext cx="8596668" cy="6334963"/>
          </a:xfrm>
        </p:spPr>
        <p:txBody>
          <a:bodyPr>
            <a:normAutofit fontScale="77500" lnSpcReduction="20000"/>
          </a:bodyPr>
          <a:lstStyle/>
          <a:p>
            <a:r>
              <a:rPr lang="en-US" dirty="0"/>
              <a:t>// </a:t>
            </a:r>
            <a:r>
              <a:rPr lang="en-US" dirty="0" err="1"/>
              <a:t>Hàm</a:t>
            </a:r>
            <a:r>
              <a:rPr lang="en-US" dirty="0"/>
              <a:t> </a:t>
            </a:r>
            <a:r>
              <a:rPr lang="en-US" dirty="0" err="1"/>
              <a:t>thay</a:t>
            </a:r>
            <a:r>
              <a:rPr lang="en-US" dirty="0"/>
              <a:t> </a:t>
            </a:r>
            <a:r>
              <a:rPr lang="en-US" dirty="0" err="1"/>
              <a:t>thế</a:t>
            </a:r>
            <a:r>
              <a:rPr lang="en-US" dirty="0"/>
              <a:t> byte </a:t>
            </a:r>
            <a:r>
              <a:rPr lang="en-US" dirty="0" err="1"/>
              <a:t>trong</a:t>
            </a:r>
            <a:r>
              <a:rPr lang="en-US" dirty="0"/>
              <a:t> S-box</a:t>
            </a:r>
          </a:p>
          <a:p>
            <a:r>
              <a:rPr lang="en-US" dirty="0"/>
              <a:t>void </a:t>
            </a:r>
            <a:r>
              <a:rPr lang="en-US" dirty="0" err="1"/>
              <a:t>SubBytes</a:t>
            </a:r>
            <a:r>
              <a:rPr lang="en-US" dirty="0"/>
              <a:t>(unsigned char state[4][4]) {</a:t>
            </a:r>
          </a:p>
          <a:p>
            <a:r>
              <a:rPr lang="en-US" dirty="0"/>
              <a:t>    for (int </a:t>
            </a:r>
            <a:r>
              <a:rPr lang="en-US" dirty="0" err="1"/>
              <a:t>i</a:t>
            </a:r>
            <a:r>
              <a:rPr lang="en-US" dirty="0"/>
              <a:t> = 0; </a:t>
            </a:r>
            <a:r>
              <a:rPr lang="en-US" dirty="0" err="1"/>
              <a:t>i</a:t>
            </a:r>
            <a:r>
              <a:rPr lang="en-US" dirty="0"/>
              <a:t> &lt; 4; ++</a:t>
            </a:r>
            <a:r>
              <a:rPr lang="en-US" dirty="0" err="1"/>
              <a:t>i</a:t>
            </a:r>
            <a:r>
              <a:rPr lang="en-US" dirty="0"/>
              <a:t>) {</a:t>
            </a:r>
          </a:p>
          <a:p>
            <a:r>
              <a:rPr lang="en-US" dirty="0"/>
              <a:t>        for (int j = 0; j &lt; 4; ++j) {</a:t>
            </a:r>
          </a:p>
          <a:p>
            <a:r>
              <a:rPr lang="en-US" dirty="0"/>
              <a:t>            state[</a:t>
            </a:r>
            <a:r>
              <a:rPr lang="en-US" dirty="0" err="1"/>
              <a:t>i</a:t>
            </a:r>
            <a:r>
              <a:rPr lang="en-US" dirty="0"/>
              <a:t>][j] = </a:t>
            </a:r>
            <a:r>
              <a:rPr lang="en-US" dirty="0" err="1"/>
              <a:t>SBox</a:t>
            </a:r>
            <a:r>
              <a:rPr lang="en-US" dirty="0"/>
              <a:t>[state[</a:t>
            </a:r>
            <a:r>
              <a:rPr lang="en-US" dirty="0" err="1"/>
              <a:t>i</a:t>
            </a:r>
            <a:r>
              <a:rPr lang="en-US" dirty="0"/>
              <a:t>][j]];</a:t>
            </a:r>
          </a:p>
          <a:p>
            <a:r>
              <a:rPr lang="en-US" dirty="0"/>
              <a:t>        }</a:t>
            </a:r>
          </a:p>
          <a:p>
            <a:r>
              <a:rPr lang="en-US" dirty="0"/>
              <a:t>    }</a:t>
            </a:r>
          </a:p>
          <a:p>
            <a:r>
              <a:rPr lang="en-US" dirty="0"/>
              <a:t>}</a:t>
            </a:r>
          </a:p>
          <a:p>
            <a:endParaRPr lang="en-US" dirty="0"/>
          </a:p>
          <a:p>
            <a:r>
              <a:rPr lang="en-US" dirty="0"/>
              <a:t>// </a:t>
            </a:r>
            <a:r>
              <a:rPr lang="en-US" dirty="0" err="1"/>
              <a:t>Dịch</a:t>
            </a:r>
            <a:r>
              <a:rPr lang="en-US" dirty="0"/>
              <a:t> </a:t>
            </a:r>
            <a:r>
              <a:rPr lang="en-US" dirty="0" err="1"/>
              <a:t>các</a:t>
            </a:r>
            <a:r>
              <a:rPr lang="en-US" dirty="0"/>
              <a:t> </a:t>
            </a:r>
            <a:r>
              <a:rPr lang="en-US" dirty="0" err="1"/>
              <a:t>hàng</a:t>
            </a:r>
            <a:r>
              <a:rPr lang="en-US" dirty="0"/>
              <a:t> </a:t>
            </a:r>
            <a:r>
              <a:rPr lang="en-US" dirty="0" err="1"/>
              <a:t>của</a:t>
            </a:r>
            <a:r>
              <a:rPr lang="en-US" dirty="0"/>
              <a:t> ma </a:t>
            </a:r>
            <a:r>
              <a:rPr lang="en-US" dirty="0" err="1"/>
              <a:t>trận</a:t>
            </a:r>
            <a:r>
              <a:rPr lang="en-US" dirty="0"/>
              <a:t> </a:t>
            </a:r>
            <a:r>
              <a:rPr lang="en-US" dirty="0" err="1"/>
              <a:t>trạng</a:t>
            </a:r>
            <a:r>
              <a:rPr lang="en-US" dirty="0"/>
              <a:t> </a:t>
            </a:r>
            <a:r>
              <a:rPr lang="en-US" dirty="0" err="1"/>
              <a:t>thái</a:t>
            </a:r>
            <a:endParaRPr lang="en-US" dirty="0"/>
          </a:p>
          <a:p>
            <a:r>
              <a:rPr lang="en-US" dirty="0"/>
              <a:t>void </a:t>
            </a:r>
            <a:r>
              <a:rPr lang="en-US" dirty="0" err="1"/>
              <a:t>ShiftRows</a:t>
            </a:r>
            <a:r>
              <a:rPr lang="en-US" dirty="0"/>
              <a:t>(unsigned char state[4][4]) {</a:t>
            </a:r>
          </a:p>
          <a:p>
            <a:r>
              <a:rPr lang="en-US" dirty="0"/>
              <a:t>    unsigned char temp[4];</a:t>
            </a:r>
          </a:p>
          <a:p>
            <a:r>
              <a:rPr lang="en-US" dirty="0"/>
              <a:t>    for (int </a:t>
            </a:r>
            <a:r>
              <a:rPr lang="en-US" dirty="0" err="1"/>
              <a:t>i</a:t>
            </a:r>
            <a:r>
              <a:rPr lang="en-US" dirty="0"/>
              <a:t> = 1; </a:t>
            </a:r>
            <a:r>
              <a:rPr lang="en-US" dirty="0" err="1"/>
              <a:t>i</a:t>
            </a:r>
            <a:r>
              <a:rPr lang="en-US" dirty="0"/>
              <a:t> &lt; 4; ++</a:t>
            </a:r>
            <a:r>
              <a:rPr lang="en-US" dirty="0" err="1"/>
              <a:t>i</a:t>
            </a:r>
            <a:r>
              <a:rPr lang="en-US" dirty="0"/>
              <a:t>) {</a:t>
            </a:r>
          </a:p>
          <a:p>
            <a:r>
              <a:rPr lang="en-US" dirty="0"/>
              <a:t>        for (int j = 0; j &lt; 4; ++j) {</a:t>
            </a:r>
          </a:p>
          <a:p>
            <a:r>
              <a:rPr lang="en-US" dirty="0"/>
              <a:t>            temp[j] = state[</a:t>
            </a:r>
            <a:r>
              <a:rPr lang="en-US" dirty="0" err="1"/>
              <a:t>i</a:t>
            </a:r>
            <a:r>
              <a:rPr lang="en-US" dirty="0"/>
              <a:t>][(j + </a:t>
            </a:r>
            <a:r>
              <a:rPr lang="en-US" dirty="0" err="1"/>
              <a:t>i</a:t>
            </a:r>
            <a:r>
              <a:rPr lang="en-US" dirty="0"/>
              <a:t>) % 4];</a:t>
            </a:r>
          </a:p>
          <a:p>
            <a:r>
              <a:rPr lang="en-US" dirty="0"/>
              <a:t>        }</a:t>
            </a:r>
          </a:p>
          <a:p>
            <a:r>
              <a:rPr lang="en-US" dirty="0"/>
              <a:t>        for (int j = 0; j &lt; 4; ++j) {</a:t>
            </a:r>
          </a:p>
          <a:p>
            <a:r>
              <a:rPr lang="en-US" dirty="0"/>
              <a:t>            state[</a:t>
            </a:r>
            <a:r>
              <a:rPr lang="en-US" dirty="0" err="1"/>
              <a:t>i</a:t>
            </a:r>
            <a:r>
              <a:rPr lang="en-US" dirty="0"/>
              <a:t>][j] = temp[j];</a:t>
            </a:r>
          </a:p>
          <a:p>
            <a:r>
              <a:rPr lang="en-US" dirty="0"/>
              <a:t>        }</a:t>
            </a:r>
          </a:p>
          <a:p>
            <a:r>
              <a:rPr lang="en-US" dirty="0"/>
              <a:t>    }</a:t>
            </a:r>
          </a:p>
          <a:p>
            <a:r>
              <a:rPr lang="en-US" dirty="0"/>
              <a:t>}</a:t>
            </a:r>
          </a:p>
        </p:txBody>
      </p:sp>
    </p:spTree>
    <p:extLst>
      <p:ext uri="{BB962C8B-B14F-4D97-AF65-F5344CB8AC3E}">
        <p14:creationId xmlns:p14="http://schemas.microsoft.com/office/powerpoint/2010/main" val="1966907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677</TotalTime>
  <Words>4849</Words>
  <Application>Microsoft Office PowerPoint</Application>
  <PresentationFormat>Widescreen</PresentationFormat>
  <Paragraphs>540</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Trebuchet MS</vt:lpstr>
      <vt:lpstr>Wingdings 3</vt:lpstr>
      <vt:lpstr>Facet</vt:lpstr>
      <vt:lpstr>Nghiên cứu thực nghiệm chi tiết mã hóa AES (Advanced Encryption Standard)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trung nguyen</dc:creator>
  <cp:lastModifiedBy>trung nguyen</cp:lastModifiedBy>
  <cp:revision>16</cp:revision>
  <dcterms:created xsi:type="dcterms:W3CDTF">2024-12-17T09:20:41Z</dcterms:created>
  <dcterms:modified xsi:type="dcterms:W3CDTF">2024-12-19T15:13:33Z</dcterms:modified>
</cp:coreProperties>
</file>