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3" r:id="rId4"/>
    <p:sldId id="262" r:id="rId5"/>
    <p:sldId id="261" r:id="rId6"/>
    <p:sldId id="260" r:id="rId7"/>
    <p:sldId id="259" r:id="rId8"/>
    <p:sldId id="258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869A-DE84-4EF7-A72F-BAD17F245C4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9BC5-8D60-4AC5-90C3-BEE2F9F27FE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0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869A-DE84-4EF7-A72F-BAD17F245C4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9BC5-8D60-4AC5-90C3-BEE2F9F27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6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869A-DE84-4EF7-A72F-BAD17F245C4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9BC5-8D60-4AC5-90C3-BEE2F9F27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869A-DE84-4EF7-A72F-BAD17F245C4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9BC5-8D60-4AC5-90C3-BEE2F9F27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9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869A-DE84-4EF7-A72F-BAD17F245C4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9BC5-8D60-4AC5-90C3-BEE2F9F27FE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8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869A-DE84-4EF7-A72F-BAD17F245C4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9BC5-8D60-4AC5-90C3-BEE2F9F27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0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869A-DE84-4EF7-A72F-BAD17F245C4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9BC5-8D60-4AC5-90C3-BEE2F9F27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3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869A-DE84-4EF7-A72F-BAD17F245C4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9BC5-8D60-4AC5-90C3-BEE2F9F27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3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869A-DE84-4EF7-A72F-BAD17F245C4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9BC5-8D60-4AC5-90C3-BEE2F9F27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3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4F869A-DE84-4EF7-A72F-BAD17F245C4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F59BC5-8D60-4AC5-90C3-BEE2F9F27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9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869A-DE84-4EF7-A72F-BAD17F245C4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9BC5-8D60-4AC5-90C3-BEE2F9F27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1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4F869A-DE84-4EF7-A72F-BAD17F245C4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0F59BC5-8D60-4AC5-90C3-BEE2F9F27FE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09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EF2BD-7372-4D59-AF05-431056A7A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3806"/>
            <a:ext cx="9144000" cy="107219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err="1"/>
              <a:t>Nghiên</a:t>
            </a:r>
            <a:r>
              <a:rPr lang="en-US" b="1" u="sng" dirty="0"/>
              <a:t> </a:t>
            </a:r>
            <a:r>
              <a:rPr lang="en-US" b="1" u="sng" dirty="0" err="1"/>
              <a:t>cứu</a:t>
            </a:r>
            <a:r>
              <a:rPr lang="en-US" b="1" u="sng" dirty="0"/>
              <a:t> </a:t>
            </a:r>
            <a:r>
              <a:rPr lang="en-US" b="1" u="sng" dirty="0" err="1"/>
              <a:t>thực</a:t>
            </a:r>
            <a:r>
              <a:rPr lang="en-US" b="1" u="sng" dirty="0"/>
              <a:t> </a:t>
            </a:r>
            <a:r>
              <a:rPr lang="en-US" b="1" u="sng" dirty="0" err="1"/>
              <a:t>nghiệm</a:t>
            </a:r>
            <a:r>
              <a:rPr lang="en-US" b="1" u="sng" dirty="0"/>
              <a:t> </a:t>
            </a:r>
            <a:r>
              <a:rPr lang="en-US" b="1" u="sng" dirty="0" err="1"/>
              <a:t>về</a:t>
            </a:r>
            <a:r>
              <a:rPr lang="en-US" b="1" u="sng" dirty="0"/>
              <a:t> </a:t>
            </a:r>
            <a:r>
              <a:rPr lang="en-US" b="1" u="sng" dirty="0" err="1"/>
              <a:t>mã</a:t>
            </a:r>
            <a:r>
              <a:rPr lang="en-US" b="1" u="sng" dirty="0"/>
              <a:t> </a:t>
            </a:r>
            <a:r>
              <a:rPr lang="en-US" b="1" u="sng" dirty="0" err="1"/>
              <a:t>hóa</a:t>
            </a:r>
            <a:r>
              <a:rPr lang="en-US" b="1" u="sng" dirty="0"/>
              <a:t> </a:t>
            </a:r>
            <a:r>
              <a:rPr lang="en-US" b="1" u="sng" dirty="0" err="1"/>
              <a:t>dựa</a:t>
            </a:r>
            <a:r>
              <a:rPr lang="en-US" b="1" u="sng" dirty="0"/>
              <a:t> </a:t>
            </a:r>
            <a:r>
              <a:rPr lang="en-US" b="1" u="sng" dirty="0" err="1"/>
              <a:t>trên</a:t>
            </a:r>
            <a:r>
              <a:rPr lang="en-US" b="1" u="sng" dirty="0"/>
              <a:t> </a:t>
            </a:r>
            <a:r>
              <a:rPr lang="en-US" b="1" u="sng" dirty="0" err="1"/>
              <a:t>toán</a:t>
            </a:r>
            <a:r>
              <a:rPr lang="en-US" b="1" u="sng" dirty="0"/>
              <a:t> </a:t>
            </a:r>
            <a:r>
              <a:rPr lang="en-US" b="1" u="sng" dirty="0" err="1"/>
              <a:t>cao</a:t>
            </a:r>
            <a:r>
              <a:rPr lang="en-US" b="1" u="sng" dirty="0"/>
              <a:t> </a:t>
            </a:r>
            <a:r>
              <a:rPr lang="en-US" b="1" u="sng" dirty="0" err="1"/>
              <a:t>cấp</a:t>
            </a:r>
            <a:endParaRPr lang="en-US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FB230-EB3A-4796-BF65-64E1F3B35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429000"/>
            <a:ext cx="10058400" cy="2169620"/>
          </a:xfrm>
        </p:spPr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: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lâm</a:t>
            </a:r>
            <a:endParaRPr lang="en-US" dirty="0"/>
          </a:p>
          <a:p>
            <a:r>
              <a:rPr lang="en-US" dirty="0"/>
              <a:t>Class: 75dctt11</a:t>
            </a:r>
          </a:p>
          <a:p>
            <a:r>
              <a:rPr lang="en-US" dirty="0" err="1"/>
              <a:t>Mssv</a:t>
            </a:r>
            <a:r>
              <a:rPr lang="en-US" dirty="0"/>
              <a:t>: 75dctt11238</a:t>
            </a:r>
          </a:p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: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2006</a:t>
            </a:r>
          </a:p>
        </p:txBody>
      </p:sp>
    </p:spTree>
    <p:extLst>
      <p:ext uri="{BB962C8B-B14F-4D97-AF65-F5344CB8AC3E}">
        <p14:creationId xmlns:p14="http://schemas.microsoft.com/office/powerpoint/2010/main" val="134852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AFB230-EB3A-4796-BF65-64E1F3B35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90118"/>
            <a:ext cx="10058400" cy="510850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//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ma </a:t>
            </a:r>
            <a:r>
              <a:rPr lang="en-US" dirty="0" err="1"/>
              <a:t>trận</a:t>
            </a:r>
            <a:endParaRPr lang="en-US" dirty="0"/>
          </a:p>
          <a:p>
            <a:r>
              <a:rPr lang="en-US" dirty="0"/>
              <a:t>vector&lt;vector&lt;double&gt;&gt; </a:t>
            </a:r>
            <a:r>
              <a:rPr lang="en-US" dirty="0" err="1"/>
              <a:t>binaryToMatrix</a:t>
            </a:r>
            <a:r>
              <a:rPr lang="en-US" dirty="0"/>
              <a:t>(const vector&lt;string&gt; &amp;</a:t>
            </a:r>
            <a:r>
              <a:rPr lang="en-US" dirty="0" err="1"/>
              <a:t>binaryMatrix</a:t>
            </a:r>
            <a:r>
              <a:rPr lang="en-US" dirty="0"/>
              <a:t>, int rows, int cols) {</a:t>
            </a:r>
          </a:p>
          <a:p>
            <a:r>
              <a:rPr lang="en-US" dirty="0"/>
              <a:t>    vector&lt;vector&lt;double&gt;&gt; matrix(rows, vector&lt;double&gt;(cols));</a:t>
            </a:r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rows;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for (int j = 0; j &lt; cols; </a:t>
            </a:r>
            <a:r>
              <a:rPr lang="en-US" dirty="0" err="1"/>
              <a:t>j++</a:t>
            </a:r>
            <a:r>
              <a:rPr lang="en-US" dirty="0"/>
              <a:t>) {</a:t>
            </a:r>
          </a:p>
          <a:p>
            <a:r>
              <a:rPr lang="en-US" dirty="0"/>
              <a:t>            string binary = </a:t>
            </a:r>
            <a:r>
              <a:rPr lang="en-US" dirty="0" err="1"/>
              <a:t>binaryMatrix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 * cols + j];</a:t>
            </a:r>
          </a:p>
          <a:p>
            <a:r>
              <a:rPr lang="en-US" dirty="0"/>
              <a:t>            matrix[</a:t>
            </a:r>
            <a:r>
              <a:rPr lang="en-US" dirty="0" err="1"/>
              <a:t>i</a:t>
            </a:r>
            <a:r>
              <a:rPr lang="en-US" dirty="0"/>
              <a:t>][j] = </a:t>
            </a:r>
            <a:r>
              <a:rPr lang="en-US" dirty="0" err="1"/>
              <a:t>static_cast</a:t>
            </a:r>
            <a:r>
              <a:rPr lang="en-US" dirty="0"/>
              <a:t>&lt;double&gt;(</a:t>
            </a:r>
            <a:r>
              <a:rPr lang="en-US" dirty="0" err="1"/>
              <a:t>bitset</a:t>
            </a:r>
            <a:r>
              <a:rPr lang="en-US" dirty="0"/>
              <a:t>&lt;32&gt;(binary).</a:t>
            </a:r>
            <a:r>
              <a:rPr lang="en-US" dirty="0" err="1"/>
              <a:t>to_ulong</a:t>
            </a:r>
            <a:r>
              <a:rPr lang="en-US" dirty="0"/>
              <a:t>());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matrix;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600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AFB230-EB3A-4796-BF65-64E1F3B35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90118"/>
            <a:ext cx="10058400" cy="5108502"/>
          </a:xfrm>
        </p:spPr>
        <p:txBody>
          <a:bodyPr/>
          <a:lstStyle/>
          <a:p>
            <a:r>
              <a:rPr lang="en-US" dirty="0"/>
              <a:t>//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ma </a:t>
            </a:r>
            <a:r>
              <a:rPr lang="en-US" dirty="0" err="1"/>
              <a:t>trận</a:t>
            </a:r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printMatrix</a:t>
            </a:r>
            <a:r>
              <a:rPr lang="en-US" dirty="0"/>
              <a:t>(const vector&lt;vector&lt;double&gt;&gt; &amp;matrix) {</a:t>
            </a:r>
          </a:p>
          <a:p>
            <a:r>
              <a:rPr lang="en-US" dirty="0"/>
              <a:t>    for (const auto &amp;row : matrix) {</a:t>
            </a:r>
          </a:p>
          <a:p>
            <a:r>
              <a:rPr lang="en-US" dirty="0"/>
              <a:t>        for (double </a:t>
            </a:r>
            <a:r>
              <a:rPr lang="en-US" dirty="0" err="1"/>
              <a:t>elem</a:t>
            </a:r>
            <a:r>
              <a:rPr lang="en-US" dirty="0"/>
              <a:t> : row) {</a:t>
            </a:r>
          </a:p>
          <a:p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elem</a:t>
            </a:r>
            <a:r>
              <a:rPr lang="en-US" dirty="0"/>
              <a:t> &lt;&lt; " ";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9726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AFB230-EB3A-4796-BF65-64E1F3B35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90118"/>
            <a:ext cx="10058400" cy="5108502"/>
          </a:xfrm>
        </p:spPr>
        <p:txBody>
          <a:bodyPr/>
          <a:lstStyle/>
          <a:p>
            <a:r>
              <a:rPr lang="en-US" dirty="0"/>
              <a:t>//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printBinaryMatrix</a:t>
            </a:r>
            <a:r>
              <a:rPr lang="en-US" dirty="0"/>
              <a:t>(const vector&lt;string&gt; &amp;</a:t>
            </a:r>
            <a:r>
              <a:rPr lang="en-US" dirty="0" err="1"/>
              <a:t>binaryMatrix</a:t>
            </a:r>
            <a:r>
              <a:rPr lang="en-US" dirty="0"/>
              <a:t>, int cols) {</a:t>
            </a:r>
          </a:p>
          <a:p>
            <a:r>
              <a:rPr lang="en-US" dirty="0"/>
              <a:t>    for (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binaryMatrix.size</a:t>
            </a:r>
            <a:r>
              <a:rPr lang="en-US" dirty="0"/>
              <a:t>();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binaryMatrix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&lt;&lt; " ";</a:t>
            </a:r>
          </a:p>
          <a:p>
            <a:r>
              <a:rPr lang="en-US" dirty="0"/>
              <a:t>        if ((</a:t>
            </a:r>
            <a:r>
              <a:rPr lang="en-US" dirty="0" err="1"/>
              <a:t>i</a:t>
            </a:r>
            <a:r>
              <a:rPr lang="en-US" dirty="0"/>
              <a:t> + 1) % cols == 0)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6642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AFB230-EB3A-4796-BF65-64E1F3B35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90118"/>
            <a:ext cx="10058400" cy="5108502"/>
          </a:xfrm>
        </p:spPr>
        <p:txBody>
          <a:bodyPr/>
          <a:lstStyle/>
          <a:p>
            <a:r>
              <a:rPr lang="en-US" dirty="0"/>
              <a:t>int main() {</a:t>
            </a:r>
          </a:p>
          <a:p>
            <a:r>
              <a:rPr lang="en-US" dirty="0"/>
              <a:t>    //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(ma </a:t>
            </a:r>
            <a:r>
              <a:rPr lang="en-US" dirty="0" err="1"/>
              <a:t>trận</a:t>
            </a:r>
            <a:r>
              <a:rPr lang="en-US" dirty="0"/>
              <a:t> 3x3)</a:t>
            </a:r>
          </a:p>
          <a:p>
            <a:r>
              <a:rPr lang="en-US" dirty="0"/>
              <a:t>    vector&lt;vector&lt;double&gt;&gt; matrix = {</a:t>
            </a:r>
          </a:p>
          <a:p>
            <a:r>
              <a:rPr lang="en-US" dirty="0"/>
              <a:t>        {1, 2, 3},</a:t>
            </a:r>
          </a:p>
          <a:p>
            <a:r>
              <a:rPr lang="en-US" dirty="0"/>
              <a:t>        {4, 5, 6},</a:t>
            </a:r>
          </a:p>
          <a:p>
            <a:r>
              <a:rPr lang="en-US" dirty="0"/>
              <a:t>        {7, 8, 9}</a:t>
            </a:r>
          </a:p>
          <a:p>
            <a:r>
              <a:rPr lang="en-US" dirty="0"/>
              <a:t>    };</a:t>
            </a:r>
          </a:p>
        </p:txBody>
      </p:sp>
    </p:spTree>
    <p:extLst>
      <p:ext uri="{BB962C8B-B14F-4D97-AF65-F5344CB8AC3E}">
        <p14:creationId xmlns:p14="http://schemas.microsoft.com/office/powerpoint/2010/main" val="950732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AFB230-EB3A-4796-BF65-64E1F3B35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90118"/>
            <a:ext cx="10058400" cy="510850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cout</a:t>
            </a:r>
            <a:r>
              <a:rPr lang="en-US" dirty="0"/>
              <a:t> &lt;&lt; "Ma </a:t>
            </a:r>
            <a:r>
              <a:rPr lang="en-US" dirty="0" err="1"/>
              <a:t>trận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:"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printMatrix</a:t>
            </a:r>
            <a:r>
              <a:rPr lang="en-US" dirty="0"/>
              <a:t>(matrix);</a:t>
            </a:r>
          </a:p>
          <a:p>
            <a:endParaRPr lang="en-US" dirty="0"/>
          </a:p>
          <a:p>
            <a:r>
              <a:rPr lang="en-US" dirty="0"/>
              <a:t>    try {</a:t>
            </a:r>
          </a:p>
          <a:p>
            <a:r>
              <a:rPr lang="en-US" dirty="0"/>
              <a:t>        //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  <a:p>
            <a:r>
              <a:rPr lang="en-US" dirty="0"/>
              <a:t>        double det = determinant(matrix);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nĐịnh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: " &lt;&lt; det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    // </a:t>
            </a:r>
            <a:r>
              <a:rPr lang="en-US" dirty="0" err="1"/>
              <a:t>Tính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nghịch</a:t>
            </a:r>
            <a:r>
              <a:rPr lang="en-US" dirty="0"/>
              <a:t> </a:t>
            </a:r>
            <a:r>
              <a:rPr lang="en-US" dirty="0" err="1"/>
              <a:t>đảo</a:t>
            </a:r>
            <a:endParaRPr lang="en-US" dirty="0"/>
          </a:p>
          <a:p>
            <a:r>
              <a:rPr lang="en-US" dirty="0"/>
              <a:t>        auto inverse = </a:t>
            </a:r>
            <a:r>
              <a:rPr lang="en-US" dirty="0" err="1"/>
              <a:t>inverseMatrix</a:t>
            </a:r>
            <a:r>
              <a:rPr lang="en-US" dirty="0"/>
              <a:t>(matrix);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nMa</a:t>
            </a:r>
            <a:r>
              <a:rPr lang="en-US" dirty="0"/>
              <a:t>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nghịch</a:t>
            </a:r>
            <a:r>
              <a:rPr lang="en-US" dirty="0"/>
              <a:t> </a:t>
            </a:r>
            <a:r>
              <a:rPr lang="en-US" dirty="0" err="1"/>
              <a:t>đảo</a:t>
            </a:r>
            <a:r>
              <a:rPr lang="en-US" dirty="0"/>
              <a:t>:"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printMatrix</a:t>
            </a:r>
            <a:r>
              <a:rPr lang="en-US" dirty="0"/>
              <a:t>(inverse);</a:t>
            </a:r>
          </a:p>
        </p:txBody>
      </p:sp>
    </p:spTree>
    <p:extLst>
      <p:ext uri="{BB962C8B-B14F-4D97-AF65-F5344CB8AC3E}">
        <p14:creationId xmlns:p14="http://schemas.microsoft.com/office/powerpoint/2010/main" val="2417325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AFB230-EB3A-4796-BF65-64E1F3B35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90118"/>
            <a:ext cx="10058400" cy="5108502"/>
          </a:xfrm>
        </p:spPr>
        <p:txBody>
          <a:bodyPr/>
          <a:lstStyle/>
          <a:p>
            <a:r>
              <a:rPr lang="en-US" dirty="0"/>
              <a:t> // </a:t>
            </a:r>
            <a:r>
              <a:rPr lang="en-US" dirty="0" err="1"/>
              <a:t>Hoán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cột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permuteRowsAndColumns</a:t>
            </a:r>
            <a:r>
              <a:rPr lang="en-US" dirty="0"/>
              <a:t>(matrix);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nMa</a:t>
            </a:r>
            <a:r>
              <a:rPr lang="en-US" dirty="0"/>
              <a:t>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hoán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:"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printMatrix</a:t>
            </a:r>
            <a:r>
              <a:rPr lang="en-US" dirty="0"/>
              <a:t>(matrix);</a:t>
            </a:r>
          </a:p>
          <a:p>
            <a:endParaRPr lang="en-US" dirty="0"/>
          </a:p>
          <a:p>
            <a:r>
              <a:rPr lang="en-US" dirty="0"/>
              <a:t>        //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lũy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(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lũy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2)</a:t>
            </a:r>
          </a:p>
          <a:p>
            <a:r>
              <a:rPr lang="en-US" dirty="0"/>
              <a:t>        </a:t>
            </a:r>
            <a:r>
              <a:rPr lang="en-US" dirty="0" err="1"/>
              <a:t>powerMatrix</a:t>
            </a:r>
            <a:r>
              <a:rPr lang="en-US" dirty="0"/>
              <a:t>(matrix, 2);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nMa</a:t>
            </a:r>
            <a:r>
              <a:rPr lang="en-US" dirty="0"/>
              <a:t>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lũy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(</a:t>
            </a:r>
            <a:r>
              <a:rPr lang="en-US" dirty="0" err="1"/>
              <a:t>mũ</a:t>
            </a:r>
            <a:r>
              <a:rPr lang="en-US" dirty="0"/>
              <a:t> 2):"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printMatrix</a:t>
            </a:r>
            <a:r>
              <a:rPr lang="en-US" dirty="0"/>
              <a:t>(matrix);</a:t>
            </a:r>
          </a:p>
        </p:txBody>
      </p:sp>
    </p:spTree>
    <p:extLst>
      <p:ext uri="{BB962C8B-B14F-4D97-AF65-F5344CB8AC3E}">
        <p14:creationId xmlns:p14="http://schemas.microsoft.com/office/powerpoint/2010/main" val="4168651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AFB230-EB3A-4796-BF65-64E1F3B35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90118"/>
            <a:ext cx="10058400" cy="5108502"/>
          </a:xfrm>
        </p:spPr>
        <p:txBody>
          <a:bodyPr/>
          <a:lstStyle/>
          <a:p>
            <a:r>
              <a:rPr lang="en-US" dirty="0"/>
              <a:t>//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sang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  <a:p>
            <a:r>
              <a:rPr lang="en-US" dirty="0"/>
              <a:t>        auto </a:t>
            </a:r>
            <a:r>
              <a:rPr lang="en-US" dirty="0" err="1"/>
              <a:t>binaryMatrix</a:t>
            </a:r>
            <a:r>
              <a:rPr lang="en-US" dirty="0"/>
              <a:t> = </a:t>
            </a:r>
            <a:r>
              <a:rPr lang="en-US" dirty="0" err="1"/>
              <a:t>matrixToBinary</a:t>
            </a:r>
            <a:r>
              <a:rPr lang="en-US" dirty="0"/>
              <a:t>(matrix);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nMa</a:t>
            </a:r>
            <a:r>
              <a:rPr lang="en-US" dirty="0"/>
              <a:t>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sang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:"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printBinaryMatrix</a:t>
            </a:r>
            <a:r>
              <a:rPr lang="en-US" dirty="0"/>
              <a:t>(</a:t>
            </a:r>
            <a:r>
              <a:rPr lang="en-US" dirty="0" err="1"/>
              <a:t>binaryMatrix</a:t>
            </a:r>
            <a:r>
              <a:rPr lang="en-US" dirty="0"/>
              <a:t>, 3);</a:t>
            </a:r>
          </a:p>
        </p:txBody>
      </p:sp>
    </p:spTree>
    <p:extLst>
      <p:ext uri="{BB962C8B-B14F-4D97-AF65-F5344CB8AC3E}">
        <p14:creationId xmlns:p14="http://schemas.microsoft.com/office/powerpoint/2010/main" val="1942405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AFB230-EB3A-4796-BF65-64E1F3B35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90118"/>
            <a:ext cx="10058400" cy="5108502"/>
          </a:xfrm>
        </p:spPr>
        <p:txBody>
          <a:bodyPr/>
          <a:lstStyle/>
          <a:p>
            <a:r>
              <a:rPr lang="en-US" dirty="0"/>
              <a:t>//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: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ma </a:t>
            </a:r>
            <a:r>
              <a:rPr lang="en-US" dirty="0" err="1"/>
              <a:t>trận</a:t>
            </a:r>
            <a:endParaRPr lang="en-US" dirty="0"/>
          </a:p>
          <a:p>
            <a:r>
              <a:rPr lang="en-US" dirty="0"/>
              <a:t>        auto </a:t>
            </a:r>
            <a:r>
              <a:rPr lang="en-US" dirty="0" err="1"/>
              <a:t>decodedMatrix</a:t>
            </a:r>
            <a:r>
              <a:rPr lang="en-US" dirty="0"/>
              <a:t> = </a:t>
            </a:r>
            <a:r>
              <a:rPr lang="en-US" dirty="0" err="1"/>
              <a:t>binaryToMatrix</a:t>
            </a:r>
            <a:r>
              <a:rPr lang="en-US" dirty="0"/>
              <a:t>(</a:t>
            </a:r>
            <a:r>
              <a:rPr lang="en-US" dirty="0" err="1"/>
              <a:t>binaryMatrix</a:t>
            </a:r>
            <a:r>
              <a:rPr lang="en-US" dirty="0"/>
              <a:t>, 3, 3);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nMa</a:t>
            </a:r>
            <a:r>
              <a:rPr lang="en-US" dirty="0"/>
              <a:t>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:"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printMatrix</a:t>
            </a:r>
            <a:r>
              <a:rPr lang="en-US" dirty="0"/>
              <a:t>(</a:t>
            </a:r>
            <a:r>
              <a:rPr lang="en-US" dirty="0" err="1"/>
              <a:t>decodedMatrix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59036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AFB230-EB3A-4796-BF65-64E1F3B35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90118"/>
            <a:ext cx="10058400" cy="5108502"/>
          </a:xfrm>
        </p:spPr>
        <p:txBody>
          <a:bodyPr/>
          <a:lstStyle/>
          <a:p>
            <a:r>
              <a:rPr lang="en-US" dirty="0"/>
              <a:t>} catch (const exception &amp;e) {</a:t>
            </a:r>
          </a:p>
          <a:p>
            <a:r>
              <a:rPr lang="en-US" dirty="0"/>
              <a:t>        </a:t>
            </a:r>
            <a:r>
              <a:rPr lang="en-US" dirty="0" err="1"/>
              <a:t>cerr</a:t>
            </a:r>
            <a:r>
              <a:rPr lang="en-US" dirty="0"/>
              <a:t> &lt;&lt; "\</a:t>
            </a:r>
            <a:r>
              <a:rPr lang="en-US" dirty="0" err="1"/>
              <a:t>nLỗi</a:t>
            </a:r>
            <a:r>
              <a:rPr lang="en-US" dirty="0"/>
              <a:t>: " &lt;&lt; </a:t>
            </a:r>
            <a:r>
              <a:rPr lang="en-US" dirty="0" err="1"/>
              <a:t>e.what</a:t>
            </a:r>
            <a:r>
              <a:rPr lang="en-US" dirty="0"/>
              <a:t>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669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AFB230-EB3A-4796-BF65-64E1F3B35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90118"/>
            <a:ext cx="10058400" cy="5108502"/>
          </a:xfrm>
        </p:spPr>
        <p:txBody>
          <a:bodyPr>
            <a:normAutofit/>
          </a:bodyPr>
          <a:lstStyle/>
          <a:p>
            <a:pPr>
              <a:lnSpc>
                <a:spcPts val="2160"/>
              </a:lnSpc>
            </a:pPr>
            <a:r>
              <a:rPr lang="vi-VN" sz="1800" b="1" dirty="0"/>
              <a:t>ý tưởng về một mật mã hóa mới với ý tưởng như sau: </a:t>
            </a:r>
            <a:endParaRPr lang="en-US" sz="1800" b="1" dirty="0"/>
          </a:p>
          <a:p>
            <a:pPr>
              <a:lnSpc>
                <a:spcPts val="2160"/>
              </a:lnSpc>
            </a:pPr>
            <a:r>
              <a:rPr lang="vi-VN" sz="1800" b="1" dirty="0"/>
              <a:t>ta sử dụng các kiến thức từ toán cao cấp, với các kiến thức như</a:t>
            </a:r>
            <a:r>
              <a:rPr lang="en-US" sz="1800" b="1" dirty="0"/>
              <a:t>:</a:t>
            </a:r>
          </a:p>
          <a:p>
            <a:pPr>
              <a:lnSpc>
                <a:spcPts val="2160"/>
              </a:lnSpc>
            </a:pPr>
            <a:r>
              <a:rPr lang="vi-VN" sz="1800" b="1" dirty="0"/>
              <a:t> matrix, </a:t>
            </a:r>
            <a:endParaRPr lang="en-US" sz="1800" b="1" dirty="0"/>
          </a:p>
          <a:p>
            <a:pPr>
              <a:lnSpc>
                <a:spcPts val="2160"/>
              </a:lnSpc>
            </a:pPr>
            <a:r>
              <a:rPr lang="vi-VN" sz="1800" b="1" dirty="0"/>
              <a:t>định thức, </a:t>
            </a:r>
            <a:endParaRPr lang="en-US" sz="1800" b="1" dirty="0"/>
          </a:p>
          <a:p>
            <a:pPr>
              <a:lnSpc>
                <a:spcPts val="2160"/>
              </a:lnSpc>
            </a:pPr>
            <a:r>
              <a:rPr lang="vi-VN" sz="1800" b="1" dirty="0"/>
              <a:t>nghịch đảo, </a:t>
            </a:r>
            <a:endParaRPr lang="en-US" sz="1800" b="1" dirty="0"/>
          </a:p>
          <a:p>
            <a:pPr>
              <a:lnSpc>
                <a:spcPts val="2160"/>
              </a:lnSpc>
            </a:pPr>
            <a:r>
              <a:rPr lang="vi-VN" sz="1800" b="1" dirty="0"/>
              <a:t>chuyển vị, </a:t>
            </a:r>
            <a:endParaRPr lang="en-US" sz="1800" b="1" dirty="0"/>
          </a:p>
          <a:p>
            <a:pPr>
              <a:lnSpc>
                <a:spcPts val="2160"/>
              </a:lnSpc>
            </a:pPr>
            <a:r>
              <a:rPr lang="vi-VN" sz="1800" b="1" dirty="0"/>
              <a:t>và chuỗi số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55731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AFB230-EB3A-4796-BF65-64E1F3B35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90118"/>
            <a:ext cx="10058400" cy="5108502"/>
          </a:xfrm>
        </p:spPr>
        <p:txBody>
          <a:bodyPr>
            <a:normAutofit/>
          </a:bodyPr>
          <a:lstStyle/>
          <a:p>
            <a:r>
              <a:rPr lang="vi-VN" dirty="0"/>
              <a:t>với khóa là các số từ 1-9 trong matrix 3x3 </a:t>
            </a:r>
            <a:endParaRPr lang="en-US" dirty="0"/>
          </a:p>
          <a:p>
            <a:r>
              <a:rPr lang="vi-VN" dirty="0"/>
              <a:t>như vậy 9! sẽ là 362880 kiểu khóa </a:t>
            </a:r>
            <a:endParaRPr lang="en-US" dirty="0"/>
          </a:p>
          <a:p>
            <a:r>
              <a:rPr lang="vi-VN" dirty="0"/>
              <a:t>và chưa kể nếu matrix có thể mở rộng n x </a:t>
            </a:r>
            <a:r>
              <a:rPr lang="en-US" dirty="0"/>
              <a:t>N</a:t>
            </a:r>
            <a:r>
              <a:rPr lang="vi-VN" dirty="0"/>
              <a:t>, </a:t>
            </a:r>
            <a:endParaRPr lang="en-US" dirty="0"/>
          </a:p>
          <a:p>
            <a:r>
              <a:rPr lang="vi-VN" dirty="0"/>
              <a:t>và khóa giải mã được cho từ 1-9 nếu đúng sẽ </a:t>
            </a:r>
            <a:r>
              <a:rPr lang="en-US" dirty="0" err="1"/>
              <a:t>đảo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vi-VN" dirty="0"/>
              <a:t>, </a:t>
            </a:r>
            <a:endParaRPr lang="en-US" dirty="0"/>
          </a:p>
          <a:p>
            <a:r>
              <a:rPr lang="vi-VN" dirty="0"/>
              <a:t>khi mã hóa với định thức, </a:t>
            </a:r>
            <a:endParaRPr lang="en-US" dirty="0"/>
          </a:p>
          <a:p>
            <a:r>
              <a:rPr lang="vi-VN" dirty="0"/>
              <a:t>sau đó ta thực hiện hoán đổi hàng và cột</a:t>
            </a:r>
            <a:r>
              <a:rPr lang="en-US" dirty="0"/>
              <a:t>(matrix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)</a:t>
            </a:r>
          </a:p>
          <a:p>
            <a:r>
              <a:rPr lang="vi-V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588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AFB230-EB3A-4796-BF65-64E1F3B35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90118"/>
            <a:ext cx="10058400" cy="5108502"/>
          </a:xfrm>
        </p:spPr>
        <p:txBody>
          <a:bodyPr/>
          <a:lstStyle/>
          <a:p>
            <a:r>
              <a:rPr lang="vi-VN" dirty="0"/>
              <a:t>tức là ta có 3 hàng và 3 cột </a:t>
            </a:r>
            <a:endParaRPr lang="en-US" dirty="0"/>
          </a:p>
          <a:p>
            <a:r>
              <a:rPr lang="vi-VN" dirty="0"/>
              <a:t>ta có 720 cách hoán đổi </a:t>
            </a:r>
            <a:endParaRPr lang="en-US" dirty="0"/>
          </a:p>
          <a:p>
            <a:r>
              <a:rPr lang="vi-VN" dirty="0"/>
              <a:t>sau đó ta thực hiện tính lũy thừa để mã hóa </a:t>
            </a:r>
            <a:endParaRPr lang="en-US" dirty="0"/>
          </a:p>
          <a:p>
            <a:r>
              <a:rPr lang="vi-VN" dirty="0"/>
              <a:t>với điều kiện khả nghịch, </a:t>
            </a:r>
            <a:endParaRPr lang="en-US" dirty="0"/>
          </a:p>
          <a:p>
            <a:r>
              <a:rPr lang="vi-VN" dirty="0"/>
              <a:t>và để giảm bớt khối lượng truyền tải ta có thể mã hóa nó sang dạng nhị phân </a:t>
            </a:r>
            <a:endParaRPr lang="en-US" dirty="0"/>
          </a:p>
          <a:p>
            <a:r>
              <a:rPr lang="vi-VN" dirty="0"/>
              <a:t>giúp việc truyền tải và khi làm việc với một lượng dữ liệu đáng kể, đồng thời tăng tính bảo mật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86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AFB230-EB3A-4796-BF65-64E1F3B35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90118"/>
            <a:ext cx="10058400" cy="510850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#include &lt;vector&gt;</a:t>
            </a:r>
          </a:p>
          <a:p>
            <a:r>
              <a:rPr lang="en-US" dirty="0"/>
              <a:t>#include &lt;</a:t>
            </a:r>
            <a:r>
              <a:rPr lang="en-US" dirty="0" err="1"/>
              <a:t>cmath</a:t>
            </a:r>
            <a:r>
              <a:rPr lang="en-US" dirty="0"/>
              <a:t>&gt;</a:t>
            </a:r>
          </a:p>
          <a:p>
            <a:r>
              <a:rPr lang="en-US" dirty="0"/>
              <a:t>#include &lt;algorithm&gt;</a:t>
            </a:r>
          </a:p>
          <a:p>
            <a:r>
              <a:rPr lang="en-US" dirty="0"/>
              <a:t>#include &lt;</a:t>
            </a:r>
            <a:r>
              <a:rPr lang="en-US" dirty="0" err="1"/>
              <a:t>bitset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3x3</a:t>
            </a:r>
          </a:p>
          <a:p>
            <a:r>
              <a:rPr lang="en-US" dirty="0"/>
              <a:t>double determinant(const vector&lt;vector&lt;double&gt;&gt; &amp;matrix) {</a:t>
            </a:r>
          </a:p>
          <a:p>
            <a:r>
              <a:rPr lang="en-US" dirty="0"/>
              <a:t>    return matrix[0][0] * (matrix[1][1] * matrix[2][2] - matrix[1][2] * matrix[2][1]) -</a:t>
            </a:r>
          </a:p>
          <a:p>
            <a:r>
              <a:rPr lang="en-US" dirty="0"/>
              <a:t>           matrix[0][1] * (matrix[1][0] * matrix[2][2] - matrix[1][2] * matrix[2][0]) +</a:t>
            </a:r>
          </a:p>
          <a:p>
            <a:r>
              <a:rPr lang="en-US" dirty="0"/>
              <a:t>           matrix[0][2] * (matrix[1][0] * matrix[2][1] - matrix[1][1] * matrix[2][0]);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62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AFB230-EB3A-4796-BF65-64E1F3B35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22" y="65837"/>
            <a:ext cx="12070080" cy="6181343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//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nghịch</a:t>
            </a:r>
            <a:r>
              <a:rPr lang="en-US" dirty="0"/>
              <a:t> </a:t>
            </a:r>
            <a:r>
              <a:rPr lang="en-US" dirty="0" err="1"/>
              <a:t>đảo</a:t>
            </a:r>
            <a:r>
              <a:rPr lang="en-US" dirty="0"/>
              <a:t> 3x3</a:t>
            </a:r>
          </a:p>
          <a:p>
            <a:r>
              <a:rPr lang="en-US" dirty="0"/>
              <a:t>vector&lt;vector&lt;double&gt;&gt; </a:t>
            </a:r>
            <a:r>
              <a:rPr lang="en-US" dirty="0" err="1"/>
              <a:t>inverseMatrix</a:t>
            </a:r>
            <a:r>
              <a:rPr lang="en-US" dirty="0"/>
              <a:t>(const vector&lt;vector&lt;double&gt;&gt; &amp;matrix) {</a:t>
            </a:r>
          </a:p>
          <a:p>
            <a:r>
              <a:rPr lang="en-US" dirty="0"/>
              <a:t>    double det = determinant(matrix);</a:t>
            </a:r>
          </a:p>
          <a:p>
            <a:r>
              <a:rPr lang="en-US" dirty="0"/>
              <a:t>    if (fabs(det) &lt; 1e-9) {</a:t>
            </a:r>
          </a:p>
          <a:p>
            <a:r>
              <a:rPr lang="en-US" dirty="0"/>
              <a:t>        throw </a:t>
            </a:r>
            <a:r>
              <a:rPr lang="en-US" dirty="0" err="1"/>
              <a:t>invalid_argument</a:t>
            </a:r>
            <a:r>
              <a:rPr lang="en-US" dirty="0"/>
              <a:t>("Matrix is not invertible.");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vector&lt;vector&lt;double&gt;&gt; inverse(3, vector&lt;double&gt;(3));</a:t>
            </a:r>
          </a:p>
          <a:p>
            <a:r>
              <a:rPr lang="en-US" dirty="0"/>
              <a:t>    inverse[0][0] = (matrix[1][1] * matrix[2][2] - matrix[1][2] * matrix[2][1]) / det;</a:t>
            </a:r>
          </a:p>
          <a:p>
            <a:r>
              <a:rPr lang="en-US" dirty="0"/>
              <a:t>    inverse[0][1] = (matrix[0][2] * matrix[2][1] - matrix[0][1] * matrix[2][2]) / det;</a:t>
            </a:r>
          </a:p>
          <a:p>
            <a:r>
              <a:rPr lang="en-US" dirty="0"/>
              <a:t>    inverse[0][2] = (matrix[0][1] * matrix[1][2] - matrix[0][2] * matrix[1][1]) / det;</a:t>
            </a:r>
          </a:p>
          <a:p>
            <a:r>
              <a:rPr lang="en-US" dirty="0"/>
              <a:t>    inverse[1][0] = (matrix[1][2] * matrix[2][0] - matrix[1][0] * matrix[2][2]) / det;</a:t>
            </a:r>
          </a:p>
          <a:p>
            <a:r>
              <a:rPr lang="en-US" dirty="0"/>
              <a:t>    inverse[1][1] = (matrix[0][0] * matrix[2][2] - matrix[0][2] * matrix[2][0]) / det;</a:t>
            </a:r>
          </a:p>
          <a:p>
            <a:r>
              <a:rPr lang="en-US" dirty="0"/>
              <a:t>    inverse[1][2] = (matrix[0][2] * matrix[1][0] - matrix[0][0] * matrix[1][2]) / det;</a:t>
            </a:r>
          </a:p>
          <a:p>
            <a:r>
              <a:rPr lang="en-US" dirty="0"/>
              <a:t>    inverse[2][0] = (matrix[1][0] * matrix[2][1] - matrix[1][1] * matrix[2][0]) / det;</a:t>
            </a:r>
          </a:p>
          <a:p>
            <a:r>
              <a:rPr lang="en-US" dirty="0"/>
              <a:t>    inverse[2][1] = (matrix[0][1] * matrix[2][0] - matrix[0][0] * matrix[2][1]) / det;</a:t>
            </a:r>
          </a:p>
          <a:p>
            <a:r>
              <a:rPr lang="en-US" dirty="0"/>
              <a:t>    inverse[2][2] = (matrix[0][0] * matrix[1][1] - matrix[0][1] * matrix[1][0]) / det;</a:t>
            </a:r>
          </a:p>
          <a:p>
            <a:endParaRPr lang="en-US" dirty="0"/>
          </a:p>
          <a:p>
            <a:r>
              <a:rPr lang="en-US" dirty="0"/>
              <a:t>    return inverse;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1741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AFB230-EB3A-4796-BF65-64E1F3B35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90118"/>
            <a:ext cx="10058400" cy="5108502"/>
          </a:xfrm>
        </p:spPr>
        <p:txBody>
          <a:bodyPr/>
          <a:lstStyle/>
          <a:p>
            <a:r>
              <a:rPr lang="en-US" dirty="0"/>
              <a:t>//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hoán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cột</a:t>
            </a:r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permuteRowsAndColumns</a:t>
            </a:r>
            <a:r>
              <a:rPr lang="en-US" dirty="0"/>
              <a:t>(vector&lt;vector&lt;double&gt;&gt; &amp;matrix) {</a:t>
            </a:r>
          </a:p>
          <a:p>
            <a:r>
              <a:rPr lang="en-US" dirty="0"/>
              <a:t>    // </a:t>
            </a:r>
            <a:r>
              <a:rPr lang="en-US" dirty="0" err="1"/>
              <a:t>Hoán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r>
              <a:rPr lang="en-US" dirty="0"/>
              <a:t>    swap(matrix[0], matrix[1]);</a:t>
            </a:r>
          </a:p>
          <a:p>
            <a:r>
              <a:rPr lang="en-US" dirty="0"/>
              <a:t>    // </a:t>
            </a:r>
            <a:r>
              <a:rPr lang="en-US" dirty="0" err="1"/>
              <a:t>Hoán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cột</a:t>
            </a:r>
            <a:endParaRPr lang="en-US" dirty="0"/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3;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swap(matrix[</a:t>
            </a:r>
            <a:r>
              <a:rPr lang="en-US" dirty="0" err="1"/>
              <a:t>i</a:t>
            </a:r>
            <a:r>
              <a:rPr lang="en-US" dirty="0"/>
              <a:t>][0], matrix[</a:t>
            </a:r>
            <a:r>
              <a:rPr lang="en-US" dirty="0" err="1"/>
              <a:t>i</a:t>
            </a:r>
            <a:r>
              <a:rPr lang="en-US" dirty="0"/>
              <a:t>][2]);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3732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AFB230-EB3A-4796-BF65-64E1F3B35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90118"/>
            <a:ext cx="10058400" cy="5108502"/>
          </a:xfrm>
        </p:spPr>
        <p:txBody>
          <a:bodyPr/>
          <a:lstStyle/>
          <a:p>
            <a:r>
              <a:rPr lang="en-US" dirty="0"/>
              <a:t>//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lũy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ma </a:t>
            </a:r>
            <a:r>
              <a:rPr lang="en-US" dirty="0" err="1"/>
              <a:t>trận</a:t>
            </a:r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powerMatrix</a:t>
            </a:r>
            <a:r>
              <a:rPr lang="en-US" dirty="0"/>
              <a:t>(vector&lt;vector&lt;double&gt;&gt; &amp;matrix, int power) {</a:t>
            </a:r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3;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for (int j = 0; j &lt; 3; </a:t>
            </a:r>
            <a:r>
              <a:rPr lang="en-US" dirty="0" err="1"/>
              <a:t>j++</a:t>
            </a:r>
            <a:r>
              <a:rPr lang="en-US" dirty="0"/>
              <a:t>) {</a:t>
            </a:r>
          </a:p>
          <a:p>
            <a:r>
              <a:rPr lang="en-US" dirty="0"/>
              <a:t>            matrix[</a:t>
            </a:r>
            <a:r>
              <a:rPr lang="en-US" dirty="0" err="1"/>
              <a:t>i</a:t>
            </a:r>
            <a:r>
              <a:rPr lang="en-US" dirty="0"/>
              <a:t>][j] = pow(matrix[</a:t>
            </a:r>
            <a:r>
              <a:rPr lang="en-US" dirty="0" err="1"/>
              <a:t>i</a:t>
            </a:r>
            <a:r>
              <a:rPr lang="en-US" dirty="0"/>
              <a:t>][j], power);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643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AFB230-EB3A-4796-BF65-64E1F3B35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90118"/>
            <a:ext cx="10058400" cy="510850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//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sang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  <a:p>
            <a:r>
              <a:rPr lang="en-US" dirty="0"/>
              <a:t>vector&lt;string&gt; </a:t>
            </a:r>
            <a:r>
              <a:rPr lang="en-US" dirty="0" err="1"/>
              <a:t>matrixToBinary</a:t>
            </a:r>
            <a:r>
              <a:rPr lang="en-US" dirty="0"/>
              <a:t>(const vector&lt;vector&lt;double&gt;&gt; &amp;matrix) {</a:t>
            </a:r>
          </a:p>
          <a:p>
            <a:r>
              <a:rPr lang="en-US" dirty="0"/>
              <a:t>    vector&lt;string&gt; </a:t>
            </a:r>
            <a:r>
              <a:rPr lang="en-US" dirty="0" err="1"/>
              <a:t>binaryMatrix</a:t>
            </a:r>
            <a:r>
              <a:rPr lang="en-US" dirty="0"/>
              <a:t>;</a:t>
            </a:r>
          </a:p>
          <a:p>
            <a:r>
              <a:rPr lang="en-US" dirty="0"/>
              <a:t>    for (const auto &amp;row : matrix) {</a:t>
            </a:r>
          </a:p>
          <a:p>
            <a:r>
              <a:rPr lang="en-US" dirty="0"/>
              <a:t>        for (double </a:t>
            </a:r>
            <a:r>
              <a:rPr lang="en-US" dirty="0" err="1"/>
              <a:t>elem</a:t>
            </a:r>
            <a:r>
              <a:rPr lang="en-US" dirty="0"/>
              <a:t> : row) {</a:t>
            </a:r>
          </a:p>
          <a:p>
            <a:r>
              <a:rPr lang="en-US" dirty="0"/>
              <a:t>            int </a:t>
            </a:r>
            <a:r>
              <a:rPr lang="en-US" dirty="0" err="1"/>
              <a:t>intElem</a:t>
            </a:r>
            <a:r>
              <a:rPr lang="en-US" dirty="0"/>
              <a:t> = </a:t>
            </a:r>
            <a:r>
              <a:rPr lang="en-US" dirty="0" err="1"/>
              <a:t>static_cast</a:t>
            </a:r>
            <a:r>
              <a:rPr lang="en-US" dirty="0"/>
              <a:t>&lt;int&gt;(round(</a:t>
            </a:r>
            <a:r>
              <a:rPr lang="en-US" dirty="0" err="1"/>
              <a:t>elem</a:t>
            </a:r>
            <a:r>
              <a:rPr lang="en-US" dirty="0"/>
              <a:t>)); //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sang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binaryMatrix.push_back</a:t>
            </a:r>
            <a:r>
              <a:rPr lang="en-US" dirty="0"/>
              <a:t>(</a:t>
            </a:r>
            <a:r>
              <a:rPr lang="en-US" dirty="0" err="1"/>
              <a:t>bitset</a:t>
            </a:r>
            <a:r>
              <a:rPr lang="en-US" dirty="0"/>
              <a:t>&lt;32&gt;(</a:t>
            </a:r>
            <a:r>
              <a:rPr lang="en-US" dirty="0" err="1"/>
              <a:t>intElem</a:t>
            </a:r>
            <a:r>
              <a:rPr lang="en-US" dirty="0"/>
              <a:t>).</a:t>
            </a:r>
            <a:r>
              <a:rPr lang="en-US" dirty="0" err="1"/>
              <a:t>to_string</a:t>
            </a:r>
            <a:r>
              <a:rPr lang="en-US" dirty="0"/>
              <a:t>());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</a:t>
            </a:r>
            <a:r>
              <a:rPr lang="en-US" dirty="0" err="1"/>
              <a:t>binaryMatrix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76253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</TotalTime>
  <Words>1649</Words>
  <Application>Microsoft Office PowerPoint</Application>
  <PresentationFormat>Widescreen</PresentationFormat>
  <Paragraphs>156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Times New Roman</vt:lpstr>
      <vt:lpstr>Retrospect</vt:lpstr>
      <vt:lpstr>Nghiên cứu thực nghiệm về mã hóa dựa trên toán cao cấp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Nghiên cứu thực nghiệm về mã hóa dựa trên toán cao cấp</dc:title>
  <dc:creator>trung nguyen</dc:creator>
  <cp:lastModifiedBy>trung nguyen</cp:lastModifiedBy>
  <cp:revision>9</cp:revision>
  <dcterms:created xsi:type="dcterms:W3CDTF">2024-12-17T06:15:56Z</dcterms:created>
  <dcterms:modified xsi:type="dcterms:W3CDTF">2024-12-17T08:39:34Z</dcterms:modified>
</cp:coreProperties>
</file>