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65" r:id="rId4"/>
    <p:sldId id="264" r:id="rId5"/>
    <p:sldId id="263" r:id="rId6"/>
    <p:sldId id="262" r:id="rId7"/>
    <p:sldId id="261" r:id="rId8"/>
    <p:sldId id="260" r:id="rId9"/>
    <p:sldId id="259" r:id="rId10"/>
    <p:sldId id="258"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3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9C437F-63EF-4BC7-AA89-850DCA6BC040}"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0B904-F999-41BA-9535-5B2A9BF8E506}" type="slidenum">
              <a:rPr lang="en-US" smtClean="0"/>
              <a:t>‹#›</a:t>
            </a:fld>
            <a:endParaRPr lang="en-US"/>
          </a:p>
        </p:txBody>
      </p:sp>
    </p:spTree>
    <p:extLst>
      <p:ext uri="{BB962C8B-B14F-4D97-AF65-F5344CB8AC3E}">
        <p14:creationId xmlns:p14="http://schemas.microsoft.com/office/powerpoint/2010/main" val="3286111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9C437F-63EF-4BC7-AA89-850DCA6BC040}"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0B904-F999-41BA-9535-5B2A9BF8E506}" type="slidenum">
              <a:rPr lang="en-US" smtClean="0"/>
              <a:t>‹#›</a:t>
            </a:fld>
            <a:endParaRPr lang="en-US"/>
          </a:p>
        </p:txBody>
      </p:sp>
    </p:spTree>
    <p:extLst>
      <p:ext uri="{BB962C8B-B14F-4D97-AF65-F5344CB8AC3E}">
        <p14:creationId xmlns:p14="http://schemas.microsoft.com/office/powerpoint/2010/main" val="4228746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9C437F-63EF-4BC7-AA89-850DCA6BC040}"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0B904-F999-41BA-9535-5B2A9BF8E50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49762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9C437F-63EF-4BC7-AA89-850DCA6BC040}"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0B904-F999-41BA-9535-5B2A9BF8E506}" type="slidenum">
              <a:rPr lang="en-US" smtClean="0"/>
              <a:t>‹#›</a:t>
            </a:fld>
            <a:endParaRPr lang="en-US"/>
          </a:p>
        </p:txBody>
      </p:sp>
    </p:spTree>
    <p:extLst>
      <p:ext uri="{BB962C8B-B14F-4D97-AF65-F5344CB8AC3E}">
        <p14:creationId xmlns:p14="http://schemas.microsoft.com/office/powerpoint/2010/main" val="4122128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9C437F-63EF-4BC7-AA89-850DCA6BC040}"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0B904-F999-41BA-9535-5B2A9BF8E50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5323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9C437F-63EF-4BC7-AA89-850DCA6BC040}"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0B904-F999-41BA-9535-5B2A9BF8E506}" type="slidenum">
              <a:rPr lang="en-US" smtClean="0"/>
              <a:t>‹#›</a:t>
            </a:fld>
            <a:endParaRPr lang="en-US"/>
          </a:p>
        </p:txBody>
      </p:sp>
    </p:spTree>
    <p:extLst>
      <p:ext uri="{BB962C8B-B14F-4D97-AF65-F5344CB8AC3E}">
        <p14:creationId xmlns:p14="http://schemas.microsoft.com/office/powerpoint/2010/main" val="18025638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9C437F-63EF-4BC7-AA89-850DCA6BC040}"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0B904-F999-41BA-9535-5B2A9BF8E506}" type="slidenum">
              <a:rPr lang="en-US" smtClean="0"/>
              <a:t>‹#›</a:t>
            </a:fld>
            <a:endParaRPr lang="en-US"/>
          </a:p>
        </p:txBody>
      </p:sp>
    </p:spTree>
    <p:extLst>
      <p:ext uri="{BB962C8B-B14F-4D97-AF65-F5344CB8AC3E}">
        <p14:creationId xmlns:p14="http://schemas.microsoft.com/office/powerpoint/2010/main" val="531931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9C437F-63EF-4BC7-AA89-850DCA6BC040}"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0B904-F999-41BA-9535-5B2A9BF8E506}" type="slidenum">
              <a:rPr lang="en-US" smtClean="0"/>
              <a:t>‹#›</a:t>
            </a:fld>
            <a:endParaRPr lang="en-US"/>
          </a:p>
        </p:txBody>
      </p:sp>
    </p:spTree>
    <p:extLst>
      <p:ext uri="{BB962C8B-B14F-4D97-AF65-F5344CB8AC3E}">
        <p14:creationId xmlns:p14="http://schemas.microsoft.com/office/powerpoint/2010/main" val="577816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9C437F-63EF-4BC7-AA89-850DCA6BC040}"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0B904-F999-41BA-9535-5B2A9BF8E506}" type="slidenum">
              <a:rPr lang="en-US" smtClean="0"/>
              <a:t>‹#›</a:t>
            </a:fld>
            <a:endParaRPr lang="en-US"/>
          </a:p>
        </p:txBody>
      </p:sp>
    </p:spTree>
    <p:extLst>
      <p:ext uri="{BB962C8B-B14F-4D97-AF65-F5344CB8AC3E}">
        <p14:creationId xmlns:p14="http://schemas.microsoft.com/office/powerpoint/2010/main" val="1712036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9C437F-63EF-4BC7-AA89-850DCA6BC040}"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0B904-F999-41BA-9535-5B2A9BF8E506}" type="slidenum">
              <a:rPr lang="en-US" smtClean="0"/>
              <a:t>‹#›</a:t>
            </a:fld>
            <a:endParaRPr lang="en-US"/>
          </a:p>
        </p:txBody>
      </p:sp>
    </p:spTree>
    <p:extLst>
      <p:ext uri="{BB962C8B-B14F-4D97-AF65-F5344CB8AC3E}">
        <p14:creationId xmlns:p14="http://schemas.microsoft.com/office/powerpoint/2010/main" val="3532695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9C437F-63EF-4BC7-AA89-850DCA6BC040}" type="datetimeFigureOut">
              <a:rPr lang="en-US" smtClean="0"/>
              <a:t>12/24/2024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0B904-F999-41BA-9535-5B2A9BF8E506}" type="slidenum">
              <a:rPr lang="en-US" smtClean="0"/>
              <a:t>‹#›</a:t>
            </a:fld>
            <a:endParaRPr lang="en-US"/>
          </a:p>
        </p:txBody>
      </p:sp>
    </p:spTree>
    <p:extLst>
      <p:ext uri="{BB962C8B-B14F-4D97-AF65-F5344CB8AC3E}">
        <p14:creationId xmlns:p14="http://schemas.microsoft.com/office/powerpoint/2010/main" val="3261012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9C437F-63EF-4BC7-AA89-850DCA6BC040}" type="datetimeFigureOut">
              <a:rPr lang="en-US" smtClean="0"/>
              <a:t>12/24/2024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40B904-F999-41BA-9535-5B2A9BF8E506}" type="slidenum">
              <a:rPr lang="en-US" smtClean="0"/>
              <a:t>‹#›</a:t>
            </a:fld>
            <a:endParaRPr lang="en-US"/>
          </a:p>
        </p:txBody>
      </p:sp>
    </p:spTree>
    <p:extLst>
      <p:ext uri="{BB962C8B-B14F-4D97-AF65-F5344CB8AC3E}">
        <p14:creationId xmlns:p14="http://schemas.microsoft.com/office/powerpoint/2010/main" val="2719639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9C437F-63EF-4BC7-AA89-850DCA6BC040}" type="datetimeFigureOut">
              <a:rPr lang="en-US" smtClean="0"/>
              <a:t>12/24/2024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40B904-F999-41BA-9535-5B2A9BF8E506}" type="slidenum">
              <a:rPr lang="en-US" smtClean="0"/>
              <a:t>‹#›</a:t>
            </a:fld>
            <a:endParaRPr lang="en-US"/>
          </a:p>
        </p:txBody>
      </p:sp>
    </p:spTree>
    <p:extLst>
      <p:ext uri="{BB962C8B-B14F-4D97-AF65-F5344CB8AC3E}">
        <p14:creationId xmlns:p14="http://schemas.microsoft.com/office/powerpoint/2010/main" val="955534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9C437F-63EF-4BC7-AA89-850DCA6BC040}" type="datetimeFigureOut">
              <a:rPr lang="en-US" smtClean="0"/>
              <a:t>12/24/2024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40B904-F999-41BA-9535-5B2A9BF8E506}" type="slidenum">
              <a:rPr lang="en-US" smtClean="0"/>
              <a:t>‹#›</a:t>
            </a:fld>
            <a:endParaRPr lang="en-US"/>
          </a:p>
        </p:txBody>
      </p:sp>
    </p:spTree>
    <p:extLst>
      <p:ext uri="{BB962C8B-B14F-4D97-AF65-F5344CB8AC3E}">
        <p14:creationId xmlns:p14="http://schemas.microsoft.com/office/powerpoint/2010/main" val="4068825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9C437F-63EF-4BC7-AA89-850DCA6BC040}" type="datetimeFigureOut">
              <a:rPr lang="en-US" smtClean="0"/>
              <a:t>12/24/2024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0B904-F999-41BA-9535-5B2A9BF8E506}" type="slidenum">
              <a:rPr lang="en-US" smtClean="0"/>
              <a:t>‹#›</a:t>
            </a:fld>
            <a:endParaRPr lang="en-US"/>
          </a:p>
        </p:txBody>
      </p:sp>
    </p:spTree>
    <p:extLst>
      <p:ext uri="{BB962C8B-B14F-4D97-AF65-F5344CB8AC3E}">
        <p14:creationId xmlns:p14="http://schemas.microsoft.com/office/powerpoint/2010/main" val="944741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9C437F-63EF-4BC7-AA89-850DCA6BC040}" type="datetimeFigureOut">
              <a:rPr lang="en-US" smtClean="0"/>
              <a:t>12/24/2024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0B904-F999-41BA-9535-5B2A9BF8E506}" type="slidenum">
              <a:rPr lang="en-US" smtClean="0"/>
              <a:t>‹#›</a:t>
            </a:fld>
            <a:endParaRPr lang="en-US"/>
          </a:p>
        </p:txBody>
      </p:sp>
    </p:spTree>
    <p:extLst>
      <p:ext uri="{BB962C8B-B14F-4D97-AF65-F5344CB8AC3E}">
        <p14:creationId xmlns:p14="http://schemas.microsoft.com/office/powerpoint/2010/main" val="2931387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9C437F-63EF-4BC7-AA89-850DCA6BC040}" type="datetimeFigureOut">
              <a:rPr lang="en-US" smtClean="0"/>
              <a:t>12/24/2024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A40B904-F999-41BA-9535-5B2A9BF8E506}" type="slidenum">
              <a:rPr lang="en-US" smtClean="0"/>
              <a:t>‹#›</a:t>
            </a:fld>
            <a:endParaRPr lang="en-US"/>
          </a:p>
        </p:txBody>
      </p:sp>
    </p:spTree>
    <p:extLst>
      <p:ext uri="{BB962C8B-B14F-4D97-AF65-F5344CB8AC3E}">
        <p14:creationId xmlns:p14="http://schemas.microsoft.com/office/powerpoint/2010/main" val="337478719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F4C23-16DB-4D71-B121-57578EABF7AD}"/>
              </a:ext>
            </a:extLst>
          </p:cNvPr>
          <p:cNvSpPr>
            <a:spLocks noGrp="1"/>
          </p:cNvSpPr>
          <p:nvPr>
            <p:ph type="ctrTitle"/>
          </p:nvPr>
        </p:nvSpPr>
        <p:spPr>
          <a:xfrm>
            <a:off x="782862" y="402336"/>
            <a:ext cx="8675692" cy="1543507"/>
          </a:xfrm>
        </p:spPr>
        <p:txBody>
          <a:bodyPr>
            <a:normAutofit fontScale="90000"/>
          </a:bodyPr>
          <a:lstStyle/>
          <a:p>
            <a:pPr algn="ctr"/>
            <a:r>
              <a:rPr lang="en-US" dirty="0" err="1"/>
              <a:t>Nghiên</a:t>
            </a:r>
            <a:r>
              <a:rPr lang="en-US" dirty="0"/>
              <a:t> </a:t>
            </a:r>
            <a:r>
              <a:rPr lang="en-US" dirty="0" err="1"/>
              <a:t>cứu</a:t>
            </a:r>
            <a:r>
              <a:rPr lang="en-US" dirty="0"/>
              <a:t> </a:t>
            </a:r>
            <a:r>
              <a:rPr lang="en-US" dirty="0" err="1"/>
              <a:t>thực</a:t>
            </a:r>
            <a:r>
              <a:rPr lang="en-US" dirty="0"/>
              <a:t> </a:t>
            </a:r>
            <a:r>
              <a:rPr lang="en-US" dirty="0" err="1"/>
              <a:t>nghiệm</a:t>
            </a:r>
            <a:r>
              <a:rPr lang="en-US" dirty="0"/>
              <a:t> </a:t>
            </a:r>
            <a:br>
              <a:rPr lang="en-US" dirty="0"/>
            </a:br>
            <a:r>
              <a:rPr lang="en-US" dirty="0" err="1"/>
              <a:t>Hill_cipher</a:t>
            </a:r>
            <a:endParaRPr lang="en-US" dirty="0"/>
          </a:p>
        </p:txBody>
      </p:sp>
      <p:sp>
        <p:nvSpPr>
          <p:cNvPr id="3" name="Subtitle 2">
            <a:extLst>
              <a:ext uri="{FF2B5EF4-FFF2-40B4-BE49-F238E27FC236}">
                <a16:creationId xmlns:a16="http://schemas.microsoft.com/office/drawing/2014/main" id="{B323FA6A-6E58-4748-92BE-B45714679990}"/>
              </a:ext>
            </a:extLst>
          </p:cNvPr>
          <p:cNvSpPr>
            <a:spLocks noGrp="1"/>
          </p:cNvSpPr>
          <p:nvPr>
            <p:ph type="subTitle" idx="1"/>
          </p:nvPr>
        </p:nvSpPr>
        <p:spPr>
          <a:xfrm>
            <a:off x="782862" y="2070203"/>
            <a:ext cx="8375768" cy="4385462"/>
          </a:xfrm>
        </p:spPr>
        <p:txBody>
          <a:bodyPr/>
          <a:lstStyle/>
          <a:p>
            <a:pPr algn="l"/>
            <a:r>
              <a:rPr lang="en-US" dirty="0" err="1"/>
              <a:t>Ngày</a:t>
            </a:r>
            <a:r>
              <a:rPr lang="en-US" dirty="0"/>
              <a:t>: 24/12/2024</a:t>
            </a:r>
          </a:p>
        </p:txBody>
      </p:sp>
    </p:spTree>
    <p:extLst>
      <p:ext uri="{BB962C8B-B14F-4D97-AF65-F5344CB8AC3E}">
        <p14:creationId xmlns:p14="http://schemas.microsoft.com/office/powerpoint/2010/main" val="3911954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323FA6A-6E58-4748-92BE-B45714679990}"/>
              </a:ext>
            </a:extLst>
          </p:cNvPr>
          <p:cNvSpPr>
            <a:spLocks noGrp="1"/>
          </p:cNvSpPr>
          <p:nvPr>
            <p:ph type="subTitle" idx="1"/>
          </p:nvPr>
        </p:nvSpPr>
        <p:spPr>
          <a:xfrm>
            <a:off x="914536" y="109728"/>
            <a:ext cx="8266040" cy="6612941"/>
          </a:xfrm>
        </p:spPr>
        <p:txBody>
          <a:bodyPr>
            <a:normAutofit fontScale="70000" lnSpcReduction="20000"/>
          </a:bodyPr>
          <a:lstStyle/>
          <a:p>
            <a:pPr algn="l"/>
            <a:r>
              <a:rPr lang="en-US" dirty="0"/>
              <a:t>// </a:t>
            </a:r>
            <a:r>
              <a:rPr lang="en-US" dirty="0" err="1"/>
              <a:t>Hàm</a:t>
            </a:r>
            <a:r>
              <a:rPr lang="en-US" dirty="0"/>
              <a:t> </a:t>
            </a:r>
            <a:r>
              <a:rPr lang="en-US" dirty="0" err="1"/>
              <a:t>giải</a:t>
            </a:r>
            <a:r>
              <a:rPr lang="en-US" dirty="0"/>
              <a:t> </a:t>
            </a:r>
            <a:r>
              <a:rPr lang="en-US" dirty="0" err="1"/>
              <a:t>mã</a:t>
            </a:r>
            <a:r>
              <a:rPr lang="en-US" dirty="0"/>
              <a:t> </a:t>
            </a:r>
            <a:r>
              <a:rPr lang="en-US" dirty="0" err="1"/>
              <a:t>văn</a:t>
            </a:r>
            <a:r>
              <a:rPr lang="en-US" dirty="0"/>
              <a:t> </a:t>
            </a:r>
            <a:r>
              <a:rPr lang="en-US" dirty="0" err="1"/>
              <a:t>bản</a:t>
            </a:r>
            <a:endParaRPr lang="en-US" dirty="0"/>
          </a:p>
          <a:p>
            <a:pPr algn="l"/>
            <a:r>
              <a:rPr lang="en-US" dirty="0"/>
              <a:t>string decrypt(string </a:t>
            </a:r>
            <a:r>
              <a:rPr lang="en-US" dirty="0" err="1"/>
              <a:t>cipherText</a:t>
            </a:r>
            <a:r>
              <a:rPr lang="en-US" dirty="0"/>
              <a:t>, vector&lt;vector&lt;int&gt;&gt;&amp; </a:t>
            </a:r>
            <a:r>
              <a:rPr lang="en-US" dirty="0" err="1"/>
              <a:t>keyMatrix</a:t>
            </a:r>
            <a:r>
              <a:rPr lang="en-US" dirty="0"/>
              <a:t>) {</a:t>
            </a:r>
          </a:p>
          <a:p>
            <a:pPr algn="l"/>
            <a:r>
              <a:rPr lang="en-US" dirty="0"/>
              <a:t>    string </a:t>
            </a:r>
            <a:r>
              <a:rPr lang="en-US" dirty="0" err="1"/>
              <a:t>plainText</a:t>
            </a:r>
            <a:r>
              <a:rPr lang="en-US" dirty="0"/>
              <a:t> = "";</a:t>
            </a:r>
          </a:p>
          <a:p>
            <a:pPr algn="l"/>
            <a:r>
              <a:rPr lang="en-US" dirty="0"/>
              <a:t>    vector&lt;vector&lt;int&gt;&gt; </a:t>
            </a:r>
            <a:r>
              <a:rPr lang="en-US" dirty="0" err="1"/>
              <a:t>inverseKeyMatrix</a:t>
            </a:r>
            <a:r>
              <a:rPr lang="en-US" dirty="0"/>
              <a:t> = </a:t>
            </a:r>
            <a:r>
              <a:rPr lang="en-US" dirty="0" err="1"/>
              <a:t>inverseMatrix</a:t>
            </a:r>
            <a:r>
              <a:rPr lang="en-US" dirty="0"/>
              <a:t>(</a:t>
            </a:r>
            <a:r>
              <a:rPr lang="en-US" dirty="0" err="1"/>
              <a:t>keyMatrix</a:t>
            </a:r>
            <a:r>
              <a:rPr lang="en-US" dirty="0"/>
              <a:t>);</a:t>
            </a:r>
          </a:p>
          <a:p>
            <a:pPr algn="l"/>
            <a:endParaRPr lang="en-US" dirty="0"/>
          </a:p>
          <a:p>
            <a:pPr algn="l"/>
            <a:r>
              <a:rPr lang="en-US" dirty="0"/>
              <a:t>    for (</a:t>
            </a:r>
            <a:r>
              <a:rPr lang="en-US" dirty="0" err="1"/>
              <a:t>size_t</a:t>
            </a:r>
            <a:r>
              <a:rPr lang="en-US" dirty="0"/>
              <a:t> </a:t>
            </a:r>
            <a:r>
              <a:rPr lang="en-US" dirty="0" err="1"/>
              <a:t>i</a:t>
            </a:r>
            <a:r>
              <a:rPr lang="en-US" dirty="0"/>
              <a:t> = 0; </a:t>
            </a:r>
            <a:r>
              <a:rPr lang="en-US" dirty="0" err="1"/>
              <a:t>i</a:t>
            </a:r>
            <a:r>
              <a:rPr lang="en-US" dirty="0"/>
              <a:t> &lt; </a:t>
            </a:r>
            <a:r>
              <a:rPr lang="en-US" dirty="0" err="1"/>
              <a:t>cipherText.length</a:t>
            </a:r>
            <a:r>
              <a:rPr lang="en-US" dirty="0"/>
              <a:t>(); </a:t>
            </a:r>
            <a:r>
              <a:rPr lang="en-US" dirty="0" err="1"/>
              <a:t>i</a:t>
            </a:r>
            <a:r>
              <a:rPr lang="en-US" dirty="0"/>
              <a:t> += 2) {</a:t>
            </a:r>
          </a:p>
          <a:p>
            <a:pPr algn="l"/>
            <a:r>
              <a:rPr lang="en-US" dirty="0"/>
              <a:t>        // </a:t>
            </a:r>
            <a:r>
              <a:rPr lang="en-US" dirty="0" err="1"/>
              <a:t>Tạo</a:t>
            </a:r>
            <a:r>
              <a:rPr lang="en-US" dirty="0"/>
              <a:t> vector </a:t>
            </a:r>
            <a:r>
              <a:rPr lang="en-US" dirty="0" err="1"/>
              <a:t>cho</a:t>
            </a:r>
            <a:r>
              <a:rPr lang="en-US" dirty="0"/>
              <a:t> </a:t>
            </a:r>
            <a:r>
              <a:rPr lang="en-US" dirty="0" err="1"/>
              <a:t>mỗi</a:t>
            </a:r>
            <a:r>
              <a:rPr lang="en-US" dirty="0"/>
              <a:t> </a:t>
            </a:r>
            <a:r>
              <a:rPr lang="en-US" dirty="0" err="1"/>
              <a:t>khối</a:t>
            </a:r>
            <a:r>
              <a:rPr lang="en-US" dirty="0"/>
              <a:t> </a:t>
            </a:r>
            <a:r>
              <a:rPr lang="en-US" dirty="0" err="1"/>
              <a:t>mã</a:t>
            </a:r>
            <a:r>
              <a:rPr lang="en-US" dirty="0"/>
              <a:t> </a:t>
            </a:r>
            <a:r>
              <a:rPr lang="en-US" dirty="0" err="1"/>
              <a:t>hóa</a:t>
            </a:r>
            <a:endParaRPr lang="en-US" dirty="0"/>
          </a:p>
          <a:p>
            <a:pPr algn="l"/>
            <a:r>
              <a:rPr lang="en-US" dirty="0"/>
              <a:t>        int y1 = </a:t>
            </a:r>
            <a:r>
              <a:rPr lang="en-US" dirty="0" err="1"/>
              <a:t>cipherText</a:t>
            </a:r>
            <a:r>
              <a:rPr lang="en-US" dirty="0"/>
              <a:t>[</a:t>
            </a:r>
            <a:r>
              <a:rPr lang="en-US" dirty="0" err="1"/>
              <a:t>i</a:t>
            </a:r>
            <a:r>
              <a:rPr lang="en-US" dirty="0"/>
              <a:t>] - 'A';</a:t>
            </a:r>
          </a:p>
          <a:p>
            <a:pPr algn="l"/>
            <a:r>
              <a:rPr lang="en-US" dirty="0"/>
              <a:t>        int y2 = (</a:t>
            </a:r>
            <a:r>
              <a:rPr lang="en-US" dirty="0" err="1"/>
              <a:t>i</a:t>
            </a:r>
            <a:r>
              <a:rPr lang="en-US" dirty="0"/>
              <a:t> + 1 &lt; </a:t>
            </a:r>
            <a:r>
              <a:rPr lang="en-US" dirty="0" err="1"/>
              <a:t>cipherText.length</a:t>
            </a:r>
            <a:r>
              <a:rPr lang="en-US" dirty="0"/>
              <a:t>()) ? </a:t>
            </a:r>
            <a:r>
              <a:rPr lang="en-US" dirty="0" err="1"/>
              <a:t>cipherText</a:t>
            </a:r>
            <a:r>
              <a:rPr lang="en-US" dirty="0"/>
              <a:t>[</a:t>
            </a:r>
            <a:r>
              <a:rPr lang="en-US" dirty="0" err="1"/>
              <a:t>i</a:t>
            </a:r>
            <a:r>
              <a:rPr lang="en-US" dirty="0"/>
              <a:t> + 1] - 'A' : 0;</a:t>
            </a:r>
          </a:p>
          <a:p>
            <a:pPr algn="l"/>
            <a:endParaRPr lang="en-US" dirty="0"/>
          </a:p>
          <a:p>
            <a:pPr algn="l"/>
            <a:r>
              <a:rPr lang="en-US" dirty="0"/>
              <a:t>        vector&lt;int&gt; </a:t>
            </a:r>
            <a:r>
              <a:rPr lang="en-US" dirty="0" err="1"/>
              <a:t>vectorCipher</a:t>
            </a:r>
            <a:r>
              <a:rPr lang="en-US" dirty="0"/>
              <a:t> = {y1, y2};</a:t>
            </a:r>
          </a:p>
          <a:p>
            <a:pPr algn="l"/>
            <a:endParaRPr lang="en-US" dirty="0"/>
          </a:p>
          <a:p>
            <a:pPr algn="l"/>
            <a:r>
              <a:rPr lang="en-US" dirty="0"/>
              <a:t>        // </a:t>
            </a:r>
            <a:r>
              <a:rPr lang="en-US" dirty="0" err="1"/>
              <a:t>Giải</a:t>
            </a:r>
            <a:r>
              <a:rPr lang="en-US" dirty="0"/>
              <a:t> </a:t>
            </a:r>
            <a:r>
              <a:rPr lang="en-US" dirty="0" err="1"/>
              <a:t>mã</a:t>
            </a:r>
            <a:r>
              <a:rPr lang="en-US" dirty="0"/>
              <a:t> </a:t>
            </a:r>
            <a:r>
              <a:rPr lang="en-US" dirty="0" err="1"/>
              <a:t>bằng</a:t>
            </a:r>
            <a:r>
              <a:rPr lang="en-US" dirty="0"/>
              <a:t> </a:t>
            </a:r>
            <a:r>
              <a:rPr lang="en-US" dirty="0" err="1"/>
              <a:t>cách</a:t>
            </a:r>
            <a:r>
              <a:rPr lang="en-US" dirty="0"/>
              <a:t> </a:t>
            </a:r>
            <a:r>
              <a:rPr lang="en-US" dirty="0" err="1"/>
              <a:t>nhân</a:t>
            </a:r>
            <a:r>
              <a:rPr lang="en-US" dirty="0"/>
              <a:t> </a:t>
            </a:r>
            <a:r>
              <a:rPr lang="en-US" dirty="0" err="1"/>
              <a:t>với</a:t>
            </a:r>
            <a:r>
              <a:rPr lang="en-US" dirty="0"/>
              <a:t> ma </a:t>
            </a:r>
            <a:r>
              <a:rPr lang="en-US" dirty="0" err="1"/>
              <a:t>trận</a:t>
            </a:r>
            <a:r>
              <a:rPr lang="en-US" dirty="0"/>
              <a:t> </a:t>
            </a:r>
            <a:r>
              <a:rPr lang="en-US" dirty="0" err="1"/>
              <a:t>khả</a:t>
            </a:r>
            <a:r>
              <a:rPr lang="en-US" dirty="0"/>
              <a:t> </a:t>
            </a:r>
            <a:r>
              <a:rPr lang="en-US" dirty="0" err="1"/>
              <a:t>nghịch</a:t>
            </a:r>
            <a:endParaRPr lang="en-US" dirty="0"/>
          </a:p>
          <a:p>
            <a:pPr algn="l"/>
            <a:r>
              <a:rPr lang="en-US" dirty="0"/>
              <a:t>        int x1 = (</a:t>
            </a:r>
            <a:r>
              <a:rPr lang="en-US" dirty="0" err="1"/>
              <a:t>inverseKeyMatrix</a:t>
            </a:r>
            <a:r>
              <a:rPr lang="en-US" dirty="0"/>
              <a:t>[0][0] * </a:t>
            </a:r>
            <a:r>
              <a:rPr lang="en-US" dirty="0" err="1"/>
              <a:t>vectorCipher</a:t>
            </a:r>
            <a:r>
              <a:rPr lang="en-US" dirty="0"/>
              <a:t>[0] + </a:t>
            </a:r>
            <a:r>
              <a:rPr lang="en-US" dirty="0" err="1"/>
              <a:t>inverseKeyMatrix</a:t>
            </a:r>
            <a:r>
              <a:rPr lang="en-US" dirty="0"/>
              <a:t>[0][1] * </a:t>
            </a:r>
            <a:r>
              <a:rPr lang="en-US" dirty="0" err="1"/>
              <a:t>vectorCipher</a:t>
            </a:r>
            <a:r>
              <a:rPr lang="en-US" dirty="0"/>
              <a:t>[1]) % 26;</a:t>
            </a:r>
          </a:p>
          <a:p>
            <a:pPr algn="l"/>
            <a:r>
              <a:rPr lang="en-US" dirty="0"/>
              <a:t>        int x2 = (</a:t>
            </a:r>
            <a:r>
              <a:rPr lang="en-US" dirty="0" err="1"/>
              <a:t>inverseKeyMatrix</a:t>
            </a:r>
            <a:r>
              <a:rPr lang="en-US" dirty="0"/>
              <a:t>[1][0] * </a:t>
            </a:r>
            <a:r>
              <a:rPr lang="en-US" dirty="0" err="1"/>
              <a:t>vectorCipher</a:t>
            </a:r>
            <a:r>
              <a:rPr lang="en-US" dirty="0"/>
              <a:t>[0] + </a:t>
            </a:r>
            <a:r>
              <a:rPr lang="en-US" dirty="0" err="1"/>
              <a:t>inverseKeyMatrix</a:t>
            </a:r>
            <a:r>
              <a:rPr lang="en-US" dirty="0"/>
              <a:t>[1][1] * </a:t>
            </a:r>
            <a:r>
              <a:rPr lang="en-US" dirty="0" err="1"/>
              <a:t>vectorCipher</a:t>
            </a:r>
            <a:r>
              <a:rPr lang="en-US" dirty="0"/>
              <a:t>[1]) % 26;</a:t>
            </a:r>
          </a:p>
          <a:p>
            <a:pPr algn="l"/>
            <a:endParaRPr lang="en-US" dirty="0"/>
          </a:p>
          <a:p>
            <a:pPr algn="l"/>
            <a:r>
              <a:rPr lang="en-US" dirty="0"/>
              <a:t>        // </a:t>
            </a:r>
            <a:r>
              <a:rPr lang="en-US" dirty="0" err="1"/>
              <a:t>Thêm</a:t>
            </a:r>
            <a:r>
              <a:rPr lang="en-US" dirty="0"/>
              <a:t> </a:t>
            </a:r>
            <a:r>
              <a:rPr lang="en-US" dirty="0" err="1"/>
              <a:t>ký</a:t>
            </a:r>
            <a:r>
              <a:rPr lang="en-US" dirty="0"/>
              <a:t> </a:t>
            </a:r>
            <a:r>
              <a:rPr lang="en-US" dirty="0" err="1"/>
              <a:t>tự</a:t>
            </a:r>
            <a:r>
              <a:rPr lang="en-US" dirty="0"/>
              <a:t> </a:t>
            </a:r>
            <a:r>
              <a:rPr lang="en-US" dirty="0" err="1"/>
              <a:t>vào</a:t>
            </a:r>
            <a:r>
              <a:rPr lang="en-US" dirty="0"/>
              <a:t> </a:t>
            </a:r>
            <a:r>
              <a:rPr lang="en-US" dirty="0" err="1"/>
              <a:t>kết</a:t>
            </a:r>
            <a:r>
              <a:rPr lang="en-US" dirty="0"/>
              <a:t> </a:t>
            </a:r>
            <a:r>
              <a:rPr lang="en-US" dirty="0" err="1"/>
              <a:t>quả</a:t>
            </a:r>
            <a:endParaRPr lang="en-US" dirty="0"/>
          </a:p>
          <a:p>
            <a:pPr algn="l"/>
            <a:r>
              <a:rPr lang="en-US" dirty="0"/>
              <a:t>        </a:t>
            </a:r>
            <a:r>
              <a:rPr lang="en-US" dirty="0" err="1"/>
              <a:t>plainText</a:t>
            </a:r>
            <a:r>
              <a:rPr lang="en-US" dirty="0"/>
              <a:t> += (x1 + 'A');</a:t>
            </a:r>
          </a:p>
          <a:p>
            <a:pPr algn="l"/>
            <a:r>
              <a:rPr lang="en-US" dirty="0"/>
              <a:t>        </a:t>
            </a:r>
            <a:r>
              <a:rPr lang="en-US" dirty="0" err="1"/>
              <a:t>plainText</a:t>
            </a:r>
            <a:r>
              <a:rPr lang="en-US" dirty="0"/>
              <a:t> += (x2 + 'A');</a:t>
            </a:r>
          </a:p>
          <a:p>
            <a:pPr algn="l"/>
            <a:r>
              <a:rPr lang="en-US" dirty="0"/>
              <a:t>    }</a:t>
            </a:r>
          </a:p>
          <a:p>
            <a:pPr algn="l"/>
            <a:endParaRPr lang="en-US" dirty="0"/>
          </a:p>
          <a:p>
            <a:pPr algn="l"/>
            <a:r>
              <a:rPr lang="en-US" dirty="0"/>
              <a:t>    return </a:t>
            </a:r>
            <a:r>
              <a:rPr lang="en-US" dirty="0" err="1"/>
              <a:t>plainText</a:t>
            </a:r>
            <a:r>
              <a:rPr lang="en-US" dirty="0"/>
              <a:t>;</a:t>
            </a:r>
          </a:p>
          <a:p>
            <a:pPr algn="l"/>
            <a:r>
              <a:rPr lang="en-US" dirty="0"/>
              <a:t>}</a:t>
            </a:r>
          </a:p>
        </p:txBody>
      </p:sp>
    </p:spTree>
    <p:extLst>
      <p:ext uri="{BB962C8B-B14F-4D97-AF65-F5344CB8AC3E}">
        <p14:creationId xmlns:p14="http://schemas.microsoft.com/office/powerpoint/2010/main" val="2302940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323FA6A-6E58-4748-92BE-B45714679990}"/>
              </a:ext>
            </a:extLst>
          </p:cNvPr>
          <p:cNvSpPr>
            <a:spLocks noGrp="1"/>
          </p:cNvSpPr>
          <p:nvPr>
            <p:ph type="subTitle" idx="1"/>
          </p:nvPr>
        </p:nvSpPr>
        <p:spPr>
          <a:xfrm>
            <a:off x="914536" y="109728"/>
            <a:ext cx="8266040" cy="6612941"/>
          </a:xfrm>
        </p:spPr>
        <p:txBody>
          <a:bodyPr>
            <a:normAutofit lnSpcReduction="10000"/>
          </a:bodyPr>
          <a:lstStyle/>
          <a:p>
            <a:pPr algn="l"/>
            <a:r>
              <a:rPr lang="en-US" dirty="0"/>
              <a:t>int main() {</a:t>
            </a:r>
          </a:p>
          <a:p>
            <a:pPr algn="l"/>
            <a:r>
              <a:rPr lang="en-US" dirty="0"/>
              <a:t>    string text = "HI";  // </a:t>
            </a:r>
            <a:r>
              <a:rPr lang="en-US" dirty="0" err="1"/>
              <a:t>Văn</a:t>
            </a:r>
            <a:r>
              <a:rPr lang="en-US" dirty="0"/>
              <a:t> </a:t>
            </a:r>
            <a:r>
              <a:rPr lang="en-US" dirty="0" err="1"/>
              <a:t>bản</a:t>
            </a:r>
            <a:r>
              <a:rPr lang="en-US" dirty="0"/>
              <a:t> </a:t>
            </a:r>
            <a:r>
              <a:rPr lang="en-US" dirty="0" err="1"/>
              <a:t>cần</a:t>
            </a:r>
            <a:r>
              <a:rPr lang="en-US" dirty="0"/>
              <a:t> </a:t>
            </a:r>
            <a:r>
              <a:rPr lang="en-US" dirty="0" err="1"/>
              <a:t>mã</a:t>
            </a:r>
            <a:r>
              <a:rPr lang="en-US" dirty="0"/>
              <a:t> </a:t>
            </a:r>
            <a:r>
              <a:rPr lang="en-US" dirty="0" err="1"/>
              <a:t>hóa</a:t>
            </a:r>
            <a:endParaRPr lang="en-US" dirty="0"/>
          </a:p>
          <a:p>
            <a:pPr algn="l"/>
            <a:r>
              <a:rPr lang="en-US" dirty="0"/>
              <a:t>    vector&lt;vector&lt;int&gt;&gt; </a:t>
            </a:r>
            <a:r>
              <a:rPr lang="en-US" dirty="0" err="1"/>
              <a:t>keyMatrix</a:t>
            </a:r>
            <a:r>
              <a:rPr lang="en-US" dirty="0"/>
              <a:t> = {</a:t>
            </a:r>
          </a:p>
          <a:p>
            <a:pPr algn="l"/>
            <a:r>
              <a:rPr lang="en-US" dirty="0"/>
              <a:t>        {6, 24},  // Ma </a:t>
            </a:r>
            <a:r>
              <a:rPr lang="en-US" dirty="0" err="1"/>
              <a:t>trận</a:t>
            </a:r>
            <a:r>
              <a:rPr lang="en-US" dirty="0"/>
              <a:t> </a:t>
            </a:r>
            <a:r>
              <a:rPr lang="en-US" dirty="0" err="1"/>
              <a:t>khóa</a:t>
            </a:r>
            <a:endParaRPr lang="en-US" dirty="0"/>
          </a:p>
          <a:p>
            <a:pPr algn="l"/>
            <a:r>
              <a:rPr lang="en-US" dirty="0"/>
              <a:t>        {1, 17}</a:t>
            </a:r>
          </a:p>
          <a:p>
            <a:pPr algn="l"/>
            <a:r>
              <a:rPr lang="en-US" dirty="0"/>
              <a:t>    };</a:t>
            </a:r>
          </a:p>
          <a:p>
            <a:pPr algn="l"/>
            <a:endParaRPr lang="en-US" dirty="0"/>
          </a:p>
          <a:p>
            <a:pPr algn="l"/>
            <a:r>
              <a:rPr lang="en-US" dirty="0"/>
              <a:t>    // </a:t>
            </a:r>
            <a:r>
              <a:rPr lang="en-US" dirty="0" err="1"/>
              <a:t>Mã</a:t>
            </a:r>
            <a:r>
              <a:rPr lang="en-US" dirty="0"/>
              <a:t> </a:t>
            </a:r>
            <a:r>
              <a:rPr lang="en-US" dirty="0" err="1"/>
              <a:t>hóa</a:t>
            </a:r>
            <a:r>
              <a:rPr lang="en-US" dirty="0"/>
              <a:t> </a:t>
            </a:r>
            <a:r>
              <a:rPr lang="en-US" dirty="0" err="1"/>
              <a:t>văn</a:t>
            </a:r>
            <a:r>
              <a:rPr lang="en-US" dirty="0"/>
              <a:t> </a:t>
            </a:r>
            <a:r>
              <a:rPr lang="en-US" dirty="0" err="1"/>
              <a:t>bản</a:t>
            </a:r>
            <a:endParaRPr lang="en-US" dirty="0"/>
          </a:p>
          <a:p>
            <a:pPr algn="l"/>
            <a:r>
              <a:rPr lang="en-US" dirty="0"/>
              <a:t>    string </a:t>
            </a:r>
            <a:r>
              <a:rPr lang="en-US" dirty="0" err="1"/>
              <a:t>cipherText</a:t>
            </a:r>
            <a:r>
              <a:rPr lang="en-US" dirty="0"/>
              <a:t> = encrypt(text, </a:t>
            </a:r>
            <a:r>
              <a:rPr lang="en-US" dirty="0" err="1"/>
              <a:t>keyMatrix</a:t>
            </a:r>
            <a:r>
              <a:rPr lang="en-US" dirty="0"/>
              <a:t>);</a:t>
            </a:r>
          </a:p>
          <a:p>
            <a:pPr algn="l"/>
            <a:r>
              <a:rPr lang="en-US" dirty="0"/>
              <a:t>    </a:t>
            </a:r>
            <a:r>
              <a:rPr lang="en-US" dirty="0" err="1"/>
              <a:t>cout</a:t>
            </a:r>
            <a:r>
              <a:rPr lang="en-US" dirty="0"/>
              <a:t> &lt;&lt; "Encrypted Text: " &lt;&lt; </a:t>
            </a:r>
            <a:r>
              <a:rPr lang="en-US" dirty="0" err="1"/>
              <a:t>cipherText</a:t>
            </a:r>
            <a:r>
              <a:rPr lang="en-US" dirty="0"/>
              <a:t> &lt;&lt; </a:t>
            </a:r>
            <a:r>
              <a:rPr lang="en-US" dirty="0" err="1"/>
              <a:t>endl</a:t>
            </a:r>
            <a:r>
              <a:rPr lang="en-US" dirty="0"/>
              <a:t>;</a:t>
            </a:r>
          </a:p>
          <a:p>
            <a:pPr algn="l"/>
            <a:endParaRPr lang="en-US" dirty="0"/>
          </a:p>
          <a:p>
            <a:pPr algn="l"/>
            <a:r>
              <a:rPr lang="en-US" dirty="0"/>
              <a:t>    // </a:t>
            </a:r>
            <a:r>
              <a:rPr lang="en-US" dirty="0" err="1"/>
              <a:t>Giải</a:t>
            </a:r>
            <a:r>
              <a:rPr lang="en-US" dirty="0"/>
              <a:t> </a:t>
            </a:r>
            <a:r>
              <a:rPr lang="en-US" dirty="0" err="1"/>
              <a:t>mã</a:t>
            </a:r>
            <a:r>
              <a:rPr lang="en-US" dirty="0"/>
              <a:t> </a:t>
            </a:r>
            <a:r>
              <a:rPr lang="en-US" dirty="0" err="1"/>
              <a:t>văn</a:t>
            </a:r>
            <a:r>
              <a:rPr lang="en-US" dirty="0"/>
              <a:t> </a:t>
            </a:r>
            <a:r>
              <a:rPr lang="en-US" dirty="0" err="1"/>
              <a:t>bản</a:t>
            </a:r>
            <a:endParaRPr lang="en-US" dirty="0"/>
          </a:p>
          <a:p>
            <a:pPr algn="l"/>
            <a:r>
              <a:rPr lang="en-US" dirty="0"/>
              <a:t>    string </a:t>
            </a:r>
            <a:r>
              <a:rPr lang="en-US" dirty="0" err="1"/>
              <a:t>decryptedText</a:t>
            </a:r>
            <a:r>
              <a:rPr lang="en-US" dirty="0"/>
              <a:t> = decrypt(</a:t>
            </a:r>
            <a:r>
              <a:rPr lang="en-US" dirty="0" err="1"/>
              <a:t>cipherText</a:t>
            </a:r>
            <a:r>
              <a:rPr lang="en-US" dirty="0"/>
              <a:t>, </a:t>
            </a:r>
            <a:r>
              <a:rPr lang="en-US" dirty="0" err="1"/>
              <a:t>keyMatrix</a:t>
            </a:r>
            <a:r>
              <a:rPr lang="en-US" dirty="0"/>
              <a:t>);</a:t>
            </a:r>
          </a:p>
          <a:p>
            <a:pPr algn="l"/>
            <a:r>
              <a:rPr lang="en-US" dirty="0"/>
              <a:t>    </a:t>
            </a:r>
            <a:r>
              <a:rPr lang="en-US" dirty="0" err="1"/>
              <a:t>cout</a:t>
            </a:r>
            <a:r>
              <a:rPr lang="en-US" dirty="0"/>
              <a:t> &lt;&lt; "Decrypted Text: " &lt;&lt; </a:t>
            </a:r>
            <a:r>
              <a:rPr lang="en-US" dirty="0" err="1"/>
              <a:t>decryptedText</a:t>
            </a:r>
            <a:r>
              <a:rPr lang="en-US" dirty="0"/>
              <a:t> &lt;&lt; </a:t>
            </a:r>
            <a:r>
              <a:rPr lang="en-US" dirty="0" err="1"/>
              <a:t>endl</a:t>
            </a:r>
            <a:r>
              <a:rPr lang="en-US" dirty="0"/>
              <a:t>;</a:t>
            </a:r>
          </a:p>
          <a:p>
            <a:pPr algn="l"/>
            <a:endParaRPr lang="en-US" dirty="0"/>
          </a:p>
          <a:p>
            <a:pPr algn="l"/>
            <a:r>
              <a:rPr lang="en-US" dirty="0"/>
              <a:t>    return 0;</a:t>
            </a:r>
          </a:p>
          <a:p>
            <a:pPr algn="l"/>
            <a:r>
              <a:rPr lang="en-US" dirty="0"/>
              <a:t>}</a:t>
            </a:r>
          </a:p>
        </p:txBody>
      </p:sp>
    </p:spTree>
    <p:extLst>
      <p:ext uri="{BB962C8B-B14F-4D97-AF65-F5344CB8AC3E}">
        <p14:creationId xmlns:p14="http://schemas.microsoft.com/office/powerpoint/2010/main" val="1867456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323FA6A-6E58-4748-92BE-B45714679990}"/>
              </a:ext>
            </a:extLst>
          </p:cNvPr>
          <p:cNvSpPr>
            <a:spLocks noGrp="1"/>
          </p:cNvSpPr>
          <p:nvPr>
            <p:ph type="subTitle" idx="1"/>
          </p:nvPr>
        </p:nvSpPr>
        <p:spPr>
          <a:xfrm>
            <a:off x="914536" y="109728"/>
            <a:ext cx="8266040" cy="6612941"/>
          </a:xfrm>
        </p:spPr>
        <p:txBody>
          <a:bodyPr>
            <a:normAutofit lnSpcReduction="10000"/>
          </a:bodyPr>
          <a:lstStyle/>
          <a:p>
            <a:pPr marL="285750" indent="-285750" algn="l">
              <a:buFont typeface="Arial" panose="020B0604020202020204" pitchFamily="34" charset="0"/>
              <a:buChar char="•"/>
            </a:pPr>
            <a:r>
              <a:rPr lang="vi-VN" dirty="0"/>
              <a:t>Mật mã Hill là một phương pháp mã hóa cổ điển, được phát triển bởi nhà toán học Lester S. Hill vào năm 1929. Đây là một trong những phương pháp mã hóa đối xứng, trong đó sử dụng một ma trận vuông để mã hóa và giải mã văn bản</a:t>
            </a:r>
            <a:endParaRPr lang="en-US" dirty="0"/>
          </a:p>
          <a:p>
            <a:pPr marL="285750" indent="-285750" algn="l">
              <a:buFont typeface="Arial" panose="020B0604020202020204" pitchFamily="34" charset="0"/>
              <a:buChar char="•"/>
            </a:pPr>
            <a:r>
              <a:rPr lang="vi-VN" dirty="0"/>
              <a:t>1. Nguyên lý cơ bảnMật mã Hill mã hóa các khối văn bản bằng cách sử dụng ma trận và phép nhân ma trận với các vector đại diện cho các ký tự trong văn bản. Các ký tự trong văn bản sẽ được chuyển đổi thành các số theo bảng chữ cái (thường là từ A = 0, B = 1, C = 2,..., Z = 25).</a:t>
            </a:r>
            <a:endParaRPr lang="en-US" dirty="0"/>
          </a:p>
          <a:p>
            <a:pPr algn="l"/>
            <a:r>
              <a:rPr lang="vi-VN" b="1" dirty="0"/>
              <a:t>2. Cấu trúc mã hóa</a:t>
            </a:r>
          </a:p>
          <a:p>
            <a:pPr algn="l">
              <a:buFont typeface="Arial" panose="020B0604020202020204" pitchFamily="34" charset="0"/>
              <a:buChar char="•"/>
            </a:pPr>
            <a:r>
              <a:rPr lang="vi-VN" b="1" dirty="0"/>
              <a:t>Kích thước khối (Block size)</a:t>
            </a:r>
            <a:r>
              <a:rPr lang="vi-VN" dirty="0"/>
              <a:t>: Mật mã Hill có thể sử dụng các khối có kích thước bất kỳ, nhưng thường là 2x2 hoặc 3x3. Mỗi khối này sẽ mã hóa một nhóm các ký tự. Ví dụ, nếu bạn sử dụng ma trận 2x2, thì mỗi khối sẽ bao gồm 2 ký tự.</a:t>
            </a:r>
          </a:p>
          <a:p>
            <a:pPr algn="l">
              <a:buFont typeface="Arial" panose="020B0604020202020204" pitchFamily="34" charset="0"/>
              <a:buChar char="•"/>
            </a:pPr>
            <a:r>
              <a:rPr lang="vi-VN" b="1" dirty="0"/>
              <a:t>Ma trận khóa</a:t>
            </a:r>
            <a:r>
              <a:rPr lang="vi-VN" dirty="0"/>
              <a:t>: Để mã hóa và giải mã, bạn cần một ma trận vuông (kích thước n x n), trong đó các phần tử của ma trận là các số trong phạm vi từ 0 đến 25 (tương ứng với các ký tự từ A đến Z). Ma trận này phải có định thức khác 0 (để đảm bảo tính khả nghịch của ma trận).</a:t>
            </a:r>
          </a:p>
          <a:p>
            <a:pPr algn="l">
              <a:buFont typeface="Arial" panose="020B0604020202020204" pitchFamily="34" charset="0"/>
              <a:buChar char="•"/>
            </a:pPr>
            <a:r>
              <a:rPr lang="vi-VN" b="1" dirty="0"/>
              <a:t>Mã hóa</a:t>
            </a:r>
            <a:r>
              <a:rPr lang="vi-VN" dirty="0"/>
              <a:t>: Để mã hóa một khối văn bản, bạn nhân ma trận khóa với vector đại diện cho khối văn bản (theo dạng các số). Sau đó, bạn áp dụng phép toán modulo 26 lên các phần tử của kết quả.</a:t>
            </a:r>
          </a:p>
          <a:p>
            <a:pPr algn="l">
              <a:buFont typeface="Arial" panose="020B0604020202020204" pitchFamily="34" charset="0"/>
              <a:buChar char="•"/>
            </a:pPr>
            <a:r>
              <a:rPr lang="vi-VN" b="1" dirty="0"/>
              <a:t>Giải mã</a:t>
            </a:r>
            <a:r>
              <a:rPr lang="vi-VN" dirty="0"/>
              <a:t>: Để giải mã, bạn cần ma trận khả nghịch của ma trận khóa (được tính theo modulo 26). Sau đó, nhân ma trận khả nghịch với vector mã hóa và áp dụng phép toán modulo 26.</a:t>
            </a:r>
          </a:p>
          <a:p>
            <a:pPr marL="285750" indent="-285750" algn="l">
              <a:buFont typeface="Arial" panose="020B0604020202020204" pitchFamily="34" charset="0"/>
              <a:buChar char="•"/>
            </a:pPr>
            <a:endParaRPr lang="en-US" dirty="0"/>
          </a:p>
          <a:p>
            <a:pPr algn="l"/>
            <a:endParaRPr lang="en-US" dirty="0"/>
          </a:p>
          <a:p>
            <a:pPr algn="l"/>
            <a:endParaRPr lang="en-US" dirty="0"/>
          </a:p>
        </p:txBody>
      </p:sp>
    </p:spTree>
    <p:extLst>
      <p:ext uri="{BB962C8B-B14F-4D97-AF65-F5344CB8AC3E}">
        <p14:creationId xmlns:p14="http://schemas.microsoft.com/office/powerpoint/2010/main" val="154056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323FA6A-6E58-4748-92BE-B45714679990}"/>
              </a:ext>
            </a:extLst>
          </p:cNvPr>
          <p:cNvSpPr>
            <a:spLocks noGrp="1"/>
          </p:cNvSpPr>
          <p:nvPr>
            <p:ph type="subTitle" idx="1"/>
          </p:nvPr>
        </p:nvSpPr>
        <p:spPr>
          <a:xfrm>
            <a:off x="914536" y="109728"/>
            <a:ext cx="8266040" cy="6612941"/>
          </a:xfrm>
        </p:spPr>
        <p:txBody>
          <a:bodyPr/>
          <a:lstStyle/>
          <a:p>
            <a:pPr algn="l"/>
            <a:r>
              <a:rPr lang="vi-VN" b="1" dirty="0"/>
              <a:t>3. Cách thức mã hóa chi tiết</a:t>
            </a:r>
          </a:p>
          <a:p>
            <a:pPr algn="l"/>
            <a:r>
              <a:rPr lang="vi-VN" dirty="0"/>
              <a:t>Giả sử ta có một ma trận khóa KKK kích thước 2x2 và một văn bản cần mã hóa. Các bước mã hóa như sau:</a:t>
            </a:r>
          </a:p>
          <a:p>
            <a:pPr algn="l">
              <a:buFont typeface="+mj-lt"/>
              <a:buAutoNum type="arabicPeriod"/>
            </a:pPr>
            <a:r>
              <a:rPr lang="vi-VN" b="1" dirty="0"/>
              <a:t>Chuyển đổi văn bản thành vector</a:t>
            </a:r>
            <a:r>
              <a:rPr lang="vi-VN" dirty="0"/>
              <a:t>: Mỗi ký tự được chuyển đổi thành một số theo bảng chữ cái.</a:t>
            </a:r>
          </a:p>
          <a:p>
            <a:pPr algn="l">
              <a:buFont typeface="+mj-lt"/>
              <a:buAutoNum type="arabicPeriod"/>
            </a:pPr>
            <a:r>
              <a:rPr lang="vi-VN" b="1" dirty="0"/>
              <a:t>Chia văn bản thành các khối</a:t>
            </a:r>
            <a:r>
              <a:rPr lang="vi-VN" dirty="0"/>
              <a:t>: Chia văn bản thành các khối có kích thước phù hợp với ma trận (ví dụ, khối 2x1).</a:t>
            </a:r>
          </a:p>
          <a:p>
            <a:pPr algn="l">
              <a:buFont typeface="+mj-lt"/>
              <a:buAutoNum type="arabicPeriod"/>
            </a:pPr>
            <a:r>
              <a:rPr lang="vi-VN" b="1" dirty="0"/>
              <a:t>Nhân ma trận với vector</a:t>
            </a:r>
            <a:r>
              <a:rPr lang="vi-VN" dirty="0"/>
              <a:t>: Mỗi vector sẽ được nhân với ma trận khóa KKK theo phép nhân ma trận.</a:t>
            </a:r>
          </a:p>
          <a:p>
            <a:pPr algn="l">
              <a:buFont typeface="+mj-lt"/>
              <a:buAutoNum type="arabicPeriod"/>
            </a:pPr>
            <a:r>
              <a:rPr lang="vi-VN" b="1" dirty="0"/>
              <a:t>Áp dụng modulo 26</a:t>
            </a:r>
            <a:r>
              <a:rPr lang="vi-VN" dirty="0"/>
              <a:t>: Kết quả của phép nhân ma trận sẽ được tính theo modulo 26 để có kết quả trong phạm vi từ 0 đến 25.</a:t>
            </a:r>
          </a:p>
          <a:p>
            <a:pPr algn="l">
              <a:buFont typeface="+mj-lt"/>
              <a:buAutoNum type="arabicPeriod"/>
            </a:pPr>
            <a:r>
              <a:rPr lang="vi-VN" b="1" dirty="0"/>
              <a:t>Chuyển đổi kết quả thành văn bản mã hóa</a:t>
            </a:r>
            <a:r>
              <a:rPr lang="vi-VN" dirty="0"/>
              <a:t>: Các giá trị sau phép modulo 26 sẽ được chuyển lại thành ký tự tương ứng.</a:t>
            </a:r>
          </a:p>
          <a:p>
            <a:pPr algn="l"/>
            <a:endParaRPr lang="en-US" dirty="0"/>
          </a:p>
        </p:txBody>
      </p:sp>
    </p:spTree>
    <p:extLst>
      <p:ext uri="{BB962C8B-B14F-4D97-AF65-F5344CB8AC3E}">
        <p14:creationId xmlns:p14="http://schemas.microsoft.com/office/powerpoint/2010/main" val="241360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323FA6A-6E58-4748-92BE-B45714679990}"/>
              </a:ext>
            </a:extLst>
          </p:cNvPr>
          <p:cNvSpPr>
            <a:spLocks noGrp="1"/>
          </p:cNvSpPr>
          <p:nvPr>
            <p:ph type="subTitle" idx="1"/>
          </p:nvPr>
        </p:nvSpPr>
        <p:spPr>
          <a:xfrm>
            <a:off x="914536" y="109728"/>
            <a:ext cx="8266040" cy="6612941"/>
          </a:xfrm>
        </p:spPr>
        <p:txBody>
          <a:bodyPr/>
          <a:lstStyle/>
          <a:p>
            <a:pPr algn="l"/>
            <a:r>
              <a:rPr lang="vi-VN" b="1" dirty="0"/>
              <a:t>4. Giải mã</a:t>
            </a:r>
          </a:p>
          <a:p>
            <a:pPr algn="l"/>
            <a:r>
              <a:rPr lang="vi-VN" dirty="0"/>
              <a:t>Giải mã cũng sử dụng phép nhân ma trận nhưng với ma trận khóa khả nghịch.</a:t>
            </a:r>
          </a:p>
          <a:p>
            <a:pPr algn="l">
              <a:buFont typeface="+mj-lt"/>
              <a:buAutoNum type="arabicPeriod"/>
            </a:pPr>
            <a:r>
              <a:rPr lang="vi-VN" b="1" dirty="0"/>
              <a:t>Tính ma trận khả nghịch</a:t>
            </a:r>
            <a:r>
              <a:rPr lang="vi-VN" dirty="0"/>
              <a:t>: Tính ma trận khả nghịch K−1K^{-1}K−1 của ma trận khóa KKK theo modulo 26.</a:t>
            </a:r>
          </a:p>
          <a:p>
            <a:pPr algn="l">
              <a:buFont typeface="+mj-lt"/>
              <a:buAutoNum type="arabicPeriod"/>
            </a:pPr>
            <a:r>
              <a:rPr lang="vi-VN" b="1" dirty="0"/>
              <a:t>Nhân với văn bản mã hóa</a:t>
            </a:r>
            <a:r>
              <a:rPr lang="vi-VN" dirty="0"/>
              <a:t>: Nhân ma trận khả nghịch K−1K^{-1}K−1 với vector của văn bản đã mã hóa.</a:t>
            </a:r>
          </a:p>
          <a:p>
            <a:pPr algn="l">
              <a:buFont typeface="+mj-lt"/>
              <a:buAutoNum type="arabicPeriod"/>
            </a:pPr>
            <a:r>
              <a:rPr lang="vi-VN" b="1" dirty="0"/>
              <a:t>Áp dụng modulo 26</a:t>
            </a:r>
            <a:r>
              <a:rPr lang="vi-VN" dirty="0"/>
              <a:t>: Kết quả nhân được tính theo modulo 26.</a:t>
            </a:r>
          </a:p>
          <a:p>
            <a:pPr algn="l">
              <a:buFont typeface="+mj-lt"/>
              <a:buAutoNum type="arabicPeriod"/>
            </a:pPr>
            <a:r>
              <a:rPr lang="vi-VN" b="1" dirty="0"/>
              <a:t>Chuyển đổi kết quả thành văn bản gốc</a:t>
            </a:r>
            <a:r>
              <a:rPr lang="vi-VN" dirty="0"/>
              <a:t>: Chuyển các giá trị trở lại thành các ký tự tương ứng.</a:t>
            </a:r>
          </a:p>
          <a:p>
            <a:pPr algn="l"/>
            <a:endParaRPr lang="en-US" dirty="0"/>
          </a:p>
        </p:txBody>
      </p:sp>
    </p:spTree>
    <p:extLst>
      <p:ext uri="{BB962C8B-B14F-4D97-AF65-F5344CB8AC3E}">
        <p14:creationId xmlns:p14="http://schemas.microsoft.com/office/powerpoint/2010/main" val="2652132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323FA6A-6E58-4748-92BE-B45714679990}"/>
              </a:ext>
            </a:extLst>
          </p:cNvPr>
          <p:cNvSpPr>
            <a:spLocks noGrp="1"/>
          </p:cNvSpPr>
          <p:nvPr>
            <p:ph type="subTitle" idx="1"/>
          </p:nvPr>
        </p:nvSpPr>
        <p:spPr>
          <a:xfrm>
            <a:off x="914536" y="109728"/>
            <a:ext cx="8266040" cy="6612941"/>
          </a:xfrm>
        </p:spPr>
        <p:txBody>
          <a:bodyPr/>
          <a:lstStyle/>
          <a:p>
            <a:pPr algn="l"/>
            <a:r>
              <a:rPr lang="vi-VN" b="1" dirty="0"/>
              <a:t>6. Ưu và nhược điểm</a:t>
            </a:r>
          </a:p>
          <a:p>
            <a:pPr algn="l"/>
            <a:r>
              <a:rPr lang="vi-VN" b="1" dirty="0"/>
              <a:t>Ưu điểm:</a:t>
            </a:r>
            <a:endParaRPr lang="vi-VN" dirty="0"/>
          </a:p>
          <a:p>
            <a:pPr algn="l">
              <a:buFont typeface="Arial" panose="020B0604020202020204" pitchFamily="34" charset="0"/>
              <a:buChar char="•"/>
            </a:pPr>
            <a:r>
              <a:rPr lang="vi-VN" dirty="0"/>
              <a:t>Mật mã Hill khá mạnh mẽ so với một số phương pháp cổ điển khác, bởi vì nó sử dụng ma trận, làm cho việc giải mã khó khăn hơn.</a:t>
            </a:r>
          </a:p>
          <a:p>
            <a:pPr algn="l">
              <a:buFont typeface="Arial" panose="020B0604020202020204" pitchFamily="34" charset="0"/>
              <a:buChar char="•"/>
            </a:pPr>
            <a:r>
              <a:rPr lang="vi-VN" dirty="0"/>
              <a:t>Phương pháp đơn giản và có thể dễ dàng thực hiện với các máy tính.</a:t>
            </a:r>
          </a:p>
          <a:p>
            <a:pPr algn="l"/>
            <a:r>
              <a:rPr lang="vi-VN" b="1" dirty="0"/>
              <a:t>Nhược điểm:</a:t>
            </a:r>
            <a:endParaRPr lang="vi-VN" dirty="0"/>
          </a:p>
          <a:p>
            <a:pPr algn="l">
              <a:buFont typeface="Arial" panose="020B0604020202020204" pitchFamily="34" charset="0"/>
              <a:buChar char="•"/>
            </a:pPr>
            <a:r>
              <a:rPr lang="vi-VN" dirty="0"/>
              <a:t>Nếu không có sự thay đổi trong ma trận khóa, mật mã Hill có thể dễ bị phá vỡ bằng các kỹ thuật tấn công xác suất hoặc phương pháp phân tích tần suất.</a:t>
            </a:r>
          </a:p>
          <a:p>
            <a:pPr algn="l">
              <a:buFont typeface="Arial" panose="020B0604020202020204" pitchFamily="34" charset="0"/>
              <a:buChar char="•"/>
            </a:pPr>
            <a:r>
              <a:rPr lang="vi-VN" dirty="0"/>
              <a:t>Đối với các ma trận khóa lớn, việc tìm ma trận khả nghịch có thể trở nên phức tạp.</a:t>
            </a:r>
          </a:p>
          <a:p>
            <a:pPr algn="l"/>
            <a:endParaRPr lang="en-US" dirty="0"/>
          </a:p>
        </p:txBody>
      </p:sp>
    </p:spTree>
    <p:extLst>
      <p:ext uri="{BB962C8B-B14F-4D97-AF65-F5344CB8AC3E}">
        <p14:creationId xmlns:p14="http://schemas.microsoft.com/office/powerpoint/2010/main" val="1695770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323FA6A-6E58-4748-92BE-B45714679990}"/>
              </a:ext>
            </a:extLst>
          </p:cNvPr>
          <p:cNvSpPr>
            <a:spLocks noGrp="1"/>
          </p:cNvSpPr>
          <p:nvPr>
            <p:ph type="subTitle" idx="1"/>
          </p:nvPr>
        </p:nvSpPr>
        <p:spPr>
          <a:xfrm>
            <a:off x="914536" y="109728"/>
            <a:ext cx="8266040" cy="6612941"/>
          </a:xfrm>
        </p:spPr>
        <p:txBody>
          <a:bodyPr/>
          <a:lstStyle/>
          <a:p>
            <a:pPr algn="l"/>
            <a:r>
              <a:rPr lang="en-US" dirty="0" err="1"/>
              <a:t>một</a:t>
            </a:r>
            <a:r>
              <a:rPr lang="en-US" dirty="0"/>
              <a:t> </a:t>
            </a:r>
            <a:r>
              <a:rPr lang="en-US" dirty="0" err="1"/>
              <a:t>mô</a:t>
            </a:r>
            <a:r>
              <a:rPr lang="en-US" dirty="0"/>
              <a:t> </a:t>
            </a:r>
            <a:r>
              <a:rPr lang="en-US" dirty="0" err="1"/>
              <a:t>phỏng</a:t>
            </a:r>
            <a:r>
              <a:rPr lang="en-US" dirty="0"/>
              <a:t> </a:t>
            </a:r>
            <a:r>
              <a:rPr lang="en-US" dirty="0" err="1"/>
              <a:t>về</a:t>
            </a:r>
            <a:r>
              <a:rPr lang="en-US" dirty="0"/>
              <a:t> </a:t>
            </a:r>
            <a:r>
              <a:rPr lang="en-US" dirty="0" err="1"/>
              <a:t>mã</a:t>
            </a:r>
            <a:r>
              <a:rPr lang="en-US" dirty="0"/>
              <a:t> C++ </a:t>
            </a:r>
            <a:r>
              <a:rPr lang="en-US" dirty="0" err="1"/>
              <a:t>để</a:t>
            </a:r>
            <a:r>
              <a:rPr lang="en-US" dirty="0"/>
              <a:t> </a:t>
            </a:r>
            <a:r>
              <a:rPr lang="en-US" dirty="0" err="1"/>
              <a:t>mô</a:t>
            </a:r>
            <a:r>
              <a:rPr lang="en-US" dirty="0"/>
              <a:t> </a:t>
            </a:r>
            <a:r>
              <a:rPr lang="en-US" dirty="0" err="1"/>
              <a:t>phỏng</a:t>
            </a:r>
            <a:r>
              <a:rPr lang="en-US" dirty="0"/>
              <a:t> </a:t>
            </a:r>
            <a:r>
              <a:rPr lang="en-US" dirty="0" err="1"/>
              <a:t>mã</a:t>
            </a:r>
            <a:r>
              <a:rPr lang="en-US" dirty="0"/>
              <a:t> </a:t>
            </a:r>
            <a:r>
              <a:rPr lang="en-US" dirty="0" err="1"/>
              <a:t>hóa</a:t>
            </a:r>
            <a:r>
              <a:rPr lang="en-US" dirty="0"/>
              <a:t> </a:t>
            </a:r>
            <a:r>
              <a:rPr lang="en-US" dirty="0" err="1"/>
              <a:t>và</a:t>
            </a:r>
            <a:r>
              <a:rPr lang="en-US" dirty="0"/>
              <a:t> </a:t>
            </a:r>
            <a:r>
              <a:rPr lang="en-US" dirty="0" err="1"/>
              <a:t>giải</a:t>
            </a:r>
            <a:r>
              <a:rPr lang="en-US" dirty="0"/>
              <a:t> </a:t>
            </a:r>
            <a:r>
              <a:rPr lang="en-US" dirty="0" err="1"/>
              <a:t>mã</a:t>
            </a:r>
            <a:r>
              <a:rPr lang="en-US" dirty="0"/>
              <a:t> </a:t>
            </a:r>
            <a:r>
              <a:rPr lang="en-US" dirty="0" err="1"/>
              <a:t>sử</a:t>
            </a:r>
            <a:r>
              <a:rPr lang="en-US" dirty="0"/>
              <a:t> </a:t>
            </a:r>
            <a:r>
              <a:rPr lang="en-US" dirty="0" err="1"/>
              <a:t>dụng</a:t>
            </a:r>
            <a:r>
              <a:rPr lang="en-US" dirty="0"/>
              <a:t> </a:t>
            </a:r>
            <a:r>
              <a:rPr lang="en-US" dirty="0" err="1"/>
              <a:t>mật</a:t>
            </a:r>
            <a:r>
              <a:rPr lang="en-US" dirty="0"/>
              <a:t> </a:t>
            </a:r>
            <a:r>
              <a:rPr lang="en-US" dirty="0" err="1"/>
              <a:t>mã</a:t>
            </a:r>
            <a:r>
              <a:rPr lang="en-US" dirty="0"/>
              <a:t> Hill </a:t>
            </a:r>
            <a:r>
              <a:rPr lang="en-US" dirty="0" err="1"/>
              <a:t>với</a:t>
            </a:r>
            <a:r>
              <a:rPr lang="en-US" dirty="0"/>
              <a:t> ma </a:t>
            </a:r>
            <a:r>
              <a:rPr lang="en-US" dirty="0" err="1"/>
              <a:t>trận</a:t>
            </a:r>
            <a:r>
              <a:rPr lang="en-US" dirty="0"/>
              <a:t> 2x2:</a:t>
            </a:r>
          </a:p>
          <a:p>
            <a:pPr algn="l"/>
            <a:r>
              <a:rPr lang="en-US" dirty="0"/>
              <a:t>#include &lt;iostream&gt;</a:t>
            </a:r>
          </a:p>
          <a:p>
            <a:pPr algn="l"/>
            <a:r>
              <a:rPr lang="en-US" dirty="0"/>
              <a:t>#include &lt;vector&gt;</a:t>
            </a:r>
          </a:p>
          <a:p>
            <a:pPr algn="l"/>
            <a:r>
              <a:rPr lang="en-US" dirty="0"/>
              <a:t>#include &lt;string&gt;</a:t>
            </a:r>
          </a:p>
          <a:p>
            <a:pPr algn="l"/>
            <a:endParaRPr lang="en-US" dirty="0"/>
          </a:p>
          <a:p>
            <a:pPr algn="l"/>
            <a:r>
              <a:rPr lang="en-US" dirty="0"/>
              <a:t>using namespace std;</a:t>
            </a:r>
          </a:p>
          <a:p>
            <a:pPr algn="l"/>
            <a:endParaRPr lang="en-US" dirty="0"/>
          </a:p>
          <a:p>
            <a:pPr algn="l"/>
            <a:r>
              <a:rPr lang="en-US" dirty="0"/>
              <a:t>// </a:t>
            </a:r>
            <a:r>
              <a:rPr lang="en-US" dirty="0" err="1"/>
              <a:t>Hàm</a:t>
            </a:r>
            <a:r>
              <a:rPr lang="en-US" dirty="0"/>
              <a:t> </a:t>
            </a:r>
            <a:r>
              <a:rPr lang="en-US" dirty="0" err="1"/>
              <a:t>tính</a:t>
            </a:r>
            <a:r>
              <a:rPr lang="en-US" dirty="0"/>
              <a:t> </a:t>
            </a:r>
            <a:r>
              <a:rPr lang="en-US" dirty="0" err="1"/>
              <a:t>định</a:t>
            </a:r>
            <a:r>
              <a:rPr lang="en-US" dirty="0"/>
              <a:t> </a:t>
            </a:r>
            <a:r>
              <a:rPr lang="en-US" dirty="0" err="1"/>
              <a:t>thức</a:t>
            </a:r>
            <a:r>
              <a:rPr lang="en-US" dirty="0"/>
              <a:t> </a:t>
            </a:r>
            <a:r>
              <a:rPr lang="en-US" dirty="0" err="1"/>
              <a:t>của</a:t>
            </a:r>
            <a:r>
              <a:rPr lang="en-US" dirty="0"/>
              <a:t> ma </a:t>
            </a:r>
            <a:r>
              <a:rPr lang="en-US" dirty="0" err="1"/>
              <a:t>trận</a:t>
            </a:r>
            <a:r>
              <a:rPr lang="en-US" dirty="0"/>
              <a:t> 2x2</a:t>
            </a:r>
          </a:p>
          <a:p>
            <a:pPr algn="l"/>
            <a:r>
              <a:rPr lang="en-US" dirty="0"/>
              <a:t>int determinant(int a, int b, int c, int d) {</a:t>
            </a:r>
          </a:p>
          <a:p>
            <a:pPr algn="l"/>
            <a:r>
              <a:rPr lang="en-US" dirty="0"/>
              <a:t>    return (a * d - b * c) % 26;</a:t>
            </a:r>
          </a:p>
          <a:p>
            <a:pPr algn="l"/>
            <a:r>
              <a:rPr lang="en-US" dirty="0"/>
              <a:t>}</a:t>
            </a:r>
          </a:p>
        </p:txBody>
      </p:sp>
    </p:spTree>
    <p:extLst>
      <p:ext uri="{BB962C8B-B14F-4D97-AF65-F5344CB8AC3E}">
        <p14:creationId xmlns:p14="http://schemas.microsoft.com/office/powerpoint/2010/main" val="568784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323FA6A-6E58-4748-92BE-B45714679990}"/>
              </a:ext>
            </a:extLst>
          </p:cNvPr>
          <p:cNvSpPr>
            <a:spLocks noGrp="1"/>
          </p:cNvSpPr>
          <p:nvPr>
            <p:ph type="subTitle" idx="1"/>
          </p:nvPr>
        </p:nvSpPr>
        <p:spPr>
          <a:xfrm>
            <a:off x="914536" y="109728"/>
            <a:ext cx="8266040" cy="6612941"/>
          </a:xfrm>
        </p:spPr>
        <p:txBody>
          <a:bodyPr/>
          <a:lstStyle/>
          <a:p>
            <a:pPr algn="l"/>
            <a:r>
              <a:rPr lang="en-US" dirty="0"/>
              <a:t>// </a:t>
            </a:r>
            <a:r>
              <a:rPr lang="en-US" dirty="0" err="1"/>
              <a:t>Hàm</a:t>
            </a:r>
            <a:r>
              <a:rPr lang="en-US" dirty="0"/>
              <a:t> </a:t>
            </a:r>
            <a:r>
              <a:rPr lang="en-US" dirty="0" err="1"/>
              <a:t>tính</a:t>
            </a:r>
            <a:r>
              <a:rPr lang="en-US" dirty="0"/>
              <a:t> ma </a:t>
            </a:r>
            <a:r>
              <a:rPr lang="en-US" dirty="0" err="1"/>
              <a:t>trận</a:t>
            </a:r>
            <a:r>
              <a:rPr lang="en-US" dirty="0"/>
              <a:t> </a:t>
            </a:r>
            <a:r>
              <a:rPr lang="en-US" dirty="0" err="1"/>
              <a:t>khả</a:t>
            </a:r>
            <a:r>
              <a:rPr lang="en-US" dirty="0"/>
              <a:t> </a:t>
            </a:r>
            <a:r>
              <a:rPr lang="en-US" dirty="0" err="1"/>
              <a:t>nghịch</a:t>
            </a:r>
            <a:r>
              <a:rPr lang="en-US" dirty="0"/>
              <a:t> mod 26</a:t>
            </a:r>
          </a:p>
          <a:p>
            <a:pPr algn="l"/>
            <a:r>
              <a:rPr lang="en-US" dirty="0"/>
              <a:t>vector&lt;vector&lt;int&gt;&gt; </a:t>
            </a:r>
            <a:r>
              <a:rPr lang="en-US" dirty="0" err="1"/>
              <a:t>inverseMatrix</a:t>
            </a:r>
            <a:r>
              <a:rPr lang="en-US" dirty="0"/>
              <a:t>(vector&lt;vector&lt;int&gt;&gt;&amp; matrix) {</a:t>
            </a:r>
          </a:p>
          <a:p>
            <a:pPr algn="l"/>
            <a:r>
              <a:rPr lang="en-US" dirty="0"/>
              <a:t>    int det = determinant(matrix[0][0], matrix[0][1], matrix[1][0], matrix[1][1]);</a:t>
            </a:r>
          </a:p>
          <a:p>
            <a:pPr algn="l"/>
            <a:r>
              <a:rPr lang="en-US" dirty="0"/>
              <a:t>    int </a:t>
            </a:r>
            <a:r>
              <a:rPr lang="en-US" dirty="0" err="1"/>
              <a:t>invDet</a:t>
            </a:r>
            <a:r>
              <a:rPr lang="en-US" dirty="0"/>
              <a:t> = 0;</a:t>
            </a:r>
          </a:p>
          <a:p>
            <a:pPr algn="l"/>
            <a:endParaRPr lang="en-US" dirty="0"/>
          </a:p>
          <a:p>
            <a:pPr algn="l"/>
            <a:r>
              <a:rPr lang="en-US" dirty="0"/>
              <a:t>    // </a:t>
            </a:r>
            <a:r>
              <a:rPr lang="en-US" dirty="0" err="1"/>
              <a:t>Tìm</a:t>
            </a:r>
            <a:r>
              <a:rPr lang="en-US" dirty="0"/>
              <a:t> </a:t>
            </a:r>
            <a:r>
              <a:rPr lang="en-US" dirty="0" err="1"/>
              <a:t>số</a:t>
            </a:r>
            <a:r>
              <a:rPr lang="en-US" dirty="0"/>
              <a:t> </a:t>
            </a:r>
            <a:r>
              <a:rPr lang="en-US" dirty="0" err="1"/>
              <a:t>nghịch</a:t>
            </a:r>
            <a:r>
              <a:rPr lang="en-US" dirty="0"/>
              <a:t> </a:t>
            </a:r>
            <a:r>
              <a:rPr lang="en-US" dirty="0" err="1"/>
              <a:t>đảo</a:t>
            </a:r>
            <a:r>
              <a:rPr lang="en-US" dirty="0"/>
              <a:t> </a:t>
            </a:r>
            <a:r>
              <a:rPr lang="en-US" dirty="0" err="1"/>
              <a:t>của</a:t>
            </a:r>
            <a:r>
              <a:rPr lang="en-US" dirty="0"/>
              <a:t> </a:t>
            </a:r>
            <a:r>
              <a:rPr lang="en-US" dirty="0" err="1"/>
              <a:t>định</a:t>
            </a:r>
            <a:r>
              <a:rPr lang="en-US" dirty="0"/>
              <a:t> </a:t>
            </a:r>
            <a:r>
              <a:rPr lang="en-US" dirty="0" err="1"/>
              <a:t>thức</a:t>
            </a:r>
            <a:r>
              <a:rPr lang="en-US" dirty="0"/>
              <a:t> mod 26</a:t>
            </a:r>
          </a:p>
          <a:p>
            <a:pPr algn="l"/>
            <a:r>
              <a:rPr lang="en-US" dirty="0"/>
              <a:t>    for (int </a:t>
            </a:r>
            <a:r>
              <a:rPr lang="en-US" dirty="0" err="1"/>
              <a:t>i</a:t>
            </a:r>
            <a:r>
              <a:rPr lang="en-US" dirty="0"/>
              <a:t> = 1; </a:t>
            </a:r>
            <a:r>
              <a:rPr lang="en-US" dirty="0" err="1"/>
              <a:t>i</a:t>
            </a:r>
            <a:r>
              <a:rPr lang="en-US" dirty="0"/>
              <a:t> &lt; 26; </a:t>
            </a:r>
            <a:r>
              <a:rPr lang="en-US" dirty="0" err="1"/>
              <a:t>i</a:t>
            </a:r>
            <a:r>
              <a:rPr lang="en-US" dirty="0"/>
              <a:t>++) {</a:t>
            </a:r>
          </a:p>
          <a:p>
            <a:pPr algn="l"/>
            <a:r>
              <a:rPr lang="en-US" dirty="0"/>
              <a:t>        if ((det * </a:t>
            </a:r>
            <a:r>
              <a:rPr lang="en-US" dirty="0" err="1"/>
              <a:t>i</a:t>
            </a:r>
            <a:r>
              <a:rPr lang="en-US" dirty="0"/>
              <a:t>) % 26 == 1) {</a:t>
            </a:r>
          </a:p>
          <a:p>
            <a:pPr algn="l"/>
            <a:r>
              <a:rPr lang="en-US" dirty="0"/>
              <a:t>            </a:t>
            </a:r>
            <a:r>
              <a:rPr lang="en-US" dirty="0" err="1"/>
              <a:t>invDet</a:t>
            </a:r>
            <a:r>
              <a:rPr lang="en-US" dirty="0"/>
              <a:t> = </a:t>
            </a:r>
            <a:r>
              <a:rPr lang="en-US" dirty="0" err="1"/>
              <a:t>i</a:t>
            </a:r>
            <a:r>
              <a:rPr lang="en-US" dirty="0"/>
              <a:t>;</a:t>
            </a:r>
          </a:p>
          <a:p>
            <a:pPr algn="l"/>
            <a:r>
              <a:rPr lang="en-US" dirty="0"/>
              <a:t>            break;</a:t>
            </a:r>
          </a:p>
          <a:p>
            <a:pPr algn="l"/>
            <a:r>
              <a:rPr lang="en-US" dirty="0"/>
              <a:t>        }</a:t>
            </a:r>
          </a:p>
          <a:p>
            <a:pPr algn="l"/>
            <a:r>
              <a:rPr lang="en-US" dirty="0"/>
              <a:t>    }</a:t>
            </a:r>
          </a:p>
          <a:p>
            <a:pPr algn="l"/>
            <a:endParaRPr lang="en-US" dirty="0"/>
          </a:p>
          <a:p>
            <a:pPr algn="l"/>
            <a:r>
              <a:rPr lang="en-US" dirty="0"/>
              <a:t>    // Ma </a:t>
            </a:r>
            <a:r>
              <a:rPr lang="en-US" dirty="0" err="1"/>
              <a:t>trận</a:t>
            </a:r>
            <a:r>
              <a:rPr lang="en-US" dirty="0"/>
              <a:t> </a:t>
            </a:r>
            <a:r>
              <a:rPr lang="en-US" dirty="0" err="1"/>
              <a:t>khả</a:t>
            </a:r>
            <a:r>
              <a:rPr lang="en-US" dirty="0"/>
              <a:t> </a:t>
            </a:r>
            <a:r>
              <a:rPr lang="en-US" dirty="0" err="1"/>
              <a:t>nghịch</a:t>
            </a:r>
            <a:endParaRPr lang="en-US" dirty="0"/>
          </a:p>
          <a:p>
            <a:pPr algn="l"/>
            <a:r>
              <a:rPr lang="en-US" dirty="0"/>
              <a:t>    vector&lt;vector&lt;int&gt;&gt; inverse(2, vector&lt;int&gt;(2));</a:t>
            </a:r>
          </a:p>
        </p:txBody>
      </p:sp>
    </p:spTree>
    <p:extLst>
      <p:ext uri="{BB962C8B-B14F-4D97-AF65-F5344CB8AC3E}">
        <p14:creationId xmlns:p14="http://schemas.microsoft.com/office/powerpoint/2010/main" val="2972693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323FA6A-6E58-4748-92BE-B45714679990}"/>
              </a:ext>
            </a:extLst>
          </p:cNvPr>
          <p:cNvSpPr>
            <a:spLocks noGrp="1"/>
          </p:cNvSpPr>
          <p:nvPr>
            <p:ph type="subTitle" idx="1"/>
          </p:nvPr>
        </p:nvSpPr>
        <p:spPr>
          <a:xfrm>
            <a:off x="914536" y="109728"/>
            <a:ext cx="8266040" cy="6612941"/>
          </a:xfrm>
        </p:spPr>
        <p:txBody>
          <a:bodyPr>
            <a:normAutofit lnSpcReduction="10000"/>
          </a:bodyPr>
          <a:lstStyle/>
          <a:p>
            <a:pPr algn="l"/>
            <a:r>
              <a:rPr lang="vi-VN" dirty="0"/>
              <a:t>// Áp dụng công thức nghịch đảo ma trận 2x2</a:t>
            </a:r>
          </a:p>
          <a:p>
            <a:pPr algn="l"/>
            <a:r>
              <a:rPr lang="vi-VN" dirty="0"/>
              <a:t>    inverse[0][0] = (invDet * matrix[1][1]) % 26;</a:t>
            </a:r>
          </a:p>
          <a:p>
            <a:pPr algn="l"/>
            <a:r>
              <a:rPr lang="vi-VN" dirty="0"/>
              <a:t>    inverse[0][1] = (invDet * -matrix[0][1]) % 26;</a:t>
            </a:r>
          </a:p>
          <a:p>
            <a:pPr algn="l"/>
            <a:r>
              <a:rPr lang="vi-VN" dirty="0"/>
              <a:t>    inverse[1][0] = (invDet * -matrix[1][0]) % 26;</a:t>
            </a:r>
          </a:p>
          <a:p>
            <a:pPr algn="l"/>
            <a:r>
              <a:rPr lang="vi-VN" dirty="0"/>
              <a:t>    inverse[1][1] = (invDet * matrix[0][0]) % 26;</a:t>
            </a:r>
          </a:p>
          <a:p>
            <a:pPr algn="l"/>
            <a:endParaRPr lang="vi-VN" dirty="0"/>
          </a:p>
          <a:p>
            <a:pPr algn="l"/>
            <a:r>
              <a:rPr lang="vi-VN" dirty="0"/>
              <a:t>    // Đảm bảo các giá trị dương trong ma trận</a:t>
            </a:r>
          </a:p>
          <a:p>
            <a:pPr algn="l"/>
            <a:r>
              <a:rPr lang="vi-VN" dirty="0"/>
              <a:t>    for (int i = 0; i &lt; 2; i++) {</a:t>
            </a:r>
          </a:p>
          <a:p>
            <a:pPr algn="l"/>
            <a:r>
              <a:rPr lang="vi-VN" dirty="0"/>
              <a:t>        for (int j = 0; j &lt; 2; j++) {</a:t>
            </a:r>
          </a:p>
          <a:p>
            <a:pPr algn="l"/>
            <a:r>
              <a:rPr lang="vi-VN" dirty="0"/>
              <a:t>            if (inverse[i][j] &lt; 0) {</a:t>
            </a:r>
          </a:p>
          <a:p>
            <a:pPr algn="l"/>
            <a:r>
              <a:rPr lang="vi-VN" dirty="0"/>
              <a:t>                inverse[i][j] += 26;</a:t>
            </a:r>
          </a:p>
          <a:p>
            <a:pPr algn="l"/>
            <a:r>
              <a:rPr lang="vi-VN" dirty="0"/>
              <a:t>            }</a:t>
            </a:r>
          </a:p>
          <a:p>
            <a:pPr algn="l"/>
            <a:r>
              <a:rPr lang="vi-VN" dirty="0"/>
              <a:t>        }</a:t>
            </a:r>
          </a:p>
          <a:p>
            <a:pPr algn="l"/>
            <a:r>
              <a:rPr lang="vi-VN" dirty="0"/>
              <a:t>    }</a:t>
            </a:r>
          </a:p>
          <a:p>
            <a:pPr algn="l"/>
            <a:endParaRPr lang="vi-VN" dirty="0"/>
          </a:p>
          <a:p>
            <a:pPr algn="l"/>
            <a:r>
              <a:rPr lang="vi-VN" dirty="0"/>
              <a:t>    return inverse;</a:t>
            </a:r>
          </a:p>
          <a:p>
            <a:pPr algn="l"/>
            <a:r>
              <a:rPr lang="vi-VN" dirty="0"/>
              <a:t>}</a:t>
            </a:r>
            <a:endParaRPr lang="en-US" dirty="0"/>
          </a:p>
        </p:txBody>
      </p:sp>
    </p:spTree>
    <p:extLst>
      <p:ext uri="{BB962C8B-B14F-4D97-AF65-F5344CB8AC3E}">
        <p14:creationId xmlns:p14="http://schemas.microsoft.com/office/powerpoint/2010/main" val="3547543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323FA6A-6E58-4748-92BE-B45714679990}"/>
              </a:ext>
            </a:extLst>
          </p:cNvPr>
          <p:cNvSpPr>
            <a:spLocks noGrp="1"/>
          </p:cNvSpPr>
          <p:nvPr>
            <p:ph type="subTitle" idx="1"/>
          </p:nvPr>
        </p:nvSpPr>
        <p:spPr>
          <a:xfrm>
            <a:off x="914536" y="109728"/>
            <a:ext cx="8266040" cy="6612941"/>
          </a:xfrm>
        </p:spPr>
        <p:txBody>
          <a:bodyPr>
            <a:normAutofit fontScale="85000" lnSpcReduction="20000"/>
          </a:bodyPr>
          <a:lstStyle/>
          <a:p>
            <a:pPr algn="l"/>
            <a:r>
              <a:rPr lang="en-US" dirty="0"/>
              <a:t>// </a:t>
            </a:r>
            <a:r>
              <a:rPr lang="en-US" dirty="0" err="1"/>
              <a:t>Hàm</a:t>
            </a:r>
            <a:r>
              <a:rPr lang="en-US" dirty="0"/>
              <a:t> </a:t>
            </a:r>
            <a:r>
              <a:rPr lang="en-US" dirty="0" err="1"/>
              <a:t>mã</a:t>
            </a:r>
            <a:r>
              <a:rPr lang="en-US" dirty="0"/>
              <a:t> </a:t>
            </a:r>
            <a:r>
              <a:rPr lang="en-US" dirty="0" err="1"/>
              <a:t>hóa</a:t>
            </a:r>
            <a:r>
              <a:rPr lang="en-US" dirty="0"/>
              <a:t> </a:t>
            </a:r>
            <a:r>
              <a:rPr lang="en-US" dirty="0" err="1"/>
              <a:t>văn</a:t>
            </a:r>
            <a:r>
              <a:rPr lang="en-US" dirty="0"/>
              <a:t> </a:t>
            </a:r>
            <a:r>
              <a:rPr lang="en-US" dirty="0" err="1"/>
              <a:t>bản</a:t>
            </a:r>
            <a:endParaRPr lang="en-US" dirty="0"/>
          </a:p>
          <a:p>
            <a:pPr algn="l"/>
            <a:r>
              <a:rPr lang="en-US" dirty="0"/>
              <a:t>string encrypt(string text, vector&lt;vector&lt;int&gt;&gt;&amp; </a:t>
            </a:r>
            <a:r>
              <a:rPr lang="en-US" dirty="0" err="1"/>
              <a:t>keyMatrix</a:t>
            </a:r>
            <a:r>
              <a:rPr lang="en-US" dirty="0"/>
              <a:t>) {</a:t>
            </a:r>
          </a:p>
          <a:p>
            <a:pPr algn="l"/>
            <a:r>
              <a:rPr lang="en-US" dirty="0"/>
              <a:t>    string </a:t>
            </a:r>
            <a:r>
              <a:rPr lang="en-US" dirty="0" err="1"/>
              <a:t>cipherText</a:t>
            </a:r>
            <a:r>
              <a:rPr lang="en-US" dirty="0"/>
              <a:t> = "";</a:t>
            </a:r>
          </a:p>
          <a:p>
            <a:pPr algn="l"/>
            <a:r>
              <a:rPr lang="en-US" dirty="0"/>
              <a:t>    for (</a:t>
            </a:r>
            <a:r>
              <a:rPr lang="en-US" dirty="0" err="1"/>
              <a:t>size_t</a:t>
            </a:r>
            <a:r>
              <a:rPr lang="en-US" dirty="0"/>
              <a:t> </a:t>
            </a:r>
            <a:r>
              <a:rPr lang="en-US" dirty="0" err="1"/>
              <a:t>i</a:t>
            </a:r>
            <a:r>
              <a:rPr lang="en-US" dirty="0"/>
              <a:t> = 0; </a:t>
            </a:r>
            <a:r>
              <a:rPr lang="en-US" dirty="0" err="1"/>
              <a:t>i</a:t>
            </a:r>
            <a:r>
              <a:rPr lang="en-US" dirty="0"/>
              <a:t> &lt; </a:t>
            </a:r>
            <a:r>
              <a:rPr lang="en-US" dirty="0" err="1"/>
              <a:t>text.length</a:t>
            </a:r>
            <a:r>
              <a:rPr lang="en-US" dirty="0"/>
              <a:t>(); </a:t>
            </a:r>
            <a:r>
              <a:rPr lang="en-US" dirty="0" err="1"/>
              <a:t>i</a:t>
            </a:r>
            <a:r>
              <a:rPr lang="en-US" dirty="0"/>
              <a:t> += 2) {</a:t>
            </a:r>
          </a:p>
          <a:p>
            <a:pPr algn="l"/>
            <a:r>
              <a:rPr lang="en-US" dirty="0"/>
              <a:t>        // </a:t>
            </a:r>
            <a:r>
              <a:rPr lang="en-US" dirty="0" err="1"/>
              <a:t>Tạo</a:t>
            </a:r>
            <a:r>
              <a:rPr lang="en-US" dirty="0"/>
              <a:t> vector </a:t>
            </a:r>
            <a:r>
              <a:rPr lang="en-US" dirty="0" err="1"/>
              <a:t>cho</a:t>
            </a:r>
            <a:r>
              <a:rPr lang="en-US" dirty="0"/>
              <a:t> </a:t>
            </a:r>
            <a:r>
              <a:rPr lang="en-US" dirty="0" err="1"/>
              <a:t>mỗi</a:t>
            </a:r>
            <a:r>
              <a:rPr lang="en-US" dirty="0"/>
              <a:t> </a:t>
            </a:r>
            <a:r>
              <a:rPr lang="en-US" dirty="0" err="1"/>
              <a:t>khối</a:t>
            </a:r>
            <a:r>
              <a:rPr lang="en-US" dirty="0"/>
              <a:t> </a:t>
            </a:r>
            <a:r>
              <a:rPr lang="en-US" dirty="0" err="1"/>
              <a:t>văn</a:t>
            </a:r>
            <a:r>
              <a:rPr lang="en-US" dirty="0"/>
              <a:t> </a:t>
            </a:r>
            <a:r>
              <a:rPr lang="en-US" dirty="0" err="1"/>
              <a:t>bản</a:t>
            </a:r>
            <a:endParaRPr lang="en-US" dirty="0"/>
          </a:p>
          <a:p>
            <a:pPr algn="l"/>
            <a:r>
              <a:rPr lang="en-US" dirty="0"/>
              <a:t>        int x1 = text[</a:t>
            </a:r>
            <a:r>
              <a:rPr lang="en-US" dirty="0" err="1"/>
              <a:t>i</a:t>
            </a:r>
            <a:r>
              <a:rPr lang="en-US" dirty="0"/>
              <a:t>] - 'A';</a:t>
            </a:r>
          </a:p>
          <a:p>
            <a:pPr algn="l"/>
            <a:r>
              <a:rPr lang="en-US" dirty="0"/>
              <a:t>        int x2 = (</a:t>
            </a:r>
            <a:r>
              <a:rPr lang="en-US" dirty="0" err="1"/>
              <a:t>i</a:t>
            </a:r>
            <a:r>
              <a:rPr lang="en-US" dirty="0"/>
              <a:t> + 1 &lt; </a:t>
            </a:r>
            <a:r>
              <a:rPr lang="en-US" dirty="0" err="1"/>
              <a:t>text.length</a:t>
            </a:r>
            <a:r>
              <a:rPr lang="en-US" dirty="0"/>
              <a:t>()) ? text[</a:t>
            </a:r>
            <a:r>
              <a:rPr lang="en-US" dirty="0" err="1"/>
              <a:t>i</a:t>
            </a:r>
            <a:r>
              <a:rPr lang="en-US" dirty="0"/>
              <a:t> + 1] - 'A' : 0;</a:t>
            </a:r>
          </a:p>
          <a:p>
            <a:pPr algn="l"/>
            <a:endParaRPr lang="en-US" dirty="0"/>
          </a:p>
          <a:p>
            <a:pPr algn="l"/>
            <a:r>
              <a:rPr lang="en-US" dirty="0"/>
              <a:t>        vector&lt;int&gt; </a:t>
            </a:r>
            <a:r>
              <a:rPr lang="en-US" dirty="0" err="1"/>
              <a:t>vectorText</a:t>
            </a:r>
            <a:r>
              <a:rPr lang="en-US" dirty="0"/>
              <a:t> = {x1, x2};</a:t>
            </a:r>
          </a:p>
          <a:p>
            <a:pPr algn="l"/>
            <a:endParaRPr lang="en-US" dirty="0"/>
          </a:p>
          <a:p>
            <a:pPr algn="l"/>
            <a:r>
              <a:rPr lang="en-US" dirty="0"/>
              <a:t>        // </a:t>
            </a:r>
            <a:r>
              <a:rPr lang="en-US" dirty="0" err="1"/>
              <a:t>Mã</a:t>
            </a:r>
            <a:r>
              <a:rPr lang="en-US" dirty="0"/>
              <a:t> </a:t>
            </a:r>
            <a:r>
              <a:rPr lang="en-US" dirty="0" err="1"/>
              <a:t>hóa</a:t>
            </a:r>
            <a:r>
              <a:rPr lang="en-US" dirty="0"/>
              <a:t> </a:t>
            </a:r>
            <a:r>
              <a:rPr lang="en-US" dirty="0" err="1"/>
              <a:t>bằng</a:t>
            </a:r>
            <a:r>
              <a:rPr lang="en-US" dirty="0"/>
              <a:t> </a:t>
            </a:r>
            <a:r>
              <a:rPr lang="en-US" dirty="0" err="1"/>
              <a:t>cách</a:t>
            </a:r>
            <a:r>
              <a:rPr lang="en-US" dirty="0"/>
              <a:t> </a:t>
            </a:r>
            <a:r>
              <a:rPr lang="en-US" dirty="0" err="1"/>
              <a:t>nhân</a:t>
            </a:r>
            <a:r>
              <a:rPr lang="en-US" dirty="0"/>
              <a:t> </a:t>
            </a:r>
            <a:r>
              <a:rPr lang="en-US" dirty="0" err="1"/>
              <a:t>với</a:t>
            </a:r>
            <a:r>
              <a:rPr lang="en-US" dirty="0"/>
              <a:t> ma </a:t>
            </a:r>
            <a:r>
              <a:rPr lang="en-US" dirty="0" err="1"/>
              <a:t>trận</a:t>
            </a:r>
            <a:r>
              <a:rPr lang="en-US" dirty="0"/>
              <a:t> </a:t>
            </a:r>
            <a:r>
              <a:rPr lang="en-US" dirty="0" err="1"/>
              <a:t>khóa</a:t>
            </a:r>
            <a:endParaRPr lang="en-US" dirty="0"/>
          </a:p>
          <a:p>
            <a:pPr algn="l"/>
            <a:r>
              <a:rPr lang="en-US" dirty="0"/>
              <a:t>        int y1 = (</a:t>
            </a:r>
            <a:r>
              <a:rPr lang="en-US" dirty="0" err="1"/>
              <a:t>keyMatrix</a:t>
            </a:r>
            <a:r>
              <a:rPr lang="en-US" dirty="0"/>
              <a:t>[0][0] * </a:t>
            </a:r>
            <a:r>
              <a:rPr lang="en-US" dirty="0" err="1"/>
              <a:t>vectorText</a:t>
            </a:r>
            <a:r>
              <a:rPr lang="en-US" dirty="0"/>
              <a:t>[0] + </a:t>
            </a:r>
            <a:r>
              <a:rPr lang="en-US" dirty="0" err="1"/>
              <a:t>keyMatrix</a:t>
            </a:r>
            <a:r>
              <a:rPr lang="en-US" dirty="0"/>
              <a:t>[0][1] * </a:t>
            </a:r>
            <a:r>
              <a:rPr lang="en-US" dirty="0" err="1"/>
              <a:t>vectorText</a:t>
            </a:r>
            <a:r>
              <a:rPr lang="en-US" dirty="0"/>
              <a:t>[1]) % 26;</a:t>
            </a:r>
          </a:p>
          <a:p>
            <a:pPr algn="l"/>
            <a:r>
              <a:rPr lang="en-US" dirty="0"/>
              <a:t>        int y2 = (</a:t>
            </a:r>
            <a:r>
              <a:rPr lang="en-US" dirty="0" err="1"/>
              <a:t>keyMatrix</a:t>
            </a:r>
            <a:r>
              <a:rPr lang="en-US" dirty="0"/>
              <a:t>[1][0] * </a:t>
            </a:r>
            <a:r>
              <a:rPr lang="en-US" dirty="0" err="1"/>
              <a:t>vectorText</a:t>
            </a:r>
            <a:r>
              <a:rPr lang="en-US" dirty="0"/>
              <a:t>[0] + </a:t>
            </a:r>
            <a:r>
              <a:rPr lang="en-US" dirty="0" err="1"/>
              <a:t>keyMatrix</a:t>
            </a:r>
            <a:r>
              <a:rPr lang="en-US" dirty="0"/>
              <a:t>[1][1] * </a:t>
            </a:r>
            <a:r>
              <a:rPr lang="en-US" dirty="0" err="1"/>
              <a:t>vectorText</a:t>
            </a:r>
            <a:r>
              <a:rPr lang="en-US" dirty="0"/>
              <a:t>[1]) % 26;</a:t>
            </a:r>
          </a:p>
          <a:p>
            <a:pPr algn="l"/>
            <a:endParaRPr lang="en-US" dirty="0"/>
          </a:p>
          <a:p>
            <a:pPr algn="l"/>
            <a:r>
              <a:rPr lang="en-US" dirty="0"/>
              <a:t>        </a:t>
            </a:r>
            <a:r>
              <a:rPr lang="en-US" dirty="0" err="1"/>
              <a:t>cipherText</a:t>
            </a:r>
            <a:r>
              <a:rPr lang="en-US" dirty="0"/>
              <a:t> += (y1 + 'A');</a:t>
            </a:r>
          </a:p>
          <a:p>
            <a:pPr algn="l"/>
            <a:r>
              <a:rPr lang="en-US" dirty="0"/>
              <a:t>        </a:t>
            </a:r>
            <a:r>
              <a:rPr lang="en-US" dirty="0" err="1"/>
              <a:t>cipherText</a:t>
            </a:r>
            <a:r>
              <a:rPr lang="en-US" dirty="0"/>
              <a:t> += (y2 + 'A');</a:t>
            </a:r>
          </a:p>
          <a:p>
            <a:pPr algn="l"/>
            <a:r>
              <a:rPr lang="en-US" dirty="0"/>
              <a:t>    }</a:t>
            </a:r>
          </a:p>
          <a:p>
            <a:pPr algn="l"/>
            <a:endParaRPr lang="en-US" dirty="0"/>
          </a:p>
          <a:p>
            <a:pPr algn="l"/>
            <a:r>
              <a:rPr lang="en-US" dirty="0"/>
              <a:t>    return </a:t>
            </a:r>
            <a:r>
              <a:rPr lang="en-US" dirty="0" err="1"/>
              <a:t>cipherText</a:t>
            </a:r>
            <a:r>
              <a:rPr lang="en-US" dirty="0"/>
              <a:t>;</a:t>
            </a:r>
          </a:p>
          <a:p>
            <a:pPr algn="l"/>
            <a:r>
              <a:rPr lang="en-US" dirty="0"/>
              <a:t>}</a:t>
            </a:r>
          </a:p>
        </p:txBody>
      </p:sp>
    </p:spTree>
    <p:extLst>
      <p:ext uri="{BB962C8B-B14F-4D97-AF65-F5344CB8AC3E}">
        <p14:creationId xmlns:p14="http://schemas.microsoft.com/office/powerpoint/2010/main" val="24996257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139</TotalTime>
  <Words>1691</Words>
  <Application>Microsoft Office PowerPoint</Application>
  <PresentationFormat>Widescreen</PresentationFormat>
  <Paragraphs>133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Nghiên cứu thực nghiệm  Hill_cipher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Nghiên cứu thực nghiệm Hill_cipher</dc:title>
  <dc:creator>trung nguyen</dc:creator>
  <cp:lastModifiedBy>trung nguyen</cp:lastModifiedBy>
  <cp:revision>14</cp:revision>
  <dcterms:created xsi:type="dcterms:W3CDTF">2024-12-22T10:52:37Z</dcterms:created>
  <dcterms:modified xsi:type="dcterms:W3CDTF">2024-12-23T19:07:30Z</dcterms:modified>
</cp:coreProperties>
</file>