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5" r:id="rId4"/>
    <p:sldId id="264" r:id="rId5"/>
    <p:sldId id="263" r:id="rId6"/>
    <p:sldId id="262"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320226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283767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006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4222048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352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44973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224951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186884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369239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8DA5-82FA-48D4-AFC9-E7A555183AF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4994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28DA5-82FA-48D4-AFC9-E7A555183AF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219369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28DA5-82FA-48D4-AFC9-E7A555183AF8}"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322845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28DA5-82FA-48D4-AFC9-E7A555183AF8}"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108923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28DA5-82FA-48D4-AFC9-E7A555183AF8}" type="datetimeFigureOut">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17638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28DA5-82FA-48D4-AFC9-E7A555183AF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75371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28DA5-82FA-48D4-AFC9-E7A555183AF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7A613-8053-4C6B-8F08-BCACA0837226}" type="slidenum">
              <a:rPr lang="en-US" smtClean="0"/>
              <a:t>‹#›</a:t>
            </a:fld>
            <a:endParaRPr lang="en-US"/>
          </a:p>
        </p:txBody>
      </p:sp>
    </p:spTree>
    <p:extLst>
      <p:ext uri="{BB962C8B-B14F-4D97-AF65-F5344CB8AC3E}">
        <p14:creationId xmlns:p14="http://schemas.microsoft.com/office/powerpoint/2010/main" val="237015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328DA5-82FA-48D4-AFC9-E7A555183AF8}" type="datetimeFigureOut">
              <a:rPr lang="en-US" smtClean="0"/>
              <a:t>12/22/2024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E7A613-8053-4C6B-8F08-BCACA0837226}" type="slidenum">
              <a:rPr lang="en-US" smtClean="0"/>
              <a:t>‹#›</a:t>
            </a:fld>
            <a:endParaRPr lang="en-US"/>
          </a:p>
        </p:txBody>
      </p:sp>
    </p:spTree>
    <p:extLst>
      <p:ext uri="{BB962C8B-B14F-4D97-AF65-F5344CB8AC3E}">
        <p14:creationId xmlns:p14="http://schemas.microsoft.com/office/powerpoint/2010/main" val="347997010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3605-BA60-4494-A574-5BD8BE3A8EA7}"/>
              </a:ext>
            </a:extLst>
          </p:cNvPr>
          <p:cNvSpPr>
            <a:spLocks noGrp="1"/>
          </p:cNvSpPr>
          <p:nvPr>
            <p:ph type="ctrTitle"/>
          </p:nvPr>
        </p:nvSpPr>
        <p:spPr>
          <a:xfrm>
            <a:off x="880262" y="336499"/>
            <a:ext cx="9144000" cy="1499617"/>
          </a:xfrm>
        </p:spPr>
        <p:txBody>
          <a:bodyPr>
            <a:normAutofit fontScale="90000"/>
          </a:bodyPr>
          <a:lstStyle/>
          <a:p>
            <a:pPr algn="ct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r>
              <a:rPr lang="en-US" dirty="0" err="1"/>
              <a:t>mật</a:t>
            </a:r>
            <a:r>
              <a:rPr lang="en-US" dirty="0"/>
              <a:t> </a:t>
            </a:r>
            <a:r>
              <a:rPr lang="en-US" dirty="0" err="1"/>
              <a:t>mã</a:t>
            </a:r>
            <a:r>
              <a:rPr lang="en-US" dirty="0"/>
              <a:t> affine</a:t>
            </a:r>
          </a:p>
        </p:txBody>
      </p:sp>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351130" y="4050833"/>
            <a:ext cx="9144000" cy="2247554"/>
          </a:xfrm>
        </p:spPr>
        <p:txBody>
          <a:bodyPr/>
          <a:lstStyle/>
          <a:p>
            <a:pPr algn="l"/>
            <a:r>
              <a:rPr lang="en-US" dirty="0" err="1"/>
              <a:t>Ngày</a:t>
            </a:r>
            <a:r>
              <a:rPr lang="en-US" dirty="0"/>
              <a:t>: 22/12/2024</a:t>
            </a:r>
          </a:p>
        </p:txBody>
      </p:sp>
    </p:spTree>
    <p:extLst>
      <p:ext uri="{BB962C8B-B14F-4D97-AF65-F5344CB8AC3E}">
        <p14:creationId xmlns:p14="http://schemas.microsoft.com/office/powerpoint/2010/main" val="26489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336499"/>
            <a:ext cx="8690322" cy="6239865"/>
          </a:xfrm>
        </p:spPr>
        <p:txBody>
          <a:bodyPr/>
          <a:lstStyle/>
          <a:p>
            <a:pPr algn="l"/>
            <a:r>
              <a:rPr lang="vi-VN" dirty="0"/>
              <a:t>Mật mã Affine là một loại mật mã thay thế (substitution cipher) được sử dụng trong mật mã học cổ điển. Nó dựa trên một phép biến đổi tuyến tính theo công thức:</a:t>
            </a:r>
          </a:p>
          <a:p>
            <a:pPr algn="l"/>
            <a:r>
              <a:rPr lang="vi-VN" b="1" dirty="0"/>
              <a:t>E(x) = (a * x + b) mod m</a:t>
            </a:r>
            <a:endParaRPr lang="vi-VN" dirty="0"/>
          </a:p>
          <a:p>
            <a:pPr algn="l"/>
            <a:r>
              <a:rPr lang="vi-VN" dirty="0"/>
              <a:t>Trong đó:</a:t>
            </a:r>
          </a:p>
          <a:p>
            <a:pPr algn="l">
              <a:buFont typeface="Arial" panose="020B0604020202020204" pitchFamily="34" charset="0"/>
              <a:buChar char="•"/>
            </a:pPr>
            <a:r>
              <a:rPr lang="vi-VN" dirty="0"/>
              <a:t>x là ký tự gốc được chuyển đổi thành giá trị số (ví dụ: A=0, B=1, ..., Z=25).</a:t>
            </a:r>
          </a:p>
          <a:p>
            <a:pPr algn="l">
              <a:buFont typeface="Arial" panose="020B0604020202020204" pitchFamily="34" charset="0"/>
              <a:buChar char="•"/>
            </a:pPr>
            <a:r>
              <a:rPr lang="vi-VN" dirty="0"/>
              <a:t>a và b là hai khóa trong hệ mật mã. a phải thỏa mãn điều kiện gcd⁡(a,m)=1, với m là kích thước bảng chữ cái (thường là 26 với tiếng Anh).</a:t>
            </a:r>
          </a:p>
          <a:p>
            <a:pPr algn="l">
              <a:buFont typeface="Arial" panose="020B0604020202020204" pitchFamily="34" charset="0"/>
              <a:buChar char="•"/>
            </a:pPr>
            <a:r>
              <a:rPr lang="vi-VN" dirty="0"/>
              <a:t>m là modulo.</a:t>
            </a:r>
          </a:p>
          <a:p>
            <a:pPr algn="l">
              <a:buFont typeface="Arial" panose="020B0604020202020204" pitchFamily="34" charset="0"/>
              <a:buChar char="•"/>
            </a:pPr>
            <a:r>
              <a:rPr lang="vi-VN" dirty="0"/>
              <a:t>E(x) là ký tự mã hóa.</a:t>
            </a:r>
          </a:p>
          <a:p>
            <a:pPr algn="l"/>
            <a:r>
              <a:rPr lang="vi-VN" b="1" dirty="0"/>
              <a:t>Giải mã</a:t>
            </a:r>
            <a:r>
              <a:rPr lang="vi-VN" dirty="0"/>
              <a:t> được thực hiện qua công thức:</a:t>
            </a:r>
            <a:br>
              <a:rPr lang="vi-VN" dirty="0"/>
            </a:br>
            <a:r>
              <a:rPr lang="vi-VN" b="1" dirty="0"/>
              <a:t>D(y) = a⁻¹ * (y - b) mod m</a:t>
            </a:r>
            <a:r>
              <a:rPr lang="vi-VN" dirty="0"/>
              <a:t>,</a:t>
            </a:r>
            <a:br>
              <a:rPr lang="vi-VN" dirty="0"/>
            </a:br>
            <a:r>
              <a:rPr lang="vi-VN" dirty="0"/>
              <a:t>trong đó a−1 là nghịch đảo modulo của a theo m.</a:t>
            </a:r>
          </a:p>
          <a:p>
            <a:pPr algn="l"/>
            <a:endParaRPr lang="en-US" dirty="0"/>
          </a:p>
          <a:p>
            <a:pPr algn="l"/>
            <a:r>
              <a:rPr lang="en-US" dirty="0" err="1"/>
              <a:t>mã</a:t>
            </a:r>
            <a:r>
              <a:rPr lang="en-US" dirty="0"/>
              <a:t> C++ </a:t>
            </a:r>
            <a:r>
              <a:rPr lang="en-US" dirty="0" err="1"/>
              <a:t>để</a:t>
            </a:r>
            <a:r>
              <a:rPr lang="en-US" dirty="0"/>
              <a:t> </a:t>
            </a:r>
            <a:r>
              <a:rPr lang="en-US" dirty="0" err="1"/>
              <a:t>thực</a:t>
            </a:r>
            <a:r>
              <a:rPr lang="en-US" dirty="0"/>
              <a:t> </a:t>
            </a:r>
            <a:r>
              <a:rPr lang="en-US" dirty="0" err="1"/>
              <a:t>nghiệm</a:t>
            </a:r>
            <a:r>
              <a:rPr lang="en-US" dirty="0"/>
              <a:t> </a:t>
            </a:r>
            <a:r>
              <a:rPr lang="en-US" dirty="0" err="1"/>
              <a:t>mật</a:t>
            </a:r>
            <a:r>
              <a:rPr lang="en-US" dirty="0"/>
              <a:t> </a:t>
            </a:r>
            <a:r>
              <a:rPr lang="en-US" dirty="0" err="1"/>
              <a:t>mã</a:t>
            </a:r>
            <a:r>
              <a:rPr lang="en-US" dirty="0"/>
              <a:t> Affine:</a:t>
            </a:r>
          </a:p>
        </p:txBody>
      </p:sp>
    </p:spTree>
    <p:extLst>
      <p:ext uri="{BB962C8B-B14F-4D97-AF65-F5344CB8AC3E}">
        <p14:creationId xmlns:p14="http://schemas.microsoft.com/office/powerpoint/2010/main" val="329906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336499"/>
            <a:ext cx="8690322" cy="6239865"/>
          </a:xfrm>
        </p:spPr>
        <p:txBody>
          <a:bodyPr>
            <a:normAutofit fontScale="62500" lnSpcReduction="20000"/>
          </a:bodyPr>
          <a:lstStyle/>
          <a:p>
            <a:pPr algn="l"/>
            <a:r>
              <a:rPr lang="vi-VN" dirty="0"/>
              <a:t>#include &lt;iostream&gt;</a:t>
            </a:r>
          </a:p>
          <a:p>
            <a:pPr algn="l"/>
            <a:r>
              <a:rPr lang="vi-VN" dirty="0"/>
              <a:t>#include &lt;string&gt;</a:t>
            </a:r>
          </a:p>
          <a:p>
            <a:pPr algn="l"/>
            <a:r>
              <a:rPr lang="vi-VN" dirty="0"/>
              <a:t>#include &lt;cctype&gt; // Thư viện xử lý ký tự</a:t>
            </a:r>
          </a:p>
          <a:p>
            <a:pPr algn="l"/>
            <a:r>
              <a:rPr lang="vi-VN" dirty="0"/>
              <a:t>#include &lt;algorithm&gt;</a:t>
            </a:r>
          </a:p>
          <a:p>
            <a:pPr algn="l"/>
            <a:endParaRPr lang="vi-VN" dirty="0"/>
          </a:p>
          <a:p>
            <a:pPr algn="l"/>
            <a:r>
              <a:rPr lang="vi-VN" dirty="0"/>
              <a:t>using namespace std;</a:t>
            </a:r>
          </a:p>
          <a:p>
            <a:pPr algn="l"/>
            <a:endParaRPr lang="vi-VN" dirty="0"/>
          </a:p>
          <a:p>
            <a:pPr algn="l"/>
            <a:r>
              <a:rPr lang="vi-VN" dirty="0"/>
              <a:t>// Hàm tính gcd</a:t>
            </a:r>
          </a:p>
          <a:p>
            <a:pPr algn="l"/>
            <a:r>
              <a:rPr lang="vi-VN" dirty="0"/>
              <a:t>int gcd(int a, int b) {</a:t>
            </a:r>
          </a:p>
          <a:p>
            <a:pPr algn="l"/>
            <a:r>
              <a:rPr lang="vi-VN" dirty="0"/>
              <a:t>    return b == 0 ? a : gcd(b, a % b);</a:t>
            </a:r>
          </a:p>
          <a:p>
            <a:pPr algn="l"/>
            <a:r>
              <a:rPr lang="vi-VN" dirty="0"/>
              <a:t>}</a:t>
            </a:r>
          </a:p>
          <a:p>
            <a:pPr algn="l"/>
            <a:endParaRPr lang="vi-VN" dirty="0"/>
          </a:p>
          <a:p>
            <a:pPr algn="l"/>
            <a:r>
              <a:rPr lang="vi-VN" dirty="0"/>
              <a:t>// Tìm nghịch đảo modulo</a:t>
            </a:r>
          </a:p>
          <a:p>
            <a:pPr algn="l"/>
            <a:r>
              <a:rPr lang="vi-VN" dirty="0"/>
              <a:t>int modInverse(int a, int m) {</a:t>
            </a:r>
          </a:p>
          <a:p>
            <a:pPr algn="l"/>
            <a:r>
              <a:rPr lang="vi-VN" dirty="0"/>
              <a:t>    a = a % m;</a:t>
            </a:r>
          </a:p>
          <a:p>
            <a:pPr algn="l"/>
            <a:r>
              <a:rPr lang="vi-VN" dirty="0"/>
              <a:t>    for (int x = 1; x &lt; m; x++) {</a:t>
            </a:r>
          </a:p>
          <a:p>
            <a:pPr algn="l"/>
            <a:r>
              <a:rPr lang="vi-VN" dirty="0"/>
              <a:t>        if ((a * x) % m == 1) {</a:t>
            </a:r>
          </a:p>
          <a:p>
            <a:pPr algn="l"/>
            <a:r>
              <a:rPr lang="vi-VN" dirty="0"/>
              <a:t>            return x;</a:t>
            </a:r>
          </a:p>
          <a:p>
            <a:pPr algn="l"/>
            <a:r>
              <a:rPr lang="vi-VN" dirty="0"/>
              <a:t>        }</a:t>
            </a:r>
          </a:p>
          <a:p>
            <a:pPr algn="l"/>
            <a:r>
              <a:rPr lang="vi-VN" dirty="0"/>
              <a:t>    }</a:t>
            </a:r>
          </a:p>
          <a:p>
            <a:pPr algn="l"/>
            <a:r>
              <a:rPr lang="vi-VN" dirty="0"/>
              <a:t>    return -1;</a:t>
            </a:r>
          </a:p>
          <a:p>
            <a:pPr algn="l"/>
            <a:r>
              <a:rPr lang="vi-VN" dirty="0"/>
              <a:t>}</a:t>
            </a:r>
            <a:endParaRPr lang="en-US" dirty="0"/>
          </a:p>
        </p:txBody>
      </p:sp>
    </p:spTree>
    <p:extLst>
      <p:ext uri="{BB962C8B-B14F-4D97-AF65-F5344CB8AC3E}">
        <p14:creationId xmlns:p14="http://schemas.microsoft.com/office/powerpoint/2010/main" val="97315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336499"/>
            <a:ext cx="8690322" cy="6239865"/>
          </a:xfrm>
        </p:spPr>
        <p:txBody>
          <a:bodyPr/>
          <a:lstStyle/>
          <a:p>
            <a:pPr algn="l"/>
            <a:r>
              <a:rPr lang="en-US" dirty="0"/>
              <a:t>// </a:t>
            </a:r>
            <a:r>
              <a:rPr lang="en-US" dirty="0" err="1"/>
              <a:t>Hàm</a:t>
            </a:r>
            <a:r>
              <a:rPr lang="en-US" dirty="0"/>
              <a:t> </a:t>
            </a:r>
            <a:r>
              <a:rPr lang="en-US" dirty="0" err="1"/>
              <a:t>mã</a:t>
            </a:r>
            <a:r>
              <a:rPr lang="en-US" dirty="0"/>
              <a:t> </a:t>
            </a:r>
            <a:r>
              <a:rPr lang="en-US" dirty="0" err="1"/>
              <a:t>hóa</a:t>
            </a:r>
            <a:r>
              <a:rPr lang="en-US" dirty="0"/>
              <a:t> Affine</a:t>
            </a:r>
          </a:p>
          <a:p>
            <a:pPr algn="l"/>
            <a:r>
              <a:rPr lang="en-US" dirty="0"/>
              <a:t>string </a:t>
            </a:r>
            <a:r>
              <a:rPr lang="en-US" dirty="0" err="1"/>
              <a:t>affineEncrypt</a:t>
            </a:r>
            <a:r>
              <a:rPr lang="en-US" dirty="0"/>
              <a:t>(string plaintext, int a, int b, int m) {</a:t>
            </a:r>
          </a:p>
          <a:p>
            <a:pPr algn="l"/>
            <a:r>
              <a:rPr lang="en-US" dirty="0"/>
              <a:t>    string ciphertext = "";</a:t>
            </a:r>
          </a:p>
          <a:p>
            <a:pPr algn="l"/>
            <a:r>
              <a:rPr lang="en-US" dirty="0"/>
              <a:t>    for (char c : plaintext) {</a:t>
            </a:r>
          </a:p>
          <a:p>
            <a:pPr algn="l"/>
            <a:r>
              <a:rPr lang="en-US" dirty="0"/>
              <a:t>        if (</a:t>
            </a:r>
            <a:r>
              <a:rPr lang="en-US" dirty="0" err="1"/>
              <a:t>isalpha</a:t>
            </a:r>
            <a:r>
              <a:rPr lang="en-US" dirty="0"/>
              <a:t>(c)) {</a:t>
            </a:r>
          </a:p>
          <a:p>
            <a:pPr algn="l"/>
            <a:r>
              <a:rPr lang="en-US" dirty="0"/>
              <a:t>            char base = </a:t>
            </a:r>
            <a:r>
              <a:rPr lang="en-US" dirty="0" err="1"/>
              <a:t>islower</a:t>
            </a:r>
            <a:r>
              <a:rPr lang="en-US" dirty="0"/>
              <a:t>(c) ? 'a' : 'A';</a:t>
            </a:r>
          </a:p>
          <a:p>
            <a:pPr algn="l"/>
            <a:r>
              <a:rPr lang="en-US" dirty="0"/>
              <a:t>            int x = c - base;</a:t>
            </a:r>
          </a:p>
          <a:p>
            <a:pPr algn="l"/>
            <a:r>
              <a:rPr lang="en-US" dirty="0"/>
              <a:t>            char </a:t>
            </a:r>
            <a:r>
              <a:rPr lang="en-US" dirty="0" err="1"/>
              <a:t>encryptedChar</a:t>
            </a:r>
            <a:r>
              <a:rPr lang="en-US" dirty="0"/>
              <a:t> = ((a * x + b) % m) + base;</a:t>
            </a:r>
          </a:p>
          <a:p>
            <a:pPr algn="l"/>
            <a:r>
              <a:rPr lang="en-US" dirty="0"/>
              <a:t>            ciphertext += </a:t>
            </a:r>
            <a:r>
              <a:rPr lang="en-US" dirty="0" err="1"/>
              <a:t>encryptedChar</a:t>
            </a:r>
            <a:r>
              <a:rPr lang="en-US" dirty="0"/>
              <a:t>;</a:t>
            </a:r>
          </a:p>
          <a:p>
            <a:pPr algn="l"/>
            <a:r>
              <a:rPr lang="en-US" dirty="0"/>
              <a:t>        } else {</a:t>
            </a:r>
          </a:p>
          <a:p>
            <a:pPr algn="l"/>
            <a:r>
              <a:rPr lang="en-US" dirty="0"/>
              <a:t>            ciphertext += c; // </a:t>
            </a:r>
            <a:r>
              <a:rPr lang="en-US" dirty="0" err="1"/>
              <a:t>Giữ</a:t>
            </a:r>
            <a:r>
              <a:rPr lang="en-US" dirty="0"/>
              <a:t> </a:t>
            </a:r>
            <a:r>
              <a:rPr lang="en-US" dirty="0" err="1"/>
              <a:t>nguyên</a:t>
            </a:r>
            <a:r>
              <a:rPr lang="en-US" dirty="0"/>
              <a:t> </a:t>
            </a:r>
            <a:r>
              <a:rPr lang="en-US" dirty="0" err="1"/>
              <a:t>ký</a:t>
            </a:r>
            <a:r>
              <a:rPr lang="en-US" dirty="0"/>
              <a:t> </a:t>
            </a:r>
            <a:r>
              <a:rPr lang="en-US" dirty="0" err="1"/>
              <a:t>tự</a:t>
            </a:r>
            <a:r>
              <a:rPr lang="en-US" dirty="0"/>
              <a:t> </a:t>
            </a:r>
            <a:r>
              <a:rPr lang="en-US" dirty="0" err="1"/>
              <a:t>không</a:t>
            </a:r>
            <a:r>
              <a:rPr lang="en-US" dirty="0"/>
              <a:t> </a:t>
            </a:r>
            <a:r>
              <a:rPr lang="en-US" dirty="0" err="1"/>
              <a:t>phải</a:t>
            </a:r>
            <a:r>
              <a:rPr lang="en-US" dirty="0"/>
              <a:t> </a:t>
            </a:r>
            <a:r>
              <a:rPr lang="en-US" dirty="0" err="1"/>
              <a:t>chữ</a:t>
            </a:r>
            <a:endParaRPr lang="en-US" dirty="0"/>
          </a:p>
          <a:p>
            <a:pPr algn="l"/>
            <a:r>
              <a:rPr lang="en-US" dirty="0"/>
              <a:t>        }</a:t>
            </a:r>
          </a:p>
          <a:p>
            <a:pPr algn="l"/>
            <a:r>
              <a:rPr lang="en-US" dirty="0"/>
              <a:t>    }</a:t>
            </a:r>
          </a:p>
          <a:p>
            <a:pPr algn="l"/>
            <a:r>
              <a:rPr lang="en-US" dirty="0"/>
              <a:t>    return ciphertext;</a:t>
            </a:r>
          </a:p>
          <a:p>
            <a:pPr algn="l"/>
            <a:r>
              <a:rPr lang="en-US" dirty="0"/>
              <a:t>}</a:t>
            </a:r>
          </a:p>
        </p:txBody>
      </p:sp>
    </p:spTree>
    <p:extLst>
      <p:ext uri="{BB962C8B-B14F-4D97-AF65-F5344CB8AC3E}">
        <p14:creationId xmlns:p14="http://schemas.microsoft.com/office/powerpoint/2010/main" val="11936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336499"/>
            <a:ext cx="8690322" cy="6239865"/>
          </a:xfrm>
        </p:spPr>
        <p:txBody>
          <a:bodyPr>
            <a:normAutofit fontScale="85000" lnSpcReduction="20000"/>
          </a:bodyPr>
          <a:lstStyle/>
          <a:p>
            <a:pPr algn="l"/>
            <a:r>
              <a:rPr lang="en-US" dirty="0"/>
              <a:t>// </a:t>
            </a:r>
            <a:r>
              <a:rPr lang="en-US" dirty="0" err="1"/>
              <a:t>Hàm</a:t>
            </a:r>
            <a:r>
              <a:rPr lang="en-US" dirty="0"/>
              <a:t> </a:t>
            </a:r>
            <a:r>
              <a:rPr lang="en-US" dirty="0" err="1"/>
              <a:t>giải</a:t>
            </a:r>
            <a:r>
              <a:rPr lang="en-US" dirty="0"/>
              <a:t> </a:t>
            </a:r>
            <a:r>
              <a:rPr lang="en-US" dirty="0" err="1"/>
              <a:t>mã</a:t>
            </a:r>
            <a:r>
              <a:rPr lang="en-US" dirty="0"/>
              <a:t> Affine</a:t>
            </a:r>
          </a:p>
          <a:p>
            <a:pPr algn="l"/>
            <a:r>
              <a:rPr lang="en-US" dirty="0"/>
              <a:t>string </a:t>
            </a:r>
            <a:r>
              <a:rPr lang="en-US" dirty="0" err="1"/>
              <a:t>affineDecrypt</a:t>
            </a:r>
            <a:r>
              <a:rPr lang="en-US" dirty="0"/>
              <a:t>(string ciphertext, int a, int b, int m) {</a:t>
            </a:r>
          </a:p>
          <a:p>
            <a:pPr algn="l"/>
            <a:r>
              <a:rPr lang="en-US" dirty="0"/>
              <a:t>    string plaintext = "";</a:t>
            </a:r>
          </a:p>
          <a:p>
            <a:pPr algn="l"/>
            <a:r>
              <a:rPr lang="en-US" dirty="0"/>
              <a:t>    int </a:t>
            </a:r>
            <a:r>
              <a:rPr lang="en-US" dirty="0" err="1"/>
              <a:t>aInverse</a:t>
            </a:r>
            <a:r>
              <a:rPr lang="en-US" dirty="0"/>
              <a:t> = </a:t>
            </a:r>
            <a:r>
              <a:rPr lang="en-US" dirty="0" err="1"/>
              <a:t>modInverse</a:t>
            </a:r>
            <a:r>
              <a:rPr lang="en-US" dirty="0"/>
              <a:t>(a, m);</a:t>
            </a:r>
          </a:p>
          <a:p>
            <a:pPr algn="l"/>
            <a:r>
              <a:rPr lang="en-US" dirty="0"/>
              <a:t>    if (</a:t>
            </a:r>
            <a:r>
              <a:rPr lang="en-US" dirty="0" err="1"/>
              <a:t>aInverse</a:t>
            </a:r>
            <a:r>
              <a:rPr lang="en-US" dirty="0"/>
              <a:t> == -1) {</a:t>
            </a:r>
          </a:p>
          <a:p>
            <a:pPr algn="l"/>
            <a:r>
              <a:rPr lang="en-US" dirty="0"/>
              <a:t>        throw </a:t>
            </a:r>
            <a:r>
              <a:rPr lang="en-US" dirty="0" err="1"/>
              <a:t>invalid_argument</a:t>
            </a:r>
            <a:r>
              <a:rPr lang="en-US" dirty="0"/>
              <a:t>("</a:t>
            </a:r>
            <a:r>
              <a:rPr lang="en-US" dirty="0" err="1"/>
              <a:t>Khóa</a:t>
            </a:r>
            <a:r>
              <a:rPr lang="en-US" dirty="0"/>
              <a:t> a </a:t>
            </a:r>
            <a:r>
              <a:rPr lang="en-US" dirty="0" err="1"/>
              <a:t>không</a:t>
            </a:r>
            <a:r>
              <a:rPr lang="en-US" dirty="0"/>
              <a:t> </a:t>
            </a:r>
            <a:r>
              <a:rPr lang="en-US" dirty="0" err="1"/>
              <a:t>khả</a:t>
            </a:r>
            <a:r>
              <a:rPr lang="en-US" dirty="0"/>
              <a:t> </a:t>
            </a:r>
            <a:r>
              <a:rPr lang="en-US" dirty="0" err="1"/>
              <a:t>nghịch</a:t>
            </a:r>
            <a:r>
              <a:rPr lang="en-US" dirty="0"/>
              <a:t> modulo m!");</a:t>
            </a:r>
          </a:p>
          <a:p>
            <a:pPr algn="l"/>
            <a:r>
              <a:rPr lang="en-US" dirty="0"/>
              <a:t>    }</a:t>
            </a:r>
          </a:p>
          <a:p>
            <a:pPr algn="l"/>
            <a:r>
              <a:rPr lang="en-US" dirty="0"/>
              <a:t>    for (char c : ciphertext) {</a:t>
            </a:r>
          </a:p>
          <a:p>
            <a:pPr algn="l"/>
            <a:r>
              <a:rPr lang="en-US" dirty="0"/>
              <a:t>        if (</a:t>
            </a:r>
            <a:r>
              <a:rPr lang="en-US" dirty="0" err="1"/>
              <a:t>isalpha</a:t>
            </a:r>
            <a:r>
              <a:rPr lang="en-US" dirty="0"/>
              <a:t>(c)) {</a:t>
            </a:r>
          </a:p>
          <a:p>
            <a:pPr algn="l"/>
            <a:r>
              <a:rPr lang="en-US" dirty="0"/>
              <a:t>            char base = </a:t>
            </a:r>
            <a:r>
              <a:rPr lang="en-US" dirty="0" err="1"/>
              <a:t>islower</a:t>
            </a:r>
            <a:r>
              <a:rPr lang="en-US" dirty="0"/>
              <a:t>(c) ? 'a' : 'A';</a:t>
            </a:r>
          </a:p>
          <a:p>
            <a:pPr algn="l"/>
            <a:r>
              <a:rPr lang="en-US" dirty="0"/>
              <a:t>            int y = c - base;</a:t>
            </a:r>
          </a:p>
          <a:p>
            <a:pPr algn="l"/>
            <a:r>
              <a:rPr lang="en-US" dirty="0"/>
              <a:t>            char </a:t>
            </a:r>
            <a:r>
              <a:rPr lang="en-US" dirty="0" err="1"/>
              <a:t>decryptedChar</a:t>
            </a:r>
            <a:r>
              <a:rPr lang="en-US" dirty="0"/>
              <a:t> = (</a:t>
            </a:r>
            <a:r>
              <a:rPr lang="en-US" dirty="0" err="1"/>
              <a:t>aInverse</a:t>
            </a:r>
            <a:r>
              <a:rPr lang="en-US" dirty="0"/>
              <a:t> * (y - b + m) % m) + base;</a:t>
            </a:r>
          </a:p>
          <a:p>
            <a:pPr algn="l"/>
            <a:r>
              <a:rPr lang="en-US" dirty="0"/>
              <a:t>            plaintext += </a:t>
            </a:r>
            <a:r>
              <a:rPr lang="en-US" dirty="0" err="1"/>
              <a:t>decryptedChar</a:t>
            </a:r>
            <a:r>
              <a:rPr lang="en-US" dirty="0"/>
              <a:t>;</a:t>
            </a:r>
          </a:p>
          <a:p>
            <a:pPr algn="l"/>
            <a:r>
              <a:rPr lang="en-US" dirty="0"/>
              <a:t>        } else {</a:t>
            </a:r>
          </a:p>
          <a:p>
            <a:pPr algn="l"/>
            <a:r>
              <a:rPr lang="en-US" dirty="0"/>
              <a:t>            plaintext += c; // </a:t>
            </a:r>
            <a:r>
              <a:rPr lang="en-US" dirty="0" err="1"/>
              <a:t>Giữ</a:t>
            </a:r>
            <a:r>
              <a:rPr lang="en-US" dirty="0"/>
              <a:t> </a:t>
            </a:r>
            <a:r>
              <a:rPr lang="en-US" dirty="0" err="1"/>
              <a:t>nguyên</a:t>
            </a:r>
            <a:r>
              <a:rPr lang="en-US" dirty="0"/>
              <a:t> </a:t>
            </a:r>
            <a:r>
              <a:rPr lang="en-US" dirty="0" err="1"/>
              <a:t>ký</a:t>
            </a:r>
            <a:r>
              <a:rPr lang="en-US" dirty="0"/>
              <a:t> </a:t>
            </a:r>
            <a:r>
              <a:rPr lang="en-US" dirty="0" err="1"/>
              <a:t>tự</a:t>
            </a:r>
            <a:r>
              <a:rPr lang="en-US" dirty="0"/>
              <a:t> </a:t>
            </a:r>
            <a:r>
              <a:rPr lang="en-US" dirty="0" err="1"/>
              <a:t>không</a:t>
            </a:r>
            <a:r>
              <a:rPr lang="en-US" dirty="0"/>
              <a:t> </a:t>
            </a:r>
            <a:r>
              <a:rPr lang="en-US" dirty="0" err="1"/>
              <a:t>phải</a:t>
            </a:r>
            <a:r>
              <a:rPr lang="en-US" dirty="0"/>
              <a:t> </a:t>
            </a:r>
            <a:r>
              <a:rPr lang="en-US" dirty="0" err="1"/>
              <a:t>chữ</a:t>
            </a:r>
            <a:endParaRPr lang="en-US" dirty="0"/>
          </a:p>
          <a:p>
            <a:pPr algn="l"/>
            <a:r>
              <a:rPr lang="en-US" dirty="0"/>
              <a:t>        }</a:t>
            </a:r>
          </a:p>
          <a:p>
            <a:pPr algn="l"/>
            <a:r>
              <a:rPr lang="en-US" dirty="0"/>
              <a:t>    }</a:t>
            </a:r>
          </a:p>
          <a:p>
            <a:pPr algn="l"/>
            <a:r>
              <a:rPr lang="en-US" dirty="0"/>
              <a:t>    return plaintext;</a:t>
            </a:r>
          </a:p>
          <a:p>
            <a:pPr algn="l"/>
            <a:r>
              <a:rPr lang="en-US" dirty="0"/>
              <a:t>}</a:t>
            </a:r>
          </a:p>
        </p:txBody>
      </p:sp>
    </p:spTree>
    <p:extLst>
      <p:ext uri="{BB962C8B-B14F-4D97-AF65-F5344CB8AC3E}">
        <p14:creationId xmlns:p14="http://schemas.microsoft.com/office/powerpoint/2010/main" val="111994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102413"/>
            <a:ext cx="8690322" cy="6755587"/>
          </a:xfrm>
        </p:spPr>
        <p:txBody>
          <a:bodyPr>
            <a:normAutofit fontScale="40000" lnSpcReduction="20000"/>
          </a:bodyPr>
          <a:lstStyle/>
          <a:p>
            <a:pPr algn="l"/>
            <a:r>
              <a:rPr lang="vi-VN" dirty="0"/>
              <a:t>int main() {</a:t>
            </a:r>
          </a:p>
          <a:p>
            <a:pPr algn="l"/>
            <a:r>
              <a:rPr lang="vi-VN" dirty="0"/>
              <a:t>    int a, b;</a:t>
            </a:r>
          </a:p>
          <a:p>
            <a:pPr algn="l"/>
            <a:r>
              <a:rPr lang="vi-VN" dirty="0"/>
              <a:t>    string plaintext, ciphertext;</a:t>
            </a:r>
          </a:p>
          <a:p>
            <a:pPr algn="l"/>
            <a:endParaRPr lang="vi-VN" dirty="0"/>
          </a:p>
          <a:p>
            <a:pPr algn="l"/>
            <a:r>
              <a:rPr lang="vi-VN" dirty="0"/>
              <a:t>    // Kích thước bảng chữ cái</a:t>
            </a:r>
          </a:p>
          <a:p>
            <a:pPr algn="l"/>
            <a:r>
              <a:rPr lang="vi-VN" dirty="0"/>
              <a:t>    int m = 26;</a:t>
            </a:r>
          </a:p>
          <a:p>
            <a:pPr algn="l"/>
            <a:endParaRPr lang="vi-VN" dirty="0"/>
          </a:p>
          <a:p>
            <a:pPr algn="l"/>
            <a:r>
              <a:rPr lang="vi-VN" dirty="0"/>
              <a:t>    cout &lt;&lt; "Nhập chuỗi cần mã hóa (plaintext): ";</a:t>
            </a:r>
          </a:p>
          <a:p>
            <a:pPr algn="l"/>
            <a:r>
              <a:rPr lang="vi-VN" dirty="0"/>
              <a:t>    getline(cin, plaintext);</a:t>
            </a:r>
          </a:p>
          <a:p>
            <a:pPr algn="l"/>
            <a:endParaRPr lang="vi-VN" dirty="0"/>
          </a:p>
          <a:p>
            <a:pPr algn="l"/>
            <a:r>
              <a:rPr lang="vi-VN" dirty="0"/>
              <a:t>    cout &lt;&lt; "Nhập khóa a (gcd(a, 26) = 1): ";</a:t>
            </a:r>
          </a:p>
          <a:p>
            <a:pPr algn="l"/>
            <a:r>
              <a:rPr lang="vi-VN" dirty="0"/>
              <a:t>    cin &gt;&gt; a;</a:t>
            </a:r>
          </a:p>
          <a:p>
            <a:pPr algn="l"/>
            <a:r>
              <a:rPr lang="vi-VN" dirty="0"/>
              <a:t>    while (gcd(a, m) != 1) {</a:t>
            </a:r>
          </a:p>
          <a:p>
            <a:pPr algn="l"/>
            <a:r>
              <a:rPr lang="vi-VN" dirty="0"/>
              <a:t>        cout &lt;&lt; "Khóa a không hợp lệ. Nhập lại: ";</a:t>
            </a:r>
          </a:p>
          <a:p>
            <a:pPr algn="l"/>
            <a:r>
              <a:rPr lang="vi-VN" dirty="0"/>
              <a:t>        cin &gt;&gt; a;</a:t>
            </a:r>
          </a:p>
          <a:p>
            <a:pPr algn="l"/>
            <a:r>
              <a:rPr lang="vi-VN" dirty="0"/>
              <a:t>    }</a:t>
            </a:r>
          </a:p>
          <a:p>
            <a:pPr algn="l"/>
            <a:endParaRPr lang="vi-VN" dirty="0"/>
          </a:p>
          <a:p>
            <a:pPr algn="l"/>
            <a:r>
              <a:rPr lang="vi-VN" dirty="0"/>
              <a:t>    cout &lt;&lt; "Nhập khóa b: ";</a:t>
            </a:r>
          </a:p>
          <a:p>
            <a:pPr algn="l"/>
            <a:r>
              <a:rPr lang="vi-VN" dirty="0"/>
              <a:t>    cin &gt;&gt; b;</a:t>
            </a:r>
          </a:p>
          <a:p>
            <a:pPr algn="l"/>
            <a:endParaRPr lang="vi-VN" dirty="0"/>
          </a:p>
          <a:p>
            <a:pPr algn="l"/>
            <a:r>
              <a:rPr lang="vi-VN" dirty="0"/>
              <a:t>    // Mã hóa</a:t>
            </a:r>
          </a:p>
          <a:p>
            <a:pPr algn="l"/>
            <a:r>
              <a:rPr lang="vi-VN" dirty="0"/>
              <a:t>    ciphertext = affineEncrypt(plaintext, a, b, m);</a:t>
            </a:r>
          </a:p>
          <a:p>
            <a:pPr algn="l"/>
            <a:r>
              <a:rPr lang="vi-VN" dirty="0"/>
              <a:t>    cout &lt;&lt; "Chuỗi sau khi mã hóa: " &lt;&lt; ciphertext &lt;&lt; endl;</a:t>
            </a:r>
          </a:p>
          <a:p>
            <a:pPr algn="l"/>
            <a:endParaRPr lang="vi-VN" dirty="0"/>
          </a:p>
          <a:p>
            <a:pPr algn="l"/>
            <a:r>
              <a:rPr lang="vi-VN" dirty="0"/>
              <a:t>    // Giải mã</a:t>
            </a:r>
          </a:p>
          <a:p>
            <a:pPr algn="l"/>
            <a:r>
              <a:rPr lang="vi-VN" dirty="0"/>
              <a:t>    string decryptedText = affineDecrypt(ciphertext, a, b, m);</a:t>
            </a:r>
          </a:p>
          <a:p>
            <a:pPr algn="l"/>
            <a:r>
              <a:rPr lang="vi-VN" dirty="0"/>
              <a:t>    cout &lt;&lt; "Chuỗi sau khi giải mã: " &lt;&lt; decryptedText &lt;&lt; endl;</a:t>
            </a:r>
          </a:p>
          <a:p>
            <a:pPr algn="l"/>
            <a:endParaRPr lang="vi-VN" dirty="0"/>
          </a:p>
          <a:p>
            <a:pPr algn="l"/>
            <a:r>
              <a:rPr lang="vi-VN" dirty="0"/>
              <a:t>    return 0;</a:t>
            </a:r>
          </a:p>
          <a:p>
            <a:pPr algn="l"/>
            <a:r>
              <a:rPr lang="vi-VN" dirty="0"/>
              <a:t>}</a:t>
            </a:r>
            <a:endParaRPr lang="en-US" dirty="0"/>
          </a:p>
        </p:txBody>
      </p:sp>
    </p:spTree>
    <p:extLst>
      <p:ext uri="{BB962C8B-B14F-4D97-AF65-F5344CB8AC3E}">
        <p14:creationId xmlns:p14="http://schemas.microsoft.com/office/powerpoint/2010/main" val="306439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336499"/>
            <a:ext cx="8690322" cy="6239865"/>
          </a:xfrm>
        </p:spPr>
        <p:txBody>
          <a:bodyPr/>
          <a:lstStyle/>
          <a:p>
            <a:pPr algn="l"/>
            <a:r>
              <a:rPr lang="vi-VN" b="1" dirty="0"/>
              <a:t>Ưu điểm của mật mã Affine</a:t>
            </a:r>
          </a:p>
          <a:p>
            <a:pPr algn="l">
              <a:buFont typeface="+mj-lt"/>
              <a:buAutoNum type="arabicPeriod"/>
            </a:pPr>
            <a:r>
              <a:rPr lang="vi-VN" b="1" dirty="0"/>
              <a:t>Dễ hiểu và dễ thực hiện</a:t>
            </a:r>
            <a:endParaRPr lang="vi-VN" dirty="0"/>
          </a:p>
          <a:p>
            <a:pPr marL="742950" lvl="1" indent="-285750" algn="l">
              <a:buFont typeface="+mj-lt"/>
              <a:buAutoNum type="arabicPeriod"/>
            </a:pPr>
            <a:r>
              <a:rPr lang="vi-VN" dirty="0"/>
              <a:t>Cấu trúc toán học đơn giản (chỉ cần phép nhân, cộng, và modulo) giúp dễ dàng triển khai trên cả giấy và các ngôn ngữ lập trình.</a:t>
            </a:r>
          </a:p>
          <a:p>
            <a:pPr algn="l">
              <a:buFont typeface="+mj-lt"/>
              <a:buAutoNum type="arabicPeriod"/>
            </a:pPr>
            <a:r>
              <a:rPr lang="vi-VN" b="1" dirty="0"/>
              <a:t>Tính bảo mật cơ bản hơn so với Caesar Cipher</a:t>
            </a:r>
            <a:endParaRPr lang="vi-VN" dirty="0"/>
          </a:p>
          <a:p>
            <a:pPr marL="742950" lvl="1" indent="-285750" algn="l">
              <a:buFont typeface="+mj-lt"/>
              <a:buAutoNum type="arabicPeriod"/>
            </a:pPr>
            <a:r>
              <a:rPr lang="vi-VN" dirty="0"/>
              <a:t>Do sử dụng hai khóa aaa và bbb, mật mã Affine có không gian khóa lớn hơn nhiều so với Caesar Cipher. Điều này làm tăng độ khó trong việc tấn công bằng brute-force.</a:t>
            </a:r>
          </a:p>
          <a:p>
            <a:pPr algn="l">
              <a:buFont typeface="+mj-lt"/>
              <a:buAutoNum type="arabicPeriod"/>
            </a:pPr>
            <a:r>
              <a:rPr lang="vi-VN" b="1" dirty="0"/>
              <a:t>Linh hoạt</a:t>
            </a:r>
            <a:endParaRPr lang="vi-VN" dirty="0"/>
          </a:p>
          <a:p>
            <a:pPr marL="742950" lvl="1" indent="-285750" algn="l">
              <a:buFont typeface="+mj-lt"/>
              <a:buAutoNum type="arabicPeriod"/>
            </a:pPr>
            <a:r>
              <a:rPr lang="vi-VN" dirty="0"/>
              <a:t>Có thể mở rộng để áp dụng cho các bảng chữ cái khác (không chỉ tiếng Anh), hoặc thậm chí các tập ký tự tùy chỉnh.</a:t>
            </a:r>
          </a:p>
          <a:p>
            <a:pPr algn="l">
              <a:buFont typeface="+mj-lt"/>
              <a:buAutoNum type="arabicPeriod"/>
            </a:pPr>
            <a:r>
              <a:rPr lang="vi-VN" b="1" dirty="0"/>
              <a:t>Thích hợp để dạy học</a:t>
            </a:r>
            <a:endParaRPr lang="vi-VN" dirty="0"/>
          </a:p>
          <a:p>
            <a:pPr marL="742950" lvl="1" indent="-285750" algn="l">
              <a:buFont typeface="+mj-lt"/>
              <a:buAutoNum type="arabicPeriod"/>
            </a:pPr>
            <a:r>
              <a:rPr lang="vi-VN" dirty="0"/>
              <a:t>Là công cụ hữu ích trong việc dạy các khái niệm cơ bản về mã hóa, phép modulo, và nghịch đảo modular trong toán học</a:t>
            </a:r>
          </a:p>
          <a:p>
            <a:pPr algn="l"/>
            <a:endParaRPr lang="en-US" dirty="0"/>
          </a:p>
        </p:txBody>
      </p:sp>
    </p:spTree>
    <p:extLst>
      <p:ext uri="{BB962C8B-B14F-4D97-AF65-F5344CB8AC3E}">
        <p14:creationId xmlns:p14="http://schemas.microsoft.com/office/powerpoint/2010/main" val="114044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C927E6-CE56-4D42-A078-42CD968E9512}"/>
              </a:ext>
            </a:extLst>
          </p:cNvPr>
          <p:cNvSpPr>
            <a:spLocks noGrp="1"/>
          </p:cNvSpPr>
          <p:nvPr>
            <p:ph type="subTitle" idx="1"/>
          </p:nvPr>
        </p:nvSpPr>
        <p:spPr>
          <a:xfrm>
            <a:off x="877960" y="124359"/>
            <a:ext cx="8690322" cy="6634886"/>
          </a:xfrm>
        </p:spPr>
        <p:txBody>
          <a:bodyPr/>
          <a:lstStyle/>
          <a:p>
            <a:pPr algn="l"/>
            <a:r>
              <a:rPr lang="vi-VN" b="1" dirty="0"/>
              <a:t>Nhược điểm của mật mã Affine</a:t>
            </a:r>
          </a:p>
          <a:p>
            <a:pPr algn="l">
              <a:buFont typeface="+mj-lt"/>
              <a:buAutoNum type="arabicPeriod"/>
            </a:pPr>
            <a:r>
              <a:rPr lang="vi-VN" b="1" dirty="0"/>
              <a:t>Không an toàn trong thực tế hiện đại</a:t>
            </a:r>
            <a:endParaRPr lang="vi-VN" dirty="0"/>
          </a:p>
          <a:p>
            <a:pPr marL="742950" lvl="1" indent="-285750" algn="l">
              <a:buFont typeface="+mj-lt"/>
              <a:buAutoNum type="arabicPeriod"/>
            </a:pPr>
            <a:r>
              <a:rPr lang="vi-VN" dirty="0"/>
              <a:t>Mật mã Affine là một loại mật mã thay thế đơn giản, mỗi ký tự trong văn bản gốc được mã hóa thành một ký tự duy nhất. Điều này khiến nó dễ dàng bị phá vỡ bằng phân tích tần suất.</a:t>
            </a:r>
          </a:p>
          <a:p>
            <a:pPr algn="l">
              <a:buFont typeface="+mj-lt"/>
              <a:buAutoNum type="arabicPeriod"/>
            </a:pPr>
            <a:r>
              <a:rPr lang="vi-VN" b="1" dirty="0"/>
              <a:t>Yêu cầu khóa a có tính khả nghịch</a:t>
            </a:r>
            <a:endParaRPr lang="vi-VN" dirty="0"/>
          </a:p>
          <a:p>
            <a:pPr marL="742950" lvl="1" indent="-285750" algn="l">
              <a:buFont typeface="+mj-lt"/>
              <a:buAutoNum type="arabicPeriod"/>
            </a:pPr>
            <a:r>
              <a:rPr lang="vi-VN" dirty="0"/>
              <a:t>Để mã hóa và giải mã chính xác, aaa phải thỏa mãn gcd⁡(a,m)=1. Điều này làm giảm số lượng khóa có thể sử dụng.</a:t>
            </a:r>
          </a:p>
          <a:p>
            <a:pPr algn="l">
              <a:buFont typeface="+mj-lt"/>
              <a:buAutoNum type="arabicPeriod"/>
            </a:pPr>
            <a:r>
              <a:rPr lang="vi-VN" b="1" dirty="0"/>
              <a:t>Không chống lại các tấn công hiện đại</a:t>
            </a:r>
            <a:endParaRPr lang="vi-VN" dirty="0"/>
          </a:p>
          <a:p>
            <a:pPr marL="742950" lvl="1" indent="-285750" algn="l">
              <a:buFont typeface="+mj-lt"/>
              <a:buAutoNum type="arabicPeriod"/>
            </a:pPr>
            <a:r>
              <a:rPr lang="vi-VN" dirty="0"/>
              <a:t>Với các công cụ máy tính hiện đại, việc tấn công brute-force hoặc phân tích tần suất trên mật mã Affine trở nên rất dễ dàng.</a:t>
            </a:r>
          </a:p>
          <a:p>
            <a:pPr algn="l">
              <a:buFont typeface="+mj-lt"/>
              <a:buAutoNum type="arabicPeriod"/>
            </a:pPr>
            <a:r>
              <a:rPr lang="vi-VN" b="1" dirty="0"/>
              <a:t>Không bảo vệ khỏi việc bị hoán đổi văn bản (replay attack)</a:t>
            </a:r>
            <a:endParaRPr lang="vi-VN" dirty="0"/>
          </a:p>
          <a:p>
            <a:pPr marL="742950" lvl="1" indent="-285750" algn="l">
              <a:buFont typeface="+mj-lt"/>
              <a:buAutoNum type="arabicPeriod"/>
            </a:pPr>
            <a:r>
              <a:rPr lang="vi-VN" dirty="0"/>
              <a:t>Vì mỗi ký tự trong văn bản gốc luôn được ánh xạ tới một ký tự mã hóa cụ thể, mật mã không có tính ngẫu nhiên, dễ bị khai thác trong các kịch bản thực tế.</a:t>
            </a:r>
          </a:p>
          <a:p>
            <a:pPr algn="l">
              <a:buFont typeface="+mj-lt"/>
              <a:buAutoNum type="arabicPeriod"/>
            </a:pPr>
            <a:r>
              <a:rPr lang="vi-VN" b="1" dirty="0"/>
              <a:t>Hạn chế khi áp dụng cho các ngôn ngữ phức tạp</a:t>
            </a:r>
            <a:endParaRPr lang="vi-VN" dirty="0"/>
          </a:p>
          <a:p>
            <a:pPr marL="742950" lvl="1" indent="-285750" algn="l">
              <a:buFont typeface="+mj-lt"/>
              <a:buAutoNum type="arabicPeriod"/>
            </a:pPr>
            <a:r>
              <a:rPr lang="vi-VN" dirty="0"/>
              <a:t>Đối với các ngôn ngữ sử dụng bảng mã Unicode hoặc có dấu (như tiếng Việt), việc mã hóa trở nên phức tạp hơn và dễ gặp lỗi nếu không xử lý ký tự đặc biệt.</a:t>
            </a:r>
          </a:p>
          <a:p>
            <a:pPr algn="l"/>
            <a:endParaRPr lang="en-US" dirty="0"/>
          </a:p>
        </p:txBody>
      </p:sp>
    </p:spTree>
    <p:extLst>
      <p:ext uri="{BB962C8B-B14F-4D97-AF65-F5344CB8AC3E}">
        <p14:creationId xmlns:p14="http://schemas.microsoft.com/office/powerpoint/2010/main" val="3113458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TotalTime>
  <Words>1178</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Nghiên cứu thực nghiệm mật mã affine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thực nghiệm mật mã affine</dc:title>
  <dc:creator>trung nguyen</dc:creator>
  <cp:lastModifiedBy>trung nguyen</cp:lastModifiedBy>
  <cp:revision>9</cp:revision>
  <dcterms:created xsi:type="dcterms:W3CDTF">2024-12-21T17:47:37Z</dcterms:created>
  <dcterms:modified xsi:type="dcterms:W3CDTF">2024-12-22T10:47:21Z</dcterms:modified>
</cp:coreProperties>
</file>