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3"/>
  </p:notesMasterIdLst>
  <p:handoutMasterIdLst>
    <p:handoutMasterId r:id="rId14"/>
  </p:handoutMasterIdLst>
  <p:sldIdLst>
    <p:sldId id="308" r:id="rId2"/>
    <p:sldId id="294" r:id="rId3"/>
    <p:sldId id="296" r:id="rId4"/>
    <p:sldId id="301" r:id="rId5"/>
    <p:sldId id="302" r:id="rId6"/>
    <p:sldId id="293" r:id="rId7"/>
    <p:sldId id="303" r:id="rId8"/>
    <p:sldId id="304" r:id="rId9"/>
    <p:sldId id="305" r:id="rId10"/>
    <p:sldId id="306" r:id="rId11"/>
    <p:sldId id="307" r:id="rId12"/>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mn-cs"/>
      </a:defRPr>
    </a:lvl5pPr>
    <a:lvl6pPr marL="2286000" algn="l" defTabSz="457200" rtl="0" eaLnBrk="1" latinLnBrk="0" hangingPunct="1">
      <a:defRPr sz="2400" b="1" kern="1200">
        <a:solidFill>
          <a:schemeClr val="tx1"/>
        </a:solidFill>
        <a:latin typeface="Times New Roman" charset="0"/>
        <a:ea typeface="ＭＳ Ｐゴシック" charset="0"/>
        <a:cs typeface="+mn-cs"/>
      </a:defRPr>
    </a:lvl6pPr>
    <a:lvl7pPr marL="2743200" algn="l" defTabSz="457200" rtl="0" eaLnBrk="1" latinLnBrk="0" hangingPunct="1">
      <a:defRPr sz="2400" b="1" kern="1200">
        <a:solidFill>
          <a:schemeClr val="tx1"/>
        </a:solidFill>
        <a:latin typeface="Times New Roman" charset="0"/>
        <a:ea typeface="ＭＳ Ｐゴシック" charset="0"/>
        <a:cs typeface="+mn-cs"/>
      </a:defRPr>
    </a:lvl7pPr>
    <a:lvl8pPr marL="3200400" algn="l" defTabSz="457200" rtl="0" eaLnBrk="1" latinLnBrk="0" hangingPunct="1">
      <a:defRPr sz="2400" b="1" kern="1200">
        <a:solidFill>
          <a:schemeClr val="tx1"/>
        </a:solidFill>
        <a:latin typeface="Times New Roman" charset="0"/>
        <a:ea typeface="ＭＳ Ｐゴシック" charset="0"/>
        <a:cs typeface="+mn-cs"/>
      </a:defRPr>
    </a:lvl8pPr>
    <a:lvl9pPr marL="3657600" algn="l" defTabSz="457200" rtl="0" eaLnBrk="1" latinLnBrk="0" hangingPunct="1">
      <a:defRPr sz="2400" b="1"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orient="horz" pos="240">
          <p15:clr>
            <a:srgbClr val="A4A3A4"/>
          </p15:clr>
        </p15:guide>
        <p15:guide id="3" orient="horz" pos="4128">
          <p15:clr>
            <a:srgbClr val="A4A3A4"/>
          </p15:clr>
        </p15:guide>
        <p15:guide id="4" orient="horz" pos="768">
          <p15:clr>
            <a:srgbClr val="A4A3A4"/>
          </p15:clr>
        </p15:guide>
        <p15:guide id="5" orient="horz" pos="1056">
          <p15:clr>
            <a:srgbClr val="A4A3A4"/>
          </p15:clr>
        </p15:guide>
        <p15:guide id="6" orient="horz" pos="576">
          <p15:clr>
            <a:srgbClr val="A4A3A4"/>
          </p15:clr>
        </p15:guide>
        <p15:guide id="7" orient="horz" pos="424">
          <p15:clr>
            <a:srgbClr val="A4A3A4"/>
          </p15:clr>
        </p15:guide>
        <p15:guide id="8" orient="horz" pos="975">
          <p15:clr>
            <a:srgbClr val="A4A3A4"/>
          </p15:clr>
        </p15:guide>
        <p15:guide id="9" pos="2880">
          <p15:clr>
            <a:srgbClr val="A4A3A4"/>
          </p15:clr>
        </p15:guide>
        <p15:guide id="10" pos="240">
          <p15:clr>
            <a:srgbClr val="A4A3A4"/>
          </p15:clr>
        </p15:guide>
        <p15:guide id="11" pos="5520">
          <p15:clr>
            <a:srgbClr val="A4A3A4"/>
          </p15:clr>
        </p15:guide>
        <p15:guide id="1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p:cViewPr varScale="1">
        <p:scale>
          <a:sx n="63" d="100"/>
          <a:sy n="63" d="100"/>
        </p:scale>
        <p:origin x="1380" y="52"/>
      </p:cViewPr>
      <p:guideLst>
        <p:guide orient="horz" pos="2160"/>
        <p:guide orient="horz" pos="240"/>
        <p:guide orient="horz" pos="4128"/>
        <p:guide orient="horz" pos="768"/>
        <p:guide orient="horz" pos="1056"/>
        <p:guide orient="horz" pos="576"/>
        <p:guide orient="horz" pos="424"/>
        <p:guide orient="horz" pos="975"/>
        <p:guide pos="2880"/>
        <p:guide pos="240"/>
        <p:guide pos="5520"/>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3" d="100"/>
        <a:sy n="163" d="100"/>
      </p:scale>
      <p:origin x="0" y="23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0">
                <a:ea typeface="新細明體" charset="0"/>
                <a:cs typeface="新細明體" charset="0"/>
              </a:defRPr>
            </a:lvl1pPr>
          </a:lstStyle>
          <a:p>
            <a:endParaRPr lang="en-US" altLang="zh-TW"/>
          </a:p>
        </p:txBody>
      </p:sp>
      <p:sp>
        <p:nvSpPr>
          <p:cNvPr id="71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0">
                <a:ea typeface="新細明體" charset="0"/>
                <a:cs typeface="新細明體" charset="0"/>
              </a:defRPr>
            </a:lvl1pPr>
          </a:lstStyle>
          <a:p>
            <a:endParaRPr lang="en-US" altLang="zh-TW"/>
          </a:p>
        </p:txBody>
      </p:sp>
      <p:sp>
        <p:nvSpPr>
          <p:cNvPr id="71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0">
                <a:ea typeface="新細明體" charset="0"/>
                <a:cs typeface="新細明體" charset="0"/>
              </a:defRPr>
            </a:lvl1pPr>
          </a:lstStyle>
          <a:p>
            <a:endParaRPr lang="en-US" altLang="zh-TW"/>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ea typeface="新細明體" charset="0"/>
                <a:cs typeface="新細明體" charset="0"/>
              </a:defRPr>
            </a:lvl1pPr>
          </a:lstStyle>
          <a:p>
            <a:fld id="{D242FC52-E9FA-AE4C-9D38-1382145249CF}" type="slidenum">
              <a:rPr lang="zh-TW" altLang="en-US"/>
              <a:pPr/>
              <a:t>‹#›</a:t>
            </a:fld>
            <a:endParaRPr lang="en-US" altLang="zh-TW"/>
          </a:p>
        </p:txBody>
      </p:sp>
    </p:spTree>
    <p:extLst>
      <p:ext uri="{BB962C8B-B14F-4D97-AF65-F5344CB8AC3E}">
        <p14:creationId xmlns:p14="http://schemas.microsoft.com/office/powerpoint/2010/main" val="3086256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ea typeface="新細明體" charset="0"/>
                <a:cs typeface="新細明體" charset="0"/>
              </a:defRPr>
            </a:lvl1pPr>
          </a:lstStyle>
          <a:p>
            <a:endParaRPr lang="en-US" altLang="zh-TW"/>
          </a:p>
        </p:txBody>
      </p:sp>
      <p:sp>
        <p:nvSpPr>
          <p:cNvPr id="1556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ea typeface="新細明體" charset="0"/>
                <a:cs typeface="新細明體" charset="0"/>
              </a:defRPr>
            </a:lvl1pPr>
          </a:lstStyle>
          <a:p>
            <a:endParaRPr lang="en-US" altLang="zh-TW"/>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556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556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ea typeface="新細明體" charset="0"/>
                <a:cs typeface="新細明體" charset="0"/>
              </a:defRPr>
            </a:lvl1pPr>
          </a:lstStyle>
          <a:p>
            <a:endParaRPr lang="en-US" altLang="zh-TW"/>
          </a:p>
        </p:txBody>
      </p:sp>
      <p:sp>
        <p:nvSpPr>
          <p:cNvPr id="1556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ea typeface="新細明體" charset="0"/>
                <a:cs typeface="新細明體" charset="0"/>
              </a:defRPr>
            </a:lvl1pPr>
          </a:lstStyle>
          <a:p>
            <a:fld id="{978CF8C8-FD0E-A041-B528-2553119622B0}" type="slidenum">
              <a:rPr lang="zh-TW" altLang="en-US"/>
              <a:pPr/>
              <a:t>‹#›</a:t>
            </a:fld>
            <a:endParaRPr lang="en-US" altLang="zh-TW"/>
          </a:p>
        </p:txBody>
      </p:sp>
    </p:spTree>
    <p:extLst>
      <p:ext uri="{BB962C8B-B14F-4D97-AF65-F5344CB8AC3E}">
        <p14:creationId xmlns:p14="http://schemas.microsoft.com/office/powerpoint/2010/main" val="35411973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altLang="zh-TW" noProof="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lvl1pPr marL="0" indent="0" algn="ctr">
              <a:buFont typeface="Wingdings" charset="0"/>
              <a:buNone/>
              <a:defRPr/>
            </a:lvl1pPr>
          </a:lstStyle>
          <a:p>
            <a:pPr lvl="0"/>
            <a:r>
              <a:rPr lang="en-US" altLang="zh-TW" noProof="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FFFFFF"/>
                </a:solidFill>
                <a:ea typeface="新細明體" charset="0"/>
                <a:cs typeface="新細明體" charset="0"/>
              </a:defRPr>
            </a:lvl1pPr>
          </a:lstStyle>
          <a:p>
            <a:endParaRPr lang="en-US" altLang="zh-TW"/>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FFFFFF"/>
                </a:solidFill>
                <a:ea typeface="新細明體" charset="0"/>
                <a:cs typeface="新細明體" charset="0"/>
              </a:defRPr>
            </a:lvl1pPr>
          </a:lstStyle>
          <a:p>
            <a:endParaRPr lang="en-US" altLang="zh-TW"/>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rgbClr val="FFFFFF"/>
                </a:solidFill>
                <a:ea typeface="新細明體" charset="0"/>
                <a:cs typeface="新細明體" charset="0"/>
              </a:defRPr>
            </a:lvl1pPr>
          </a:lstStyle>
          <a:p>
            <a:fld id="{8816618D-19C4-C243-8637-2DFFE40169B6}"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77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41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313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3910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72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54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29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0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58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231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 xmlns:a14="http://schemas.microsoft.com/office/drawing/2010/main" w="9525">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altLang="zh-TW"/>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3084" name="Rectangle 12"/>
          <p:cNvSpPr>
            <a:spLocks noChangeArrowheads="1"/>
          </p:cNvSpPr>
          <p:nvPr/>
        </p:nvSpPr>
        <p:spPr bwMode="auto">
          <a:xfrm>
            <a:off x="76200" y="6497638"/>
            <a:ext cx="34702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TW" altLang="en-US" sz="1400" b="0">
                <a:latin typeface="Arial" charset="0"/>
                <a:ea typeface="新細明體" charset="0"/>
                <a:cs typeface="新細明體" charset="0"/>
              </a:rPr>
              <a:t> </a:t>
            </a:r>
            <a:r>
              <a:rPr lang="en-GB" sz="1400" b="0">
                <a:latin typeface="Arial" charset="0"/>
              </a:rPr>
              <a:t>©</a:t>
            </a:r>
            <a:r>
              <a:rPr lang="en-US" altLang="zh-TW" sz="1400" b="0">
                <a:latin typeface="Arial" charset="0"/>
                <a:ea typeface="新細明體" charset="0"/>
                <a:cs typeface="新細明體" charset="0"/>
              </a:rPr>
              <a:t> Negnevitsky, Pearson Education, 2005</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fld id="{01C8030D-F40E-044B-A646-D258CAF94919}" type="slidenum">
              <a:rPr lang="en-GB" sz="1200">
                <a:latin typeface="Arial" charset="0"/>
              </a:rPr>
              <a:pPr algn="ctr" eaLnBrk="0" hangingPunct="0"/>
              <a:t>‹#›</a:t>
            </a:fld>
            <a:endParaRPr lang="en-GB" sz="1200" b="0">
              <a:latin typeface="Arial"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charset="0"/>
          <a:ea typeface="ＭＳ Ｐゴシック" charset="0"/>
        </a:defRPr>
      </a:lvl9pPr>
    </p:titleStyle>
    <p:bodyStyle>
      <a:lvl1pPr marL="342900" indent="-342900" algn="l" rtl="0" fontAlgn="base">
        <a:spcBef>
          <a:spcPct val="20000"/>
        </a:spcBef>
        <a:spcAft>
          <a:spcPct val="0"/>
        </a:spcAft>
        <a:buClr>
          <a:schemeClr val="tx2"/>
        </a:buClr>
        <a:buSzPct val="75000"/>
        <a:buFont typeface="Wingdings" charset="0"/>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2"/>
        </a:buClr>
        <a:buSzPct val="75000"/>
        <a:buFont typeface="Wingdings" charset="0"/>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F63270-30C6-432E-A8B9-1D8BA54BE450}"/>
              </a:ext>
            </a:extLst>
          </p:cNvPr>
          <p:cNvSpPr>
            <a:spLocks noChangeArrowheads="1"/>
          </p:cNvSpPr>
          <p:nvPr/>
        </p:nvSpPr>
        <p:spPr bwMode="auto">
          <a:xfrm>
            <a:off x="467544" y="2420888"/>
            <a:ext cx="7988277"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4400" dirty="0">
                <a:solidFill>
                  <a:srgbClr val="FBFE00"/>
                </a:solidFill>
                <a:effectLst>
                  <a:outerShdw blurRad="38100" dist="38100" dir="2700000" algn="tl">
                    <a:srgbClr val="000000"/>
                  </a:outerShdw>
                </a:effectLst>
                <a:ea typeface="新細明體" charset="0"/>
                <a:cs typeface="新細明體" charset="0"/>
              </a:rPr>
              <a:t>Genetic Algorithm: Assignments</a:t>
            </a:r>
            <a:endParaRPr lang="en-US" altLang="zh-TW" sz="4400" dirty="0">
              <a:solidFill>
                <a:srgbClr val="000000"/>
              </a:solidFill>
              <a:effectLst>
                <a:outerShdw blurRad="38100" dist="38100" dir="2700000" algn="tl">
                  <a:srgbClr val="FFFFFF"/>
                </a:outerShdw>
              </a:effectLst>
              <a:ea typeface="新細明體" charset="0"/>
              <a:cs typeface="新細明體" charset="0"/>
            </a:endParaRPr>
          </a:p>
        </p:txBody>
      </p:sp>
    </p:spTree>
    <p:extLst>
      <p:ext uri="{BB962C8B-B14F-4D97-AF65-F5344CB8AC3E}">
        <p14:creationId xmlns:p14="http://schemas.microsoft.com/office/powerpoint/2010/main" val="69187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TW">
                <a:ea typeface="新細明體" charset="0"/>
                <a:cs typeface="新細明體" charset="0"/>
              </a:rPr>
              <a:t>Genetic algorithms</a:t>
            </a:r>
          </a:p>
        </p:txBody>
      </p:sp>
      <p:sp>
        <p:nvSpPr>
          <p:cNvPr id="162819" name="Rectangle 3"/>
          <p:cNvSpPr>
            <a:spLocks noGrp="1" noChangeArrowheads="1"/>
          </p:cNvSpPr>
          <p:nvPr>
            <p:ph type="body" idx="1"/>
          </p:nvPr>
        </p:nvSpPr>
        <p:spPr/>
        <p:txBody>
          <a:bodyPr/>
          <a:lstStyle/>
          <a:p>
            <a:endParaRPr lang="zh-TW" altLang="en-US">
              <a:ea typeface="新細明體" charset="0"/>
              <a:cs typeface="新細明體" charset="0"/>
            </a:endParaRPr>
          </a:p>
          <a:p>
            <a:endParaRPr lang="zh-TW" altLang="en-US">
              <a:ea typeface="新細明體" charset="0"/>
              <a:cs typeface="新細明體" charset="0"/>
            </a:endParaRPr>
          </a:p>
          <a:p>
            <a:endParaRPr lang="zh-TW" altLang="en-US">
              <a:ea typeface="新細明體" charset="0"/>
              <a:cs typeface="新細明體" charset="0"/>
            </a:endParaRPr>
          </a:p>
          <a:p>
            <a:endParaRPr lang="zh-TW" altLang="en-US">
              <a:ea typeface="新細明體" charset="0"/>
              <a:cs typeface="新細明體" charset="0"/>
            </a:endParaRPr>
          </a:p>
          <a:p>
            <a:endParaRPr lang="zh-TW" altLang="en-US" sz="2400">
              <a:ea typeface="新細明體" charset="0"/>
              <a:cs typeface="新細明體" charset="0"/>
            </a:endParaRPr>
          </a:p>
          <a:p>
            <a:r>
              <a:rPr lang="en-US" altLang="zh-TW" sz="2400">
                <a:ea typeface="新細明體" charset="0"/>
                <a:cs typeface="新細明體" charset="0"/>
              </a:rPr>
              <a:t>Fitness function: number of non-attacking pairs of queens (min = 0, max = 8 </a:t>
            </a:r>
            <a:r>
              <a:rPr lang="en-US" altLang="zh-TW" sz="2400">
                <a:ea typeface="新細明體" charset="0"/>
                <a:cs typeface="Arial" charset="0"/>
              </a:rPr>
              <a:t>× </a:t>
            </a:r>
            <a:r>
              <a:rPr lang="en-US" altLang="zh-TW" sz="2400">
                <a:ea typeface="新細明體" charset="0"/>
                <a:cs typeface="新細明體" charset="0"/>
              </a:rPr>
              <a:t>7/2 = 28)
</a:t>
            </a:r>
          </a:p>
          <a:p>
            <a:r>
              <a:rPr lang="en-US" altLang="zh-TW" sz="2400">
                <a:ea typeface="新細明體" charset="0"/>
                <a:cs typeface="新細明體" charset="0"/>
              </a:rPr>
              <a:t>24/(24+23+20+11) = 31%
</a:t>
            </a:r>
          </a:p>
          <a:p>
            <a:r>
              <a:rPr lang="en-US" altLang="zh-TW" sz="2400">
                <a:ea typeface="新細明體" charset="0"/>
                <a:cs typeface="新細明體" charset="0"/>
              </a:rPr>
              <a:t>23/(24+23+20+11) = 29% etc
</a:t>
            </a:r>
          </a:p>
        </p:txBody>
      </p:sp>
      <p:pic>
        <p:nvPicPr>
          <p:cNvPr id="162820" name="Picture 4" descr="gene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23558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TW">
                <a:ea typeface="新細明體" charset="0"/>
                <a:cs typeface="新細明體" charset="0"/>
              </a:rPr>
              <a:t>Genetic algorithms</a:t>
            </a:r>
          </a:p>
        </p:txBody>
      </p:sp>
      <p:pic>
        <p:nvPicPr>
          <p:cNvPr id="163843" name="Picture 3" descr="8queens-cross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433638"/>
            <a:ext cx="6800850" cy="19907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66713" y="222250"/>
            <a:ext cx="801405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4000" dirty="0">
                <a:solidFill>
                  <a:srgbClr val="FBFE00"/>
                </a:solidFill>
                <a:effectLst>
                  <a:outerShdw blurRad="38100" dist="38100" dir="2700000" algn="tl">
                    <a:srgbClr val="000000"/>
                  </a:outerShdw>
                </a:effectLst>
                <a:ea typeface="新細明體" charset="0"/>
                <a:cs typeface="新細明體" charset="0"/>
              </a:rPr>
              <a:t>Problem 1. Maintenance scheduling</a:t>
            </a:r>
            <a:endParaRPr lang="en-US" altLang="zh-TW" sz="4000" dirty="0">
              <a:solidFill>
                <a:srgbClr val="000000"/>
              </a:solidFill>
              <a:effectLst>
                <a:outerShdw blurRad="38100" dist="38100" dir="2700000" algn="tl">
                  <a:srgbClr val="FFFFFF"/>
                </a:outerShdw>
              </a:effectLst>
              <a:ea typeface="新細明體" charset="0"/>
              <a:cs typeface="新細明體" charset="0"/>
            </a:endParaRPr>
          </a:p>
        </p:txBody>
      </p:sp>
      <p:sp>
        <p:nvSpPr>
          <p:cNvPr id="145411" name="Rectangle 3"/>
          <p:cNvSpPr>
            <a:spLocks noChangeArrowheads="1"/>
          </p:cNvSpPr>
          <p:nvPr/>
        </p:nvSpPr>
        <p:spPr bwMode="auto">
          <a:xfrm>
            <a:off x="292100" y="1063625"/>
            <a:ext cx="8382000" cy="494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20000"/>
              </a:spcBef>
              <a:buClr>
                <a:schemeClr val="tx2"/>
              </a:buClr>
              <a:buFont typeface="Wingdings" charset="0"/>
              <a:buChar char="n"/>
            </a:pPr>
            <a:r>
              <a:rPr lang="en-US" altLang="zh-TW" sz="3000" b="0" dirty="0">
                <a:solidFill>
                  <a:srgbClr val="FFFFFF"/>
                </a:solidFill>
                <a:effectLst>
                  <a:outerShdw blurRad="38100" dist="38100" dir="2700000" algn="tl">
                    <a:srgbClr val="000000"/>
                  </a:outerShdw>
                </a:effectLst>
                <a:ea typeface="新細明體" charset="0"/>
                <a:cs typeface="新細明體" charset="0"/>
              </a:rPr>
              <a:t>Maintenance scheduling problems are usually                               solved using a combination of search techniques                             and heuristics.</a:t>
            </a:r>
          </a:p>
          <a:p>
            <a:pPr marL="384175" indent="-384175">
              <a:spcBef>
                <a:spcPct val="20000"/>
              </a:spcBef>
              <a:buClr>
                <a:schemeClr val="tx2"/>
              </a:buClr>
              <a:buFont typeface="Wingdings" charset="0"/>
              <a:buChar char="n"/>
            </a:pPr>
            <a:r>
              <a:rPr lang="en-US" altLang="zh-TW" sz="3000" b="0" dirty="0">
                <a:solidFill>
                  <a:srgbClr val="FFFFFF"/>
                </a:solidFill>
                <a:effectLst>
                  <a:outerShdw blurRad="38100" dist="38100" dir="2700000" algn="tl">
                    <a:srgbClr val="000000"/>
                  </a:outerShdw>
                </a:effectLst>
                <a:ea typeface="新細明體" charset="0"/>
                <a:cs typeface="新細明體" charset="0"/>
              </a:rPr>
              <a:t>These problems are complex and difficult to                               solve.</a:t>
            </a:r>
          </a:p>
          <a:p>
            <a:pPr marL="384175" indent="-384175">
              <a:spcBef>
                <a:spcPct val="20000"/>
              </a:spcBef>
              <a:buClr>
                <a:schemeClr val="tx2"/>
              </a:buClr>
              <a:buFont typeface="Wingdings" charset="0"/>
              <a:buChar char="n"/>
            </a:pPr>
            <a:r>
              <a:rPr lang="en-US" altLang="zh-TW" sz="3000" b="0" dirty="0">
                <a:solidFill>
                  <a:srgbClr val="FFFFFF"/>
                </a:solidFill>
                <a:effectLst>
                  <a:outerShdw blurRad="38100" dist="38100" dir="2700000" algn="tl">
                    <a:srgbClr val="000000"/>
                  </a:outerShdw>
                </a:effectLst>
                <a:ea typeface="新細明體" charset="0"/>
                <a:cs typeface="新細明體" charset="0"/>
              </a:rPr>
              <a:t>They are NP-complete and cannot be solved by                 combinatorial search techniques.</a:t>
            </a:r>
          </a:p>
          <a:p>
            <a:pPr marL="384175" indent="-384175">
              <a:spcBef>
                <a:spcPct val="20000"/>
              </a:spcBef>
              <a:buClr>
                <a:schemeClr val="tx2"/>
              </a:buClr>
              <a:buFont typeface="Wingdings" charset="0"/>
              <a:buChar char="n"/>
            </a:pPr>
            <a:r>
              <a:rPr lang="en-US" altLang="zh-TW" sz="3000" b="0" dirty="0">
                <a:solidFill>
                  <a:srgbClr val="FFFFFF"/>
                </a:solidFill>
                <a:effectLst>
                  <a:outerShdw blurRad="38100" dist="38100" dir="2700000" algn="tl">
                    <a:srgbClr val="000000"/>
                  </a:outerShdw>
                </a:effectLst>
                <a:ea typeface="新細明體" charset="0"/>
                <a:cs typeface="新細明體" charset="0"/>
              </a:rPr>
              <a:t>Scheduling involves competition for limited                   resources, and is complicated by a great number                                   of badly </a:t>
            </a:r>
            <a:r>
              <a:rPr lang="en-US" altLang="zh-TW" sz="3000" b="0" dirty="0" err="1">
                <a:solidFill>
                  <a:srgbClr val="FFFFFF"/>
                </a:solidFill>
                <a:effectLst>
                  <a:outerShdw blurRad="38100" dist="38100" dir="2700000" algn="tl">
                    <a:srgbClr val="000000"/>
                  </a:outerShdw>
                </a:effectLst>
                <a:ea typeface="新細明體" charset="0"/>
                <a:cs typeface="新細明體" charset="0"/>
              </a:rPr>
              <a:t>formalised</a:t>
            </a:r>
            <a:r>
              <a:rPr lang="en-US" altLang="zh-TW" sz="3000" b="0" dirty="0">
                <a:solidFill>
                  <a:srgbClr val="FFFFFF"/>
                </a:solidFill>
                <a:effectLst>
                  <a:outerShdw blurRad="38100" dist="38100" dir="2700000" algn="tl">
                    <a:srgbClr val="000000"/>
                  </a:outerShdw>
                </a:effectLst>
                <a:ea typeface="新細明體" charset="0"/>
                <a:cs typeface="新細明體" charset="0"/>
              </a:rPr>
              <a:t> constraints.</a:t>
            </a:r>
            <a:endParaRPr lang="en-US" altLang="zh-TW" sz="3000" b="0" dirty="0">
              <a:solidFill>
                <a:srgbClr val="000000"/>
              </a:solidFill>
              <a:effectLst>
                <a:outerShdw blurRad="38100" dist="38100" dir="2700000" algn="tl">
                  <a:srgbClr val="FFFFFF"/>
                </a:outerShdw>
              </a:effectLst>
              <a:ea typeface="新細明體" charset="0"/>
              <a:cs typeface="新細明體"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200400" y="200025"/>
            <a:ext cx="24923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4000">
                <a:solidFill>
                  <a:srgbClr val="FF0000"/>
                </a:solidFill>
                <a:effectLst>
                  <a:outerShdw blurRad="38100" dist="38100" dir="2700000" algn="tl">
                    <a:srgbClr val="000000"/>
                  </a:outerShdw>
                </a:effectLst>
                <a:ea typeface="新細明體" charset="0"/>
                <a:cs typeface="新細明體" charset="0"/>
              </a:rPr>
              <a:t>Case</a:t>
            </a:r>
            <a:r>
              <a:rPr lang="en-US" altLang="zh-TW">
                <a:solidFill>
                  <a:srgbClr val="FF0000"/>
                </a:solidFill>
                <a:effectLst>
                  <a:outerShdw blurRad="38100" dist="38100" dir="2700000" algn="tl">
                    <a:srgbClr val="000000"/>
                  </a:outerShdw>
                </a:effectLst>
                <a:ea typeface="新細明體" charset="0"/>
                <a:cs typeface="新細明體" charset="0"/>
              </a:rPr>
              <a:t> </a:t>
            </a:r>
            <a:r>
              <a:rPr lang="en-US" altLang="zh-TW" sz="4000">
                <a:solidFill>
                  <a:srgbClr val="FF0000"/>
                </a:solidFill>
                <a:effectLst>
                  <a:outerShdw blurRad="38100" dist="38100" dir="2700000" algn="tl">
                    <a:srgbClr val="000000"/>
                  </a:outerShdw>
                </a:effectLst>
                <a:ea typeface="新細明體" charset="0"/>
                <a:cs typeface="新細明體" charset="0"/>
              </a:rPr>
              <a:t>study</a:t>
            </a:r>
            <a:endParaRPr lang="en-US" altLang="zh-TW" sz="4000">
              <a:solidFill>
                <a:srgbClr val="000000"/>
              </a:solidFill>
              <a:effectLst>
                <a:outerShdw blurRad="38100" dist="38100" dir="2700000" algn="tl">
                  <a:srgbClr val="FFFFFF"/>
                </a:outerShdw>
              </a:effectLst>
              <a:ea typeface="新細明體" charset="0"/>
              <a:cs typeface="新細明體" charset="0"/>
            </a:endParaRPr>
          </a:p>
        </p:txBody>
      </p:sp>
      <p:sp>
        <p:nvSpPr>
          <p:cNvPr id="147459" name="Rectangle 3"/>
          <p:cNvSpPr>
            <a:spLocks noChangeArrowheads="1"/>
          </p:cNvSpPr>
          <p:nvPr/>
        </p:nvSpPr>
        <p:spPr bwMode="auto">
          <a:xfrm>
            <a:off x="566738" y="800100"/>
            <a:ext cx="7662862"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3400">
                <a:solidFill>
                  <a:srgbClr val="FBFE00"/>
                </a:solidFill>
                <a:effectLst>
                  <a:outerShdw blurRad="38100" dist="38100" dir="2700000" algn="tl">
                    <a:srgbClr val="000000"/>
                  </a:outerShdw>
                </a:effectLst>
                <a:ea typeface="新細明體" charset="0"/>
                <a:cs typeface="新細明體" charset="0"/>
              </a:rPr>
              <a:t>Scheduling of 7 units in 4 equal intervals</a:t>
            </a:r>
          </a:p>
        </p:txBody>
      </p:sp>
      <p:sp>
        <p:nvSpPr>
          <p:cNvPr id="147460" name="Rectangle 4"/>
          <p:cNvSpPr>
            <a:spLocks noChangeArrowheads="1"/>
          </p:cNvSpPr>
          <p:nvPr/>
        </p:nvSpPr>
        <p:spPr bwMode="auto">
          <a:xfrm>
            <a:off x="292100" y="1892300"/>
            <a:ext cx="83820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84175" indent="-384175">
              <a:spcBef>
                <a:spcPct val="15000"/>
              </a:spcBef>
              <a:buClr>
                <a:schemeClr val="tx2"/>
              </a:buClr>
              <a:buFont typeface="Wingdings" charset="0"/>
              <a:buChar char="n"/>
            </a:pPr>
            <a:r>
              <a:rPr lang="en-US" altLang="zh-TW" sz="2700" b="0">
                <a:solidFill>
                  <a:srgbClr val="FFFFFF"/>
                </a:solidFill>
                <a:effectLst>
                  <a:outerShdw blurRad="38100" dist="38100" dir="2700000" algn="tl">
                    <a:srgbClr val="000000"/>
                  </a:outerShdw>
                </a:effectLst>
                <a:ea typeface="新細明體" charset="0"/>
                <a:cs typeface="新細明體" charset="0"/>
              </a:rPr>
              <a:t>The maximum loads expected during four intervals are                          80, 90, 65 and 70 MW;</a:t>
            </a:r>
          </a:p>
          <a:p>
            <a:pPr marL="384175" indent="-384175">
              <a:spcBef>
                <a:spcPct val="15000"/>
              </a:spcBef>
              <a:buClr>
                <a:schemeClr val="tx2"/>
              </a:buClr>
              <a:buFont typeface="Wingdings" charset="0"/>
              <a:buChar char="n"/>
            </a:pPr>
            <a:r>
              <a:rPr lang="en-US" altLang="zh-TW" sz="2700" b="0">
                <a:solidFill>
                  <a:srgbClr val="FFFFFF"/>
                </a:solidFill>
                <a:effectLst>
                  <a:outerShdw blurRad="38100" dist="38100" dir="2700000" algn="tl">
                    <a:srgbClr val="000000"/>
                  </a:outerShdw>
                </a:effectLst>
                <a:ea typeface="新細明體" charset="0"/>
                <a:cs typeface="新細明體" charset="0"/>
              </a:rPr>
              <a:t>Maintenance of any unit starts at the beginning of an                        interval and finishes at the end of the same or adjacent                  interval. The maintenance cannot be aborted or finished                 earlier than scheduled;</a:t>
            </a:r>
          </a:p>
          <a:p>
            <a:pPr marL="384175" indent="-384175">
              <a:spcBef>
                <a:spcPct val="15000"/>
              </a:spcBef>
              <a:buClr>
                <a:schemeClr val="tx2"/>
              </a:buClr>
              <a:buFont typeface="Wingdings" charset="0"/>
              <a:buChar char="n"/>
            </a:pPr>
            <a:r>
              <a:rPr lang="en-US" altLang="zh-TW" sz="2700" b="0">
                <a:solidFill>
                  <a:srgbClr val="FFFFFF"/>
                </a:solidFill>
                <a:effectLst>
                  <a:outerShdw blurRad="38100" dist="38100" dir="2700000" algn="tl">
                    <a:srgbClr val="000000"/>
                  </a:outerShdw>
                </a:effectLst>
                <a:ea typeface="新細明體" charset="0"/>
                <a:cs typeface="新細明體" charset="0"/>
              </a:rPr>
              <a:t>The net reserve of the power system must be greater or                     equal to zero at any interval.</a:t>
            </a:r>
          </a:p>
        </p:txBody>
      </p:sp>
      <p:sp>
        <p:nvSpPr>
          <p:cNvPr id="147461" name="Rectangle 5"/>
          <p:cNvSpPr>
            <a:spLocks noChangeArrowheads="1"/>
          </p:cNvSpPr>
          <p:nvPr/>
        </p:nvSpPr>
        <p:spPr bwMode="auto">
          <a:xfrm>
            <a:off x="304800" y="5400675"/>
            <a:ext cx="84582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3000">
                <a:solidFill>
                  <a:srgbClr val="FBFE00"/>
                </a:solidFill>
                <a:effectLst>
                  <a:outerShdw blurRad="38100" dist="38100" dir="2700000" algn="tl">
                    <a:srgbClr val="000000"/>
                  </a:outerShdw>
                </a:effectLst>
                <a:ea typeface="新細明體" charset="0"/>
                <a:cs typeface="新細明體" charset="0"/>
              </a:rPr>
              <a:t>The optimum criterion is the maximum of the net                       reserve at any maintenance period.</a:t>
            </a:r>
          </a:p>
        </p:txBody>
      </p:sp>
      <p:sp>
        <p:nvSpPr>
          <p:cNvPr id="147462" name="Rectangle 6"/>
          <p:cNvSpPr>
            <a:spLocks noChangeArrowheads="1"/>
          </p:cNvSpPr>
          <p:nvPr/>
        </p:nvSpPr>
        <p:spPr bwMode="auto">
          <a:xfrm>
            <a:off x="292100" y="1397000"/>
            <a:ext cx="4311650" cy="50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spcBef>
                <a:spcPct val="50000"/>
              </a:spcBef>
            </a:pPr>
            <a:r>
              <a:rPr lang="en-US" altLang="zh-TW" sz="3000">
                <a:solidFill>
                  <a:srgbClr val="FFFFFF"/>
                </a:solidFill>
                <a:effectLst>
                  <a:outerShdw blurRad="38100" dist="38100" dir="2700000" algn="tl">
                    <a:srgbClr val="000000"/>
                  </a:outerShdw>
                </a:effectLst>
                <a:ea typeface="新細明體" charset="0"/>
                <a:cs typeface="新細明體" charset="0"/>
              </a:rPr>
              <a:t>The problem constraints: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ChangeArrowheads="1"/>
          </p:cNvSpPr>
          <p:nvPr/>
        </p:nvSpPr>
        <p:spPr bwMode="auto">
          <a:xfrm>
            <a:off x="381000" y="244475"/>
            <a:ext cx="8610600" cy="97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TW" altLang="en-US" sz="2900">
                <a:solidFill>
                  <a:srgbClr val="FBFE00"/>
                </a:solidFill>
                <a:effectLst>
                  <a:outerShdw blurRad="38100" dist="38100" dir="2700000" algn="tl">
                    <a:srgbClr val="000000"/>
                  </a:outerShdw>
                </a:effectLst>
                <a:ea typeface="新細明體" charset="0"/>
                <a:cs typeface="新細明體" charset="0"/>
              </a:rPr>
              <a:t>     </a:t>
            </a:r>
            <a:r>
              <a:rPr lang="en-US" altLang="zh-TW" sz="2900">
                <a:solidFill>
                  <a:srgbClr val="FBFE00"/>
                </a:solidFill>
                <a:effectLst>
                  <a:outerShdw blurRad="38100" dist="38100" dir="2700000" algn="tl">
                    <a:srgbClr val="000000"/>
                  </a:outerShdw>
                </a:effectLst>
                <a:ea typeface="新細明體" charset="0"/>
                <a:cs typeface="新細明體" charset="0"/>
              </a:rPr>
              <a:t>Performance graphs and the best maintenance                      schedules created in a population of 20 chromosomes</a:t>
            </a:r>
            <a:endParaRPr lang="en-US" altLang="zh-TW" sz="2900">
              <a:solidFill>
                <a:srgbClr val="000000"/>
              </a:solidFill>
              <a:effectLst>
                <a:outerShdw blurRad="38100" dist="38100" dir="2700000" algn="tl">
                  <a:srgbClr val="FFFFFF"/>
                </a:outerShdw>
              </a:effectLst>
              <a:ea typeface="新細明體" charset="0"/>
              <a:cs typeface="新細明體" charset="0"/>
            </a:endParaRPr>
          </a:p>
        </p:txBody>
      </p:sp>
      <p:sp>
        <p:nvSpPr>
          <p:cNvPr id="152580" name="Rectangle 4"/>
          <p:cNvSpPr>
            <a:spLocks noChangeArrowheads="1"/>
          </p:cNvSpPr>
          <p:nvPr/>
        </p:nvSpPr>
        <p:spPr bwMode="auto">
          <a:xfrm>
            <a:off x="3130550" y="5994400"/>
            <a:ext cx="27701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800" b="0">
                <a:solidFill>
                  <a:srgbClr val="FFFFFF"/>
                </a:solidFill>
                <a:effectLst>
                  <a:outerShdw blurRad="38100" dist="38100" dir="2700000" algn="tl">
                    <a:srgbClr val="000000"/>
                  </a:outerShdw>
                </a:effectLst>
                <a:ea typeface="新細明體" charset="0"/>
                <a:cs typeface="新細明體" charset="0"/>
              </a:rPr>
              <a:t>(</a:t>
            </a:r>
            <a:r>
              <a:rPr lang="en-US" altLang="zh-TW" sz="2800" b="0" i="1">
                <a:solidFill>
                  <a:srgbClr val="FFFFFF"/>
                </a:solidFill>
                <a:effectLst>
                  <a:outerShdw blurRad="38100" dist="38100" dir="2700000" algn="tl">
                    <a:srgbClr val="000000"/>
                  </a:outerShdw>
                </a:effectLst>
                <a:ea typeface="新細明體" charset="0"/>
                <a:cs typeface="新細明體" charset="0"/>
              </a:rPr>
              <a:t>a</a:t>
            </a:r>
            <a:r>
              <a:rPr lang="en-US" altLang="zh-TW" sz="2800" b="0">
                <a:solidFill>
                  <a:srgbClr val="FFFFFF"/>
                </a:solidFill>
                <a:effectLst>
                  <a:outerShdw blurRad="38100" dist="38100" dir="2700000" algn="tl">
                    <a:srgbClr val="000000"/>
                  </a:outerShdw>
                </a:effectLst>
                <a:ea typeface="新細明體" charset="0"/>
                <a:cs typeface="新細明體" charset="0"/>
              </a:rPr>
              <a:t>) 50 generations</a:t>
            </a:r>
            <a:endParaRPr lang="en-US" altLang="zh-TW" sz="2800" b="0">
              <a:solidFill>
                <a:srgbClr val="000000"/>
              </a:solidFill>
              <a:effectLst>
                <a:outerShdw blurRad="38100" dist="38100" dir="2700000" algn="tl">
                  <a:srgbClr val="FFFFFF"/>
                </a:outerShdw>
              </a:effectLst>
              <a:ea typeface="新細明體" charset="0"/>
              <a:cs typeface="新細明體" charset="0"/>
            </a:endParaRPr>
          </a:p>
        </p:txBody>
      </p:sp>
      <p:grpSp>
        <p:nvGrpSpPr>
          <p:cNvPr id="152591" name="Group 15"/>
          <p:cNvGrpSpPr>
            <a:grpSpLocks/>
          </p:cNvGrpSpPr>
          <p:nvPr/>
        </p:nvGrpSpPr>
        <p:grpSpPr bwMode="auto">
          <a:xfrm>
            <a:off x="1892300" y="1195388"/>
            <a:ext cx="5346700" cy="5000625"/>
            <a:chOff x="1192" y="585"/>
            <a:chExt cx="3368" cy="3150"/>
          </a:xfrm>
        </p:grpSpPr>
        <p:pic>
          <p:nvPicPr>
            <p:cNvPr id="152589" name="Picture 13" descr="Slide09-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585"/>
              <a:ext cx="3360" cy="3150"/>
            </a:xfrm>
            <a:prstGeom prst="rect">
              <a:avLst/>
            </a:prstGeom>
            <a:noFill/>
            <a:extLst>
              <a:ext uri="{909E8E84-426E-40dd-AFC4-6F175D3DCCD1}">
                <a14:hiddenFill xmlns="" xmlns:a14="http://schemas.microsoft.com/office/drawing/2010/main">
                  <a:solidFill>
                    <a:srgbClr val="FFFFFF"/>
                  </a:solidFill>
                </a14:hiddenFill>
              </a:ext>
            </a:extLst>
          </p:spPr>
        </p:pic>
        <p:sp>
          <p:nvSpPr>
            <p:cNvPr id="152585" name="Text Box 9"/>
            <p:cNvSpPr txBox="1">
              <a:spLocks noChangeArrowheads="1"/>
            </p:cNvSpPr>
            <p:nvPr/>
          </p:nvSpPr>
          <p:spPr bwMode="auto">
            <a:xfrm rot="-5400000">
              <a:off x="984" y="1136"/>
              <a:ext cx="60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b="0" i="1">
                  <a:solidFill>
                    <a:schemeClr val="bg2"/>
                  </a:solidFill>
                  <a:ea typeface="新細明體" charset="0"/>
                  <a:cs typeface="新細明體" charset="0"/>
                </a:rPr>
                <a:t>F i t n e s s</a:t>
              </a:r>
            </a:p>
          </p:txBody>
        </p:sp>
        <p:sp>
          <p:nvSpPr>
            <p:cNvPr id="152590" name="Text Box 14"/>
            <p:cNvSpPr txBox="1">
              <a:spLocks noChangeArrowheads="1"/>
            </p:cNvSpPr>
            <p:nvPr/>
          </p:nvSpPr>
          <p:spPr bwMode="auto">
            <a:xfrm rot="-5400000">
              <a:off x="1334" y="2691"/>
              <a:ext cx="33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b="0" i="1">
                  <a:solidFill>
                    <a:schemeClr val="bg2"/>
                  </a:solidFill>
                  <a:ea typeface="新細明體" charset="0"/>
                  <a:cs typeface="新細明體" charset="0"/>
                </a:rPr>
                <a:t>M W</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ChangeArrowheads="1"/>
          </p:cNvSpPr>
          <p:nvPr/>
        </p:nvSpPr>
        <p:spPr bwMode="auto">
          <a:xfrm>
            <a:off x="3314700" y="6062663"/>
            <a:ext cx="2851150" cy="50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700" b="0">
                <a:solidFill>
                  <a:srgbClr val="FFFFFF"/>
                </a:solidFill>
                <a:effectLst>
                  <a:outerShdw blurRad="38100" dist="38100" dir="2700000" algn="tl">
                    <a:srgbClr val="000000"/>
                  </a:outerShdw>
                </a:effectLst>
                <a:ea typeface="新細明體" charset="0"/>
                <a:cs typeface="新細明體" charset="0"/>
              </a:rPr>
              <a:t>(</a:t>
            </a:r>
            <a:r>
              <a:rPr lang="en-US" altLang="zh-TW" sz="2700" b="0" i="1">
                <a:solidFill>
                  <a:srgbClr val="FFFFFF"/>
                </a:solidFill>
                <a:effectLst>
                  <a:outerShdw blurRad="38100" dist="38100" dir="2700000" algn="tl">
                    <a:srgbClr val="000000"/>
                  </a:outerShdw>
                </a:effectLst>
                <a:ea typeface="新細明體" charset="0"/>
                <a:cs typeface="新細明體" charset="0"/>
              </a:rPr>
              <a:t>b</a:t>
            </a:r>
            <a:r>
              <a:rPr lang="en-US" altLang="zh-TW" sz="2700" b="0">
                <a:solidFill>
                  <a:srgbClr val="FFFFFF"/>
                </a:solidFill>
                <a:effectLst>
                  <a:outerShdw blurRad="38100" dist="38100" dir="2700000" algn="tl">
                    <a:srgbClr val="000000"/>
                  </a:outerShdw>
                </a:effectLst>
                <a:ea typeface="新細明體" charset="0"/>
                <a:cs typeface="新細明體" charset="0"/>
              </a:rPr>
              <a:t>) 100</a:t>
            </a:r>
            <a:r>
              <a:rPr lang="en-US" altLang="zh-TW" sz="2700" b="0">
                <a:solidFill>
                  <a:srgbClr val="000000"/>
                </a:solidFill>
                <a:effectLst>
                  <a:outerShdw blurRad="38100" dist="38100" dir="2700000" algn="tl">
                    <a:srgbClr val="FFFFFF"/>
                  </a:outerShdw>
                </a:effectLst>
                <a:ea typeface="新細明體" charset="0"/>
                <a:cs typeface="新細明體" charset="0"/>
              </a:rPr>
              <a:t> </a:t>
            </a:r>
            <a:r>
              <a:rPr lang="en-US" altLang="zh-TW" sz="2700" b="0">
                <a:solidFill>
                  <a:srgbClr val="FFFFFF"/>
                </a:solidFill>
                <a:effectLst>
                  <a:outerShdw blurRad="38100" dist="38100" dir="2700000" algn="tl">
                    <a:srgbClr val="000000"/>
                  </a:outerShdw>
                </a:effectLst>
                <a:ea typeface="新細明體" charset="0"/>
                <a:cs typeface="新細明體" charset="0"/>
              </a:rPr>
              <a:t>generations</a:t>
            </a:r>
          </a:p>
        </p:txBody>
      </p:sp>
      <p:sp>
        <p:nvSpPr>
          <p:cNvPr id="153605" name="Rectangle 5"/>
          <p:cNvSpPr>
            <a:spLocks noChangeArrowheads="1"/>
          </p:cNvSpPr>
          <p:nvPr/>
        </p:nvSpPr>
        <p:spPr bwMode="auto">
          <a:xfrm>
            <a:off x="381000" y="244475"/>
            <a:ext cx="8610600" cy="97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TW" altLang="en-US" sz="2900">
                <a:solidFill>
                  <a:srgbClr val="FBFE00"/>
                </a:solidFill>
                <a:effectLst>
                  <a:outerShdw blurRad="38100" dist="38100" dir="2700000" algn="tl">
                    <a:srgbClr val="000000"/>
                  </a:outerShdw>
                </a:effectLst>
                <a:ea typeface="新細明體" charset="0"/>
                <a:cs typeface="新細明體" charset="0"/>
              </a:rPr>
              <a:t>     </a:t>
            </a:r>
            <a:r>
              <a:rPr lang="en-US" altLang="zh-TW" sz="2900">
                <a:solidFill>
                  <a:srgbClr val="FBFE00"/>
                </a:solidFill>
                <a:effectLst>
                  <a:outerShdw blurRad="38100" dist="38100" dir="2700000" algn="tl">
                    <a:srgbClr val="000000"/>
                  </a:outerShdw>
                </a:effectLst>
                <a:ea typeface="新細明體" charset="0"/>
                <a:cs typeface="新細明體" charset="0"/>
              </a:rPr>
              <a:t>Performance graphs and the best maintenance                      schedules created in a population of 20 chromosomes</a:t>
            </a:r>
            <a:endParaRPr lang="en-US" altLang="zh-TW" sz="2900">
              <a:solidFill>
                <a:srgbClr val="000000"/>
              </a:solidFill>
              <a:effectLst>
                <a:outerShdw blurRad="38100" dist="38100" dir="2700000" algn="tl">
                  <a:srgbClr val="FFFFFF"/>
                </a:outerShdw>
              </a:effectLst>
              <a:ea typeface="新細明體" charset="0"/>
              <a:cs typeface="新細明體" charset="0"/>
            </a:endParaRPr>
          </a:p>
        </p:txBody>
      </p:sp>
      <p:grpSp>
        <p:nvGrpSpPr>
          <p:cNvPr id="153612" name="Group 12"/>
          <p:cNvGrpSpPr>
            <a:grpSpLocks/>
          </p:cNvGrpSpPr>
          <p:nvPr/>
        </p:nvGrpSpPr>
        <p:grpSpPr bwMode="auto">
          <a:xfrm>
            <a:off x="1841500" y="1239838"/>
            <a:ext cx="5351463" cy="4911725"/>
            <a:chOff x="1192" y="613"/>
            <a:chExt cx="3371" cy="3094"/>
          </a:xfrm>
        </p:grpSpPr>
        <p:pic>
          <p:nvPicPr>
            <p:cNvPr id="153610" name="Picture 10" descr="Slide09-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 y="613"/>
              <a:ext cx="3366" cy="3094"/>
            </a:xfrm>
            <a:prstGeom prst="rect">
              <a:avLst/>
            </a:prstGeom>
            <a:noFill/>
            <a:extLst>
              <a:ext uri="{909E8E84-426E-40dd-AFC4-6F175D3DCCD1}">
                <a14:hiddenFill xmlns="" xmlns:a14="http://schemas.microsoft.com/office/drawing/2010/main">
                  <a:solidFill>
                    <a:srgbClr val="FFFFFF"/>
                  </a:solidFill>
                </a14:hiddenFill>
              </a:ext>
            </a:extLst>
          </p:spPr>
        </p:pic>
        <p:sp>
          <p:nvSpPr>
            <p:cNvPr id="153611" name="Rectangle 11"/>
            <p:cNvSpPr>
              <a:spLocks noChangeArrowheads="1"/>
            </p:cNvSpPr>
            <p:nvPr/>
          </p:nvSpPr>
          <p:spPr bwMode="auto">
            <a:xfrm rot="-5400000">
              <a:off x="984" y="1071"/>
              <a:ext cx="60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b="0" i="1">
                  <a:solidFill>
                    <a:schemeClr val="bg2"/>
                  </a:solidFill>
                  <a:ea typeface="新細明體" charset="0"/>
                  <a:cs typeface="新細明體" charset="0"/>
                </a:rPr>
                <a:t>F i t n e s 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292100" y="254000"/>
            <a:ext cx="8763000" cy="97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TW" altLang="en-US" sz="2900">
                <a:solidFill>
                  <a:srgbClr val="FBFE00"/>
                </a:solidFill>
                <a:effectLst>
                  <a:outerShdw blurRad="38100" dist="38100" dir="2700000" algn="tl">
                    <a:srgbClr val="000000"/>
                  </a:outerShdw>
                </a:effectLst>
                <a:ea typeface="新細明體" charset="0"/>
                <a:cs typeface="新細明體" charset="0"/>
              </a:rPr>
              <a:t>      </a:t>
            </a:r>
            <a:r>
              <a:rPr lang="en-US" altLang="zh-TW" sz="2900">
                <a:solidFill>
                  <a:srgbClr val="FBFE00"/>
                </a:solidFill>
                <a:effectLst>
                  <a:outerShdw blurRad="38100" dist="38100" dir="2700000" algn="tl">
                    <a:srgbClr val="000000"/>
                  </a:outerShdw>
                </a:effectLst>
                <a:ea typeface="新細明體" charset="0"/>
                <a:cs typeface="新細明體" charset="0"/>
              </a:rPr>
              <a:t>Performance graphs and the best maintenance               schedules created in a population of 100 chromosomes</a:t>
            </a:r>
            <a:endParaRPr lang="en-US" altLang="zh-TW" sz="2900">
              <a:solidFill>
                <a:srgbClr val="000000"/>
              </a:solidFill>
              <a:effectLst>
                <a:outerShdw blurRad="38100" dist="38100" dir="2700000" algn="tl">
                  <a:srgbClr val="FFFFFF"/>
                </a:outerShdw>
              </a:effectLst>
              <a:ea typeface="新細明體" charset="0"/>
              <a:cs typeface="新細明體" charset="0"/>
            </a:endParaRPr>
          </a:p>
        </p:txBody>
      </p:sp>
      <p:sp>
        <p:nvSpPr>
          <p:cNvPr id="144387" name="Rectangle 3"/>
          <p:cNvSpPr>
            <a:spLocks noChangeArrowheads="1"/>
          </p:cNvSpPr>
          <p:nvPr/>
        </p:nvSpPr>
        <p:spPr bwMode="auto">
          <a:xfrm>
            <a:off x="2727325" y="6049963"/>
            <a:ext cx="3698875" cy="50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700" b="0">
                <a:solidFill>
                  <a:srgbClr val="FFFFFF"/>
                </a:solidFill>
                <a:effectLst>
                  <a:outerShdw blurRad="38100" dist="38100" dir="2700000" algn="tl">
                    <a:srgbClr val="000000"/>
                  </a:outerShdw>
                </a:effectLst>
                <a:ea typeface="新細明體" charset="0"/>
                <a:cs typeface="新細明體" charset="0"/>
              </a:rPr>
              <a:t>(</a:t>
            </a:r>
            <a:r>
              <a:rPr lang="en-US" altLang="zh-TW" sz="2700" b="0" i="1">
                <a:solidFill>
                  <a:srgbClr val="FFFFFF"/>
                </a:solidFill>
                <a:effectLst>
                  <a:outerShdw blurRad="38100" dist="38100" dir="2700000" algn="tl">
                    <a:srgbClr val="000000"/>
                  </a:outerShdw>
                </a:effectLst>
                <a:ea typeface="新細明體" charset="0"/>
                <a:cs typeface="新細明體" charset="0"/>
              </a:rPr>
              <a:t>a</a:t>
            </a:r>
            <a:r>
              <a:rPr lang="en-US" altLang="zh-TW" sz="2700" b="0">
                <a:solidFill>
                  <a:srgbClr val="FFFFFF"/>
                </a:solidFill>
                <a:effectLst>
                  <a:outerShdw blurRad="38100" dist="38100" dir="2700000" algn="tl">
                    <a:srgbClr val="000000"/>
                  </a:outerShdw>
                </a:effectLst>
                <a:ea typeface="新細明體" charset="0"/>
                <a:cs typeface="新細明體" charset="0"/>
              </a:rPr>
              <a:t>) Mutation rate is 0.001</a:t>
            </a:r>
            <a:endParaRPr lang="en-US" altLang="zh-TW" sz="2700" b="0">
              <a:solidFill>
                <a:srgbClr val="000000"/>
              </a:solidFill>
              <a:effectLst>
                <a:outerShdw blurRad="38100" dist="38100" dir="2700000" algn="tl">
                  <a:srgbClr val="FFFFFF"/>
                </a:outerShdw>
              </a:effectLst>
              <a:ea typeface="新細明體" charset="0"/>
              <a:cs typeface="新細明體" charset="0"/>
            </a:endParaRPr>
          </a:p>
        </p:txBody>
      </p:sp>
      <p:grpSp>
        <p:nvGrpSpPr>
          <p:cNvPr id="144395" name="Group 11"/>
          <p:cNvGrpSpPr>
            <a:grpSpLocks/>
          </p:cNvGrpSpPr>
          <p:nvPr/>
        </p:nvGrpSpPr>
        <p:grpSpPr bwMode="auto">
          <a:xfrm>
            <a:off x="1930400" y="1220788"/>
            <a:ext cx="5232400" cy="4924425"/>
            <a:chOff x="1216" y="769"/>
            <a:chExt cx="3296" cy="3102"/>
          </a:xfrm>
        </p:grpSpPr>
        <p:pic>
          <p:nvPicPr>
            <p:cNvPr id="144391" name="Picture 7" descr="Slide0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769"/>
              <a:ext cx="3264" cy="3102"/>
            </a:xfrm>
            <a:prstGeom prst="rect">
              <a:avLst/>
            </a:prstGeom>
            <a:noFill/>
            <a:extLst>
              <a:ext uri="{909E8E84-426E-40dd-AFC4-6F175D3DCCD1}">
                <a14:hiddenFill xmlns="" xmlns:a14="http://schemas.microsoft.com/office/drawing/2010/main">
                  <a:solidFill>
                    <a:srgbClr val="FFFFFF"/>
                  </a:solidFill>
                </a14:hiddenFill>
              </a:ext>
            </a:extLst>
          </p:spPr>
        </p:pic>
        <p:sp>
          <p:nvSpPr>
            <p:cNvPr id="144393" name="Rectangle 9"/>
            <p:cNvSpPr>
              <a:spLocks noChangeArrowheads="1"/>
            </p:cNvSpPr>
            <p:nvPr/>
          </p:nvSpPr>
          <p:spPr bwMode="auto">
            <a:xfrm rot="-5400000">
              <a:off x="1008" y="1288"/>
              <a:ext cx="60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b="0" i="1">
                  <a:solidFill>
                    <a:schemeClr val="bg2"/>
                  </a:solidFill>
                  <a:ea typeface="新細明體" charset="0"/>
                  <a:cs typeface="新細明體" charset="0"/>
                </a:rPr>
                <a:t>F i t n e s 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ChangeArrowheads="1"/>
          </p:cNvSpPr>
          <p:nvPr/>
        </p:nvSpPr>
        <p:spPr bwMode="auto">
          <a:xfrm>
            <a:off x="2805113" y="5999163"/>
            <a:ext cx="3527425" cy="50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700" b="0">
                <a:solidFill>
                  <a:srgbClr val="FFFFFF"/>
                </a:solidFill>
                <a:effectLst>
                  <a:outerShdw blurRad="38100" dist="38100" dir="2700000" algn="tl">
                    <a:srgbClr val="000000"/>
                  </a:outerShdw>
                </a:effectLst>
                <a:ea typeface="新細明體" charset="0"/>
                <a:cs typeface="新細明體" charset="0"/>
              </a:rPr>
              <a:t>(</a:t>
            </a:r>
            <a:r>
              <a:rPr lang="en-US" altLang="zh-TW" sz="2700" b="0" i="1">
                <a:solidFill>
                  <a:srgbClr val="FFFFFF"/>
                </a:solidFill>
                <a:effectLst>
                  <a:outerShdw blurRad="38100" dist="38100" dir="2700000" algn="tl">
                    <a:srgbClr val="000000"/>
                  </a:outerShdw>
                </a:effectLst>
                <a:ea typeface="新細明體" charset="0"/>
                <a:cs typeface="新細明體" charset="0"/>
              </a:rPr>
              <a:t>b</a:t>
            </a:r>
            <a:r>
              <a:rPr lang="en-US" altLang="zh-TW" sz="2700" b="0">
                <a:solidFill>
                  <a:srgbClr val="FFFFFF"/>
                </a:solidFill>
                <a:effectLst>
                  <a:outerShdw blurRad="38100" dist="38100" dir="2700000" algn="tl">
                    <a:srgbClr val="000000"/>
                  </a:outerShdw>
                </a:effectLst>
                <a:ea typeface="新細明體" charset="0"/>
                <a:cs typeface="新細明體" charset="0"/>
              </a:rPr>
              <a:t>) Mutation rate is 0.01</a:t>
            </a:r>
            <a:endParaRPr lang="en-US" altLang="zh-TW" sz="2700" b="0">
              <a:solidFill>
                <a:srgbClr val="000000"/>
              </a:solidFill>
              <a:effectLst>
                <a:outerShdw blurRad="38100" dist="38100" dir="2700000" algn="tl">
                  <a:srgbClr val="FFFFFF"/>
                </a:outerShdw>
              </a:effectLst>
              <a:ea typeface="新細明體" charset="0"/>
              <a:cs typeface="新細明體" charset="0"/>
            </a:endParaRPr>
          </a:p>
        </p:txBody>
      </p:sp>
      <p:sp>
        <p:nvSpPr>
          <p:cNvPr id="154629" name="Rectangle 5"/>
          <p:cNvSpPr>
            <a:spLocks noChangeArrowheads="1"/>
          </p:cNvSpPr>
          <p:nvPr/>
        </p:nvSpPr>
        <p:spPr bwMode="auto">
          <a:xfrm>
            <a:off x="292100" y="254000"/>
            <a:ext cx="8763000" cy="97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TW" altLang="en-US" sz="2900">
                <a:solidFill>
                  <a:srgbClr val="FBFE00"/>
                </a:solidFill>
                <a:effectLst>
                  <a:outerShdw blurRad="38100" dist="38100" dir="2700000" algn="tl">
                    <a:srgbClr val="000000"/>
                  </a:outerShdw>
                </a:effectLst>
                <a:ea typeface="新細明體" charset="0"/>
                <a:cs typeface="新細明體" charset="0"/>
              </a:rPr>
              <a:t>      </a:t>
            </a:r>
            <a:r>
              <a:rPr lang="en-US" altLang="zh-TW" sz="2900">
                <a:solidFill>
                  <a:srgbClr val="FBFE00"/>
                </a:solidFill>
                <a:effectLst>
                  <a:outerShdw blurRad="38100" dist="38100" dir="2700000" algn="tl">
                    <a:srgbClr val="000000"/>
                  </a:outerShdw>
                </a:effectLst>
                <a:ea typeface="新細明體" charset="0"/>
                <a:cs typeface="新細明體" charset="0"/>
              </a:rPr>
              <a:t>Performance graphs and the best maintenance               schedules created in a population of 100 chromosomes</a:t>
            </a:r>
            <a:endParaRPr lang="en-US" altLang="zh-TW" sz="2900">
              <a:solidFill>
                <a:srgbClr val="000000"/>
              </a:solidFill>
              <a:effectLst>
                <a:outerShdw blurRad="38100" dist="38100" dir="2700000" algn="tl">
                  <a:srgbClr val="FFFFFF"/>
                </a:outerShdw>
              </a:effectLst>
              <a:ea typeface="新細明體" charset="0"/>
              <a:cs typeface="新細明體" charset="0"/>
            </a:endParaRPr>
          </a:p>
        </p:txBody>
      </p:sp>
      <p:grpSp>
        <p:nvGrpSpPr>
          <p:cNvPr id="154633" name="Group 9"/>
          <p:cNvGrpSpPr>
            <a:grpSpLocks/>
          </p:cNvGrpSpPr>
          <p:nvPr/>
        </p:nvGrpSpPr>
        <p:grpSpPr bwMode="auto">
          <a:xfrm>
            <a:off x="1790700" y="1241425"/>
            <a:ext cx="5232400" cy="4933950"/>
            <a:chOff x="1216" y="606"/>
            <a:chExt cx="3296" cy="3108"/>
          </a:xfrm>
        </p:grpSpPr>
        <p:pic>
          <p:nvPicPr>
            <p:cNvPr id="154630" name="Picture 6" descr="Slide09-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606"/>
              <a:ext cx="3264" cy="3108"/>
            </a:xfrm>
            <a:prstGeom prst="rect">
              <a:avLst/>
            </a:prstGeom>
            <a:noFill/>
            <a:extLst>
              <a:ext uri="{909E8E84-426E-40dd-AFC4-6F175D3DCCD1}">
                <a14:hiddenFill xmlns="" xmlns:a14="http://schemas.microsoft.com/office/drawing/2010/main">
                  <a:solidFill>
                    <a:srgbClr val="FFFFFF"/>
                  </a:solidFill>
                </a14:hiddenFill>
              </a:ext>
            </a:extLst>
          </p:spPr>
        </p:pic>
        <p:sp>
          <p:nvSpPr>
            <p:cNvPr id="154632" name="Rectangle 8"/>
            <p:cNvSpPr>
              <a:spLocks noChangeArrowheads="1"/>
            </p:cNvSpPr>
            <p:nvPr/>
          </p:nvSpPr>
          <p:spPr bwMode="auto">
            <a:xfrm rot="-5400000">
              <a:off x="1008" y="1088"/>
              <a:ext cx="60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1400" b="0" i="1">
                  <a:solidFill>
                    <a:schemeClr val="bg2"/>
                  </a:solidFill>
                  <a:ea typeface="新細明體" charset="0"/>
                  <a:cs typeface="新細明體" charset="0"/>
                </a:rPr>
                <a:t>F i t n e s 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TW" dirty="0">
                <a:ea typeface="新細明體" charset="0"/>
                <a:cs typeface="新細明體" charset="0"/>
              </a:rPr>
              <a:t>Problem 2: </a:t>
            </a:r>
            <a:r>
              <a:rPr lang="en-US" altLang="zh-TW" i="1" dirty="0">
                <a:ea typeface="新細明體" charset="0"/>
                <a:cs typeface="新細明體" charset="0"/>
              </a:rPr>
              <a:t>n</a:t>
            </a:r>
            <a:r>
              <a:rPr lang="en-US" altLang="zh-TW" dirty="0">
                <a:ea typeface="新細明體" charset="0"/>
                <a:cs typeface="新細明體" charset="0"/>
              </a:rPr>
              <a:t>-queens</a:t>
            </a:r>
          </a:p>
        </p:txBody>
      </p:sp>
      <p:sp>
        <p:nvSpPr>
          <p:cNvPr id="158723" name="Rectangle 3"/>
          <p:cNvSpPr>
            <a:spLocks noGrp="1" noChangeArrowheads="1"/>
          </p:cNvSpPr>
          <p:nvPr>
            <p:ph type="body" idx="1"/>
          </p:nvPr>
        </p:nvSpPr>
        <p:spPr/>
        <p:txBody>
          <a:bodyPr/>
          <a:lstStyle/>
          <a:p>
            <a:r>
              <a:rPr lang="en-US" altLang="zh-TW">
                <a:ea typeface="新細明體" charset="0"/>
                <a:cs typeface="新細明體" charset="0"/>
              </a:rPr>
              <a:t>Put </a:t>
            </a:r>
            <a:r>
              <a:rPr lang="en-US" altLang="zh-TW" i="1">
                <a:ea typeface="新細明體" charset="0"/>
                <a:cs typeface="新細明體" charset="0"/>
              </a:rPr>
              <a:t>n</a:t>
            </a:r>
            <a:r>
              <a:rPr lang="en-US" altLang="zh-TW">
                <a:ea typeface="新細明體" charset="0"/>
                <a:cs typeface="新細明體" charset="0"/>
              </a:rPr>
              <a:t> queens on an </a:t>
            </a:r>
            <a:r>
              <a:rPr lang="en-US" altLang="zh-TW" i="1">
                <a:ea typeface="新細明體" charset="0"/>
                <a:cs typeface="新細明體" charset="0"/>
              </a:rPr>
              <a:t>n </a:t>
            </a:r>
            <a:r>
              <a:rPr lang="en-US" altLang="zh-TW" i="1">
                <a:ea typeface="新細明體" charset="0"/>
                <a:cs typeface="Arial" charset="0"/>
              </a:rPr>
              <a:t>× </a:t>
            </a:r>
            <a:r>
              <a:rPr lang="en-US" altLang="zh-TW" i="1">
                <a:ea typeface="新細明體" charset="0"/>
                <a:cs typeface="新細明體" charset="0"/>
              </a:rPr>
              <a:t>n</a:t>
            </a:r>
            <a:r>
              <a:rPr lang="en-US" altLang="zh-TW">
                <a:ea typeface="新細明體" charset="0"/>
                <a:cs typeface="新細明體" charset="0"/>
              </a:rPr>
              <a:t> board with no two queens on the same row, column, or diagonal
</a:t>
            </a:r>
          </a:p>
        </p:txBody>
      </p:sp>
      <p:pic>
        <p:nvPicPr>
          <p:cNvPr id="158724" name="Picture 4" descr="4queens-seq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467600" cy="18605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TW" sz="4000">
                <a:ea typeface="新細明體" charset="0"/>
                <a:cs typeface="新細明體" charset="0"/>
              </a:rPr>
              <a:t>8-queens problem</a:t>
            </a:r>
          </a:p>
        </p:txBody>
      </p:sp>
      <p:pic>
        <p:nvPicPr>
          <p:cNvPr id="160771" name="Picture 3" descr="8queens-local-minim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3733800" cy="3733800"/>
          </a:xfrm>
          <a:prstGeom prst="rect">
            <a:avLst/>
          </a:prstGeom>
          <a:noFill/>
          <a:extLst>
            <a:ext uri="{909E8E84-426E-40dd-AFC4-6F175D3DCCD1}">
              <a14:hiddenFill xmlns="" xmlns:a14="http://schemas.microsoft.com/office/drawing/2010/main">
                <a:solidFill>
                  <a:srgbClr val="FFFFFF"/>
                </a:solidFill>
              </a14:hiddenFill>
            </a:ext>
          </a:extLst>
        </p:spPr>
      </p:pic>
      <p:sp>
        <p:nvSpPr>
          <p:cNvPr id="160773" name="Text Box 5"/>
          <p:cNvSpPr txBox="1">
            <a:spLocks noChangeArrowheads="1"/>
          </p:cNvSpPr>
          <p:nvPr/>
        </p:nvSpPr>
        <p:spPr bwMode="auto">
          <a:xfrm>
            <a:off x="395288" y="5373688"/>
            <a:ext cx="84978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a:t>Please define the encode method and the fitness function for GA</a:t>
            </a:r>
          </a:p>
        </p:txBody>
      </p:sp>
    </p:spTree>
  </p:cSld>
  <p:clrMapOvr>
    <a:masterClrMapping/>
  </p:clrMapOvr>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4D1B822076CA47B9C54118B2CE65BF" ma:contentTypeVersion="3" ma:contentTypeDescription="Create a new document." ma:contentTypeScope="" ma:versionID="f19af088cad9070a4acbc985168f981f">
  <xsd:schema xmlns:xsd="http://www.w3.org/2001/XMLSchema" xmlns:xs="http://www.w3.org/2001/XMLSchema" xmlns:p="http://schemas.microsoft.com/office/2006/metadata/properties" xmlns:ns2="9b2ee642-0b2c-405f-8521-4ac2a8e59cb4" targetNamespace="http://schemas.microsoft.com/office/2006/metadata/properties" ma:root="true" ma:fieldsID="0d7b79ef8da34d99162132567816c5c7" ns2:_="">
    <xsd:import namespace="9b2ee642-0b2c-405f-8521-4ac2a8e59cb4"/>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2ee642-0b2c-405f-8521-4ac2a8e59cb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9b2ee642-0b2c-405f-8521-4ac2a8e59cb4" xsi:nil="true"/>
  </documentManagement>
</p:properties>
</file>

<file path=customXml/itemProps1.xml><?xml version="1.0" encoding="utf-8"?>
<ds:datastoreItem xmlns:ds="http://schemas.openxmlformats.org/officeDocument/2006/customXml" ds:itemID="{C28A2222-241F-40D0-B796-FC5A5FDAD54D}"/>
</file>

<file path=customXml/itemProps2.xml><?xml version="1.0" encoding="utf-8"?>
<ds:datastoreItem xmlns:ds="http://schemas.openxmlformats.org/officeDocument/2006/customXml" ds:itemID="{2E649845-824E-4331-A974-CD800E103DD1}"/>
</file>

<file path=customXml/itemProps3.xml><?xml version="1.0" encoding="utf-8"?>
<ds:datastoreItem xmlns:ds="http://schemas.openxmlformats.org/officeDocument/2006/customXml" ds:itemID="{F0345F14-8A7F-4A77-AE52-38AEB713B295}"/>
</file>

<file path=docProps/app.xml><?xml version="1.0" encoding="utf-8"?>
<Properties xmlns="http://schemas.openxmlformats.org/officeDocument/2006/extended-properties" xmlns:vt="http://schemas.openxmlformats.org/officeDocument/2006/docPropsVTypes">
  <Template/>
  <TotalTime>2460</TotalTime>
  <Words>360</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vt:lpstr>
      <vt:lpstr>Blue Diagonal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2: n-queens</vt:lpstr>
      <vt:lpstr>8-queens problem</vt:lpstr>
      <vt:lpstr>Genetic algorithms</vt:lpstr>
      <vt:lpstr>Genetic algorithms</vt:lpstr>
    </vt:vector>
  </TitlesOfParts>
  <Company>laserwords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jayeeta.chakrabrty@outlook.com</cp:lastModifiedBy>
  <cp:revision>421</cp:revision>
  <dcterms:created xsi:type="dcterms:W3CDTF">2006-02-09T05:12:37Z</dcterms:created>
  <dcterms:modified xsi:type="dcterms:W3CDTF">2020-10-21T03:32:20Z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0x0101003E4D1B822076CA47B9C54118B2CE65BF</vt:lpwstr>
  </property>
</Properties>
</file>