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18288000" cy="10287000"/>
  <p:notesSz cx="6858000" cy="9144000"/>
  <p:embeddedFontLst>
    <p:embeddedFont>
      <p:font typeface="Nothing You Could Do" panose="020B0604020202020204" charset="0"/>
      <p:regular r:id="rId72"/>
    </p:embeddedFont>
    <p:embeddedFont>
      <p:font typeface="Calibri" panose="020F0502020204030204" pitchFamily="34" charset="0"/>
      <p:regular r:id="rId73"/>
      <p:bold r:id="rId74"/>
      <p:italic r:id="rId75"/>
      <p:boldItalic r:id="rId76"/>
    </p:embeddedFont>
    <p:embeddedFont>
      <p:font typeface="Playfair Display SemiBold" panose="020B0604020202020204" charset="0"/>
      <p:regular r:id="rId77"/>
      <p:bold r:id="rId78"/>
      <p:italic r:id="rId79"/>
      <p:boldItalic r:id="rId80"/>
    </p:embeddedFont>
    <p:embeddedFont>
      <p:font typeface="Playfair Display Black" panose="020B0604020202020204" charset="0"/>
      <p:bold r:id="rId81"/>
      <p:boldItalic r:id="rId82"/>
    </p:embeddedFont>
    <p:embeddedFont>
      <p:font typeface="Playfair Display" panose="020B0604020202020204" charset="0"/>
      <p:regular r:id="rId83"/>
      <p:bold r:id="rId84"/>
      <p:italic r:id="rId85"/>
      <p:boldItalic r:id="rId86"/>
    </p:embeddedFont>
    <p:embeddedFont>
      <p:font typeface="Playfair Display Medium" panose="020B0604020202020204" charset="0"/>
      <p:regular r:id="rId87"/>
      <p:bold r:id="rId88"/>
      <p:italic r:id="rId89"/>
      <p:boldItalic r:id="rId90"/>
    </p:embeddedFont>
    <p:embeddedFont>
      <p:font typeface="Playfair Display ExtraBold" panose="020B0604020202020204" charset="0"/>
      <p:bold r:id="rId91"/>
      <p:boldItalic r:id="rId9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1ED70F-21D0-4E5B-8346-5988BCAAA027}">
  <a:tblStyle styleId="{DC1ED70F-21D0-4E5B-8346-5988BCAAA0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05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3.fntdata"/><Relationship Id="rId89" Type="http://schemas.openxmlformats.org/officeDocument/2006/relationships/font" Target="fonts/font18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90" Type="http://schemas.openxmlformats.org/officeDocument/2006/relationships/font" Target="fonts/font19.fntdata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85" Type="http://schemas.openxmlformats.org/officeDocument/2006/relationships/font" Target="fonts/font14.fntdata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83" Type="http://schemas.openxmlformats.org/officeDocument/2006/relationships/font" Target="fonts/font12.fntdata"/><Relationship Id="rId88" Type="http://schemas.openxmlformats.org/officeDocument/2006/relationships/font" Target="fonts/font17.fntdata"/><Relationship Id="rId91" Type="http://schemas.openxmlformats.org/officeDocument/2006/relationships/font" Target="fonts/font20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86" Type="http://schemas.openxmlformats.org/officeDocument/2006/relationships/font" Target="fonts/font15.fntdata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92" Type="http://schemas.openxmlformats.org/officeDocument/2006/relationships/font" Target="fonts/font2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6.fntdata"/><Relationship Id="rId61" Type="http://schemas.openxmlformats.org/officeDocument/2006/relationships/slide" Target="slides/slide60.xml"/><Relationship Id="rId82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39fe28226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1e39fe28226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4e7225b2c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24e7225b2c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4e7225b2c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g24e7225b2c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4e93c8aec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24e93c8aec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4e7225b2cf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24e7225b2cf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4e93c8aeca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g24e93c8aeca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4e93c8aeca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g24e93c8aeca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4e93c8aeca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g24e93c8aeca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4e449922aa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g24e449922aa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e39fe28226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g1e39fe28226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e39fe28226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g1e39fe28226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e39fe28226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g1e39fe28226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4edd7f7a2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g24edd7f7a2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4e449922a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g24e449922a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4e93c8aeca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g24e93c8aeca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e39fe28226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g1e39fe28226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4e93c8aeca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g24e93c8aeca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4e93c8aeca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g24e93c8aeca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e39fe28226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g1e39fe28226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24e93c8aeca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g24e93c8aeca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39fe2822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e39fe2822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4e93c8aeca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g24e93c8aeca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1e39fe28226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g1e39fe28226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4edd7f7a2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g24edd7f7a2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24edd7f7a2d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g24edd7f7a2d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24edd7f7a2d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g24edd7f7a2d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24edd7f7a2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g24edd7f7a2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4edd7f7a2d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g24edd7f7a2d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24edd7f7a2d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g24edd7f7a2d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24edd7f7a2d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g24edd7f7a2d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24e93c8aeca_0_1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g24e93c8aeca_0_1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e7225b2c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4e7225b2c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1e39fe28226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g1e39fe28226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24e93c8aeca_0_1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g24e93c8aeca_0_1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24e93c8aeca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g24e93c8aeca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24e93c8aeca_0_1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g24e93c8aeca_0_1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1e39fe28226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g1e39fe28226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24e449922a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g24e449922a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1e39fe28226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g1e39fe28226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24edd7f7a2d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g24edd7f7a2d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24edd7f7a2d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g24edd7f7a2d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24f45a4983f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g24f45a4983f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e7225b2c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4e7225b2c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24f81c6dfb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g24f81c6dfb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24f45a4983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g24f45a4983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24f45a4983f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g24f45a4983f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24f45a4983f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g24f45a4983f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24f45a4983f_0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g24f45a4983f_0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24f45a4983f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9" name="Google Shape;2109;g24f45a4983f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24f45a4983f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0" name="Google Shape;2140;g24f45a4983f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24f45a4983f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g24f45a4983f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24f45a4983f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9" name="Google Shape;2199;g24f45a4983f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24edd7f7a2d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g24edd7f7a2d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e7225b2c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24e7225b2c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g24f45a4983f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g24f45a4983f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24edd7f7a2d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2" name="Google Shape;2312;g24edd7f7a2d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24edd7f7a2d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g24edd7f7a2d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g24f45a4983f_0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g24f45a4983f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g24f45a4983f_0_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g24f45a4983f_0_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g24e449922a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g24e449922a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g24f45a4983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4" name="Google Shape;2494;g24f45a4983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g24f45a4983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g24f45a4983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g24f45a4983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g24f45a4983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e7225b2cf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4e7225b2cf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4e449922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4e449922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 rot="10800000">
            <a:off x="2618050" y="-2349800"/>
            <a:ext cx="13800" cy="3026100"/>
          </a:xfrm>
          <a:prstGeom prst="straightConnector1">
            <a:avLst/>
          </a:prstGeom>
          <a:noFill/>
          <a:ln w="38100" cap="flat" cmpd="sng">
            <a:solidFill>
              <a:srgbClr val="4DA1A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3"/>
          <p:cNvCxnSpPr/>
          <p:nvPr/>
        </p:nvCxnSpPr>
        <p:spPr>
          <a:xfrm rot="10800000">
            <a:off x="3585625" y="-2501950"/>
            <a:ext cx="24000" cy="3121200"/>
          </a:xfrm>
          <a:prstGeom prst="straightConnector1">
            <a:avLst/>
          </a:prstGeom>
          <a:noFill/>
          <a:ln w="38100" cap="flat" cmpd="sng">
            <a:solidFill>
              <a:srgbClr val="FF9F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13"/>
          <p:cNvCxnSpPr/>
          <p:nvPr/>
        </p:nvCxnSpPr>
        <p:spPr>
          <a:xfrm rot="10800000">
            <a:off x="4660175" y="-2349800"/>
            <a:ext cx="8700" cy="3026100"/>
          </a:xfrm>
          <a:prstGeom prst="straightConnector1">
            <a:avLst/>
          </a:prstGeom>
          <a:noFill/>
          <a:ln w="38100" cap="flat" cmpd="sng">
            <a:solidFill>
              <a:srgbClr val="6874E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3"/>
          <p:cNvSpPr txBox="1"/>
          <p:nvPr/>
        </p:nvSpPr>
        <p:spPr>
          <a:xfrm>
            <a:off x="1083700" y="1588875"/>
            <a:ext cx="16275900" cy="26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595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Exploring Text Counterfactual Explanations</a:t>
            </a:r>
            <a:r>
              <a:rPr lang="en-US" sz="555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  <a:r>
              <a:rPr lang="en-US" sz="615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sz="6150"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75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 Multi-Metric Evaluation Approach for </a:t>
            </a:r>
            <a:endParaRPr sz="4750"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75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Counterfactual Editors</a:t>
            </a:r>
            <a:endParaRPr sz="14136"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88" name="Google Shape;88;p13"/>
          <p:cNvGrpSpPr/>
          <p:nvPr/>
        </p:nvGrpSpPr>
        <p:grpSpPr>
          <a:xfrm>
            <a:off x="15947431" y="7329298"/>
            <a:ext cx="4476248" cy="5509228"/>
            <a:chOff x="0" y="0"/>
            <a:chExt cx="5968330" cy="7345637"/>
          </a:xfrm>
        </p:grpSpPr>
        <p:grpSp>
          <p:nvGrpSpPr>
            <p:cNvPr id="89" name="Google Shape;89;p13"/>
            <p:cNvGrpSpPr/>
            <p:nvPr/>
          </p:nvGrpSpPr>
          <p:grpSpPr>
            <a:xfrm>
              <a:off x="0" y="0"/>
              <a:ext cx="5968330" cy="7345637"/>
              <a:chOff x="0" y="0"/>
              <a:chExt cx="660400" cy="812800"/>
            </a:xfrm>
          </p:grpSpPr>
          <p:sp>
            <p:nvSpPr>
              <p:cNvPr id="90" name="Google Shape;90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13"/>
            <p:cNvGrpSpPr/>
            <p:nvPr/>
          </p:nvGrpSpPr>
          <p:grpSpPr>
            <a:xfrm>
              <a:off x="348677" y="429141"/>
              <a:ext cx="5270975" cy="6487354"/>
              <a:chOff x="0" y="0"/>
              <a:chExt cx="660400" cy="8128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692894" y="852793"/>
              <a:ext cx="4582541" cy="5640050"/>
              <a:chOff x="0" y="0"/>
              <a:chExt cx="660400" cy="8128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8" name="Google Shape;98;p13"/>
          <p:cNvSpPr txBox="1"/>
          <p:nvPr/>
        </p:nvSpPr>
        <p:spPr>
          <a:xfrm>
            <a:off x="6616875" y="7885675"/>
            <a:ext cx="5454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Karavangelis Athanasios</a:t>
            </a:r>
            <a:endParaRPr sz="3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7751993" y="7329300"/>
            <a:ext cx="2784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Diploma Thesis</a:t>
            </a:r>
            <a:endParaRPr sz="29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290" y="4727100"/>
            <a:ext cx="8385186" cy="2256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3"/>
          <p:cNvCxnSpPr/>
          <p:nvPr/>
        </p:nvCxnSpPr>
        <p:spPr>
          <a:xfrm rot="10800000">
            <a:off x="2572213" y="8722875"/>
            <a:ext cx="13800" cy="3026100"/>
          </a:xfrm>
          <a:prstGeom prst="straightConnector1">
            <a:avLst/>
          </a:prstGeom>
          <a:noFill/>
          <a:ln w="38100" cap="flat" cmpd="sng">
            <a:solidFill>
              <a:srgbClr val="4DA1A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3"/>
          <p:cNvCxnSpPr/>
          <p:nvPr/>
        </p:nvCxnSpPr>
        <p:spPr>
          <a:xfrm rot="10800000" flipH="1">
            <a:off x="3563788" y="8767425"/>
            <a:ext cx="25500" cy="3006000"/>
          </a:xfrm>
          <a:prstGeom prst="straightConnector1">
            <a:avLst/>
          </a:prstGeom>
          <a:noFill/>
          <a:ln w="38100" cap="flat" cmpd="sng">
            <a:solidFill>
              <a:srgbClr val="FF9F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3"/>
          <p:cNvCxnSpPr/>
          <p:nvPr/>
        </p:nvCxnSpPr>
        <p:spPr>
          <a:xfrm rot="10800000">
            <a:off x="4614338" y="8722875"/>
            <a:ext cx="8700" cy="3026100"/>
          </a:xfrm>
          <a:prstGeom prst="straightConnector1">
            <a:avLst/>
          </a:prstGeom>
          <a:noFill/>
          <a:ln w="38100" cap="flat" cmpd="sng">
            <a:solidFill>
              <a:srgbClr val="6874E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/>
          <p:nvPr/>
        </p:nvSpPr>
        <p:spPr>
          <a:xfrm>
            <a:off x="6832350" y="1668500"/>
            <a:ext cx="4623300" cy="796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2"/>
          <p:cNvSpPr txBox="1"/>
          <p:nvPr/>
        </p:nvSpPr>
        <p:spPr>
          <a:xfrm>
            <a:off x="1264638" y="268663"/>
            <a:ext cx="88581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B132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  <a:r>
              <a:rPr lang="en-US" sz="5500">
                <a:solidFill>
                  <a:srgbClr val="0B132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Theoretical background</a:t>
            </a:r>
            <a:endParaRPr sz="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351" name="Google Shape;351;p22"/>
          <p:cNvCxnSpPr>
            <a:stCxn id="350" idx="3"/>
          </p:cNvCxnSpPr>
          <p:nvPr/>
        </p:nvCxnSpPr>
        <p:spPr>
          <a:xfrm rot="10800000" flipH="1">
            <a:off x="10122738" y="845563"/>
            <a:ext cx="4304400" cy="3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52" name="Google Shape;352;p22"/>
          <p:cNvGrpSpPr/>
          <p:nvPr/>
        </p:nvGrpSpPr>
        <p:grpSpPr>
          <a:xfrm>
            <a:off x="14929409" y="641525"/>
            <a:ext cx="406852" cy="408676"/>
            <a:chOff x="1813" y="0"/>
            <a:chExt cx="809173" cy="812800"/>
          </a:xfrm>
        </p:grpSpPr>
        <p:sp>
          <p:nvSpPr>
            <p:cNvPr id="353" name="Google Shape;353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Google Shape;355;p22"/>
          <p:cNvGrpSpPr/>
          <p:nvPr/>
        </p:nvGrpSpPr>
        <p:grpSpPr>
          <a:xfrm>
            <a:off x="16616508" y="641525"/>
            <a:ext cx="406852" cy="408676"/>
            <a:chOff x="1813" y="0"/>
            <a:chExt cx="809173" cy="812800"/>
          </a:xfrm>
        </p:grpSpPr>
        <p:sp>
          <p:nvSpPr>
            <p:cNvPr id="356" name="Google Shape;356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22"/>
          <p:cNvGrpSpPr/>
          <p:nvPr/>
        </p:nvGrpSpPr>
        <p:grpSpPr>
          <a:xfrm>
            <a:off x="16054131" y="641525"/>
            <a:ext cx="406852" cy="408676"/>
            <a:chOff x="1813" y="0"/>
            <a:chExt cx="809173" cy="812800"/>
          </a:xfrm>
        </p:grpSpPr>
        <p:sp>
          <p:nvSpPr>
            <p:cNvPr id="359" name="Google Shape;359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" name="Google Shape;361;p22"/>
          <p:cNvGrpSpPr/>
          <p:nvPr/>
        </p:nvGrpSpPr>
        <p:grpSpPr>
          <a:xfrm>
            <a:off x="15491771" y="641525"/>
            <a:ext cx="406852" cy="408676"/>
            <a:chOff x="1813" y="0"/>
            <a:chExt cx="809173" cy="812800"/>
          </a:xfrm>
        </p:grpSpPr>
        <p:sp>
          <p:nvSpPr>
            <p:cNvPr id="362" name="Google Shape;362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4" name="Google Shape;364;p22"/>
          <p:cNvSpPr txBox="1"/>
          <p:nvPr/>
        </p:nvSpPr>
        <p:spPr>
          <a:xfrm flipH="1">
            <a:off x="6991800" y="1687175"/>
            <a:ext cx="43044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Explainable AI</a:t>
            </a:r>
            <a:endParaRPr sz="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pic>
        <p:nvPicPr>
          <p:cNvPr id="365" name="Google Shape;3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000" y="3160460"/>
            <a:ext cx="9260576" cy="597001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2"/>
          <p:cNvSpPr txBox="1"/>
          <p:nvPr/>
        </p:nvSpPr>
        <p:spPr>
          <a:xfrm>
            <a:off x="13103175" y="2533775"/>
            <a:ext cx="36858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Provides explanations of how models make decisions</a:t>
            </a:r>
            <a:endParaRPr sz="3600">
              <a:solidFill>
                <a:schemeClr val="dk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grpSp>
        <p:nvGrpSpPr>
          <p:cNvPr id="367" name="Google Shape;367;p22"/>
          <p:cNvGrpSpPr/>
          <p:nvPr/>
        </p:nvGrpSpPr>
        <p:grpSpPr>
          <a:xfrm>
            <a:off x="12957313" y="6622875"/>
            <a:ext cx="4351025" cy="3066150"/>
            <a:chOff x="11209625" y="6752300"/>
            <a:chExt cx="4351025" cy="3066150"/>
          </a:xfrm>
        </p:grpSpPr>
        <p:sp>
          <p:nvSpPr>
            <p:cNvPr id="368" name="Google Shape;368;p22"/>
            <p:cNvSpPr txBox="1"/>
            <p:nvPr/>
          </p:nvSpPr>
          <p:spPr>
            <a:xfrm>
              <a:off x="12512950" y="6752300"/>
              <a:ext cx="2230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Increases</a:t>
              </a:r>
              <a:endParaRPr sz="36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  <p:sp>
          <p:nvSpPr>
            <p:cNvPr id="369" name="Google Shape;369;p22"/>
            <p:cNvSpPr txBox="1"/>
            <p:nvPr/>
          </p:nvSpPr>
          <p:spPr>
            <a:xfrm>
              <a:off x="11993950" y="7447738"/>
              <a:ext cx="3268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Transparency</a:t>
              </a:r>
              <a:endParaRPr sz="36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  <p:sp>
          <p:nvSpPr>
            <p:cNvPr id="370" name="Google Shape;370;p22"/>
            <p:cNvSpPr txBox="1"/>
            <p:nvPr/>
          </p:nvSpPr>
          <p:spPr>
            <a:xfrm>
              <a:off x="11993950" y="7915925"/>
              <a:ext cx="3566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Interpretability</a:t>
              </a:r>
              <a:endParaRPr sz="36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  <p:sp>
          <p:nvSpPr>
            <p:cNvPr id="371" name="Google Shape;371;p22"/>
            <p:cNvSpPr txBox="1"/>
            <p:nvPr/>
          </p:nvSpPr>
          <p:spPr>
            <a:xfrm>
              <a:off x="11993950" y="8413325"/>
              <a:ext cx="3566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Trust</a:t>
              </a:r>
              <a:endParaRPr sz="36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  <p:sp>
          <p:nvSpPr>
            <p:cNvPr id="372" name="Google Shape;372;p22"/>
            <p:cNvSpPr txBox="1"/>
            <p:nvPr/>
          </p:nvSpPr>
          <p:spPr>
            <a:xfrm>
              <a:off x="11209625" y="6900400"/>
              <a:ext cx="745500" cy="233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3" name="Google Shape;373;p22"/>
            <p:cNvSpPr txBox="1"/>
            <p:nvPr/>
          </p:nvSpPr>
          <p:spPr>
            <a:xfrm>
              <a:off x="14769550" y="6900400"/>
              <a:ext cx="745500" cy="233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14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4" name="Google Shape;374;p22"/>
            <p:cNvSpPr txBox="1"/>
            <p:nvPr/>
          </p:nvSpPr>
          <p:spPr>
            <a:xfrm>
              <a:off x="12142900" y="9079550"/>
              <a:ext cx="3268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of ML models</a:t>
              </a:r>
              <a:endParaRPr sz="36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"/>
          <p:cNvSpPr/>
          <p:nvPr/>
        </p:nvSpPr>
        <p:spPr>
          <a:xfrm>
            <a:off x="5036700" y="1668500"/>
            <a:ext cx="8214600" cy="796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3"/>
          <p:cNvSpPr txBox="1"/>
          <p:nvPr/>
        </p:nvSpPr>
        <p:spPr>
          <a:xfrm>
            <a:off x="1264638" y="268663"/>
            <a:ext cx="88581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B132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  <a:r>
              <a:rPr lang="en-US" sz="5500">
                <a:solidFill>
                  <a:srgbClr val="0B132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Theoretical background</a:t>
            </a:r>
            <a:endParaRPr sz="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381" name="Google Shape;381;p23"/>
          <p:cNvCxnSpPr>
            <a:stCxn id="380" idx="3"/>
          </p:cNvCxnSpPr>
          <p:nvPr/>
        </p:nvCxnSpPr>
        <p:spPr>
          <a:xfrm rot="10800000" flipH="1">
            <a:off x="10122738" y="845563"/>
            <a:ext cx="4304400" cy="3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82" name="Google Shape;382;p23"/>
          <p:cNvGrpSpPr/>
          <p:nvPr/>
        </p:nvGrpSpPr>
        <p:grpSpPr>
          <a:xfrm>
            <a:off x="14929409" y="641525"/>
            <a:ext cx="406852" cy="408676"/>
            <a:chOff x="1813" y="0"/>
            <a:chExt cx="809173" cy="812800"/>
          </a:xfrm>
        </p:grpSpPr>
        <p:sp>
          <p:nvSpPr>
            <p:cNvPr id="383" name="Google Shape;383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5" name="Google Shape;385;p23"/>
          <p:cNvGrpSpPr/>
          <p:nvPr/>
        </p:nvGrpSpPr>
        <p:grpSpPr>
          <a:xfrm>
            <a:off x="16616508" y="641525"/>
            <a:ext cx="406852" cy="408676"/>
            <a:chOff x="1813" y="0"/>
            <a:chExt cx="809173" cy="812800"/>
          </a:xfrm>
        </p:grpSpPr>
        <p:sp>
          <p:nvSpPr>
            <p:cNvPr id="386" name="Google Shape;386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8" name="Google Shape;388;p23"/>
          <p:cNvGrpSpPr/>
          <p:nvPr/>
        </p:nvGrpSpPr>
        <p:grpSpPr>
          <a:xfrm>
            <a:off x="16054131" y="641525"/>
            <a:ext cx="406852" cy="408676"/>
            <a:chOff x="1813" y="0"/>
            <a:chExt cx="809173" cy="812800"/>
          </a:xfrm>
        </p:grpSpPr>
        <p:sp>
          <p:nvSpPr>
            <p:cNvPr id="389" name="Google Shape;389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1" name="Google Shape;391;p23"/>
          <p:cNvGrpSpPr/>
          <p:nvPr/>
        </p:nvGrpSpPr>
        <p:grpSpPr>
          <a:xfrm>
            <a:off x="15491771" y="641525"/>
            <a:ext cx="406852" cy="408676"/>
            <a:chOff x="1813" y="0"/>
            <a:chExt cx="809173" cy="812800"/>
          </a:xfrm>
        </p:grpSpPr>
        <p:sp>
          <p:nvSpPr>
            <p:cNvPr id="392" name="Google Shape;392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23"/>
          <p:cNvSpPr txBox="1"/>
          <p:nvPr/>
        </p:nvSpPr>
        <p:spPr>
          <a:xfrm flipH="1">
            <a:off x="5236950" y="1643300"/>
            <a:ext cx="7814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Counterfactual Explanations</a:t>
            </a:r>
            <a:endParaRPr sz="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pic>
        <p:nvPicPr>
          <p:cNvPr id="395" name="Google Shape;3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975" y="3023300"/>
            <a:ext cx="10496051" cy="67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4"/>
          <p:cNvSpPr/>
          <p:nvPr/>
        </p:nvSpPr>
        <p:spPr>
          <a:xfrm>
            <a:off x="8396625" y="5196075"/>
            <a:ext cx="9565500" cy="484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326825" y="5211075"/>
            <a:ext cx="7418100" cy="484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4"/>
          <p:cNvSpPr/>
          <p:nvPr/>
        </p:nvSpPr>
        <p:spPr>
          <a:xfrm rot="5400000">
            <a:off x="3691725" y="4448325"/>
            <a:ext cx="855300" cy="1675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10306075" y="1383288"/>
            <a:ext cx="2816400" cy="84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12229200" y="6381700"/>
            <a:ext cx="1607700" cy="1570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1264638" y="1408488"/>
            <a:ext cx="8214600" cy="796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4"/>
          <p:cNvSpPr txBox="1"/>
          <p:nvPr/>
        </p:nvSpPr>
        <p:spPr>
          <a:xfrm>
            <a:off x="1264638" y="268663"/>
            <a:ext cx="88581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B132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  <a:r>
              <a:rPr lang="en-US" sz="5500">
                <a:solidFill>
                  <a:srgbClr val="0B132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Theoretical background</a:t>
            </a:r>
            <a:endParaRPr sz="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407" name="Google Shape;407;p24"/>
          <p:cNvCxnSpPr>
            <a:stCxn id="406" idx="3"/>
          </p:cNvCxnSpPr>
          <p:nvPr/>
        </p:nvCxnSpPr>
        <p:spPr>
          <a:xfrm rot="10800000" flipH="1">
            <a:off x="10122738" y="845563"/>
            <a:ext cx="4304400" cy="3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08" name="Google Shape;408;p24"/>
          <p:cNvGrpSpPr/>
          <p:nvPr/>
        </p:nvGrpSpPr>
        <p:grpSpPr>
          <a:xfrm>
            <a:off x="14929409" y="641525"/>
            <a:ext cx="406852" cy="408676"/>
            <a:chOff x="1813" y="0"/>
            <a:chExt cx="809173" cy="812800"/>
          </a:xfrm>
        </p:grpSpPr>
        <p:sp>
          <p:nvSpPr>
            <p:cNvPr id="409" name="Google Shape;409;p2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1" name="Google Shape;411;p24"/>
          <p:cNvGrpSpPr/>
          <p:nvPr/>
        </p:nvGrpSpPr>
        <p:grpSpPr>
          <a:xfrm>
            <a:off x="16616508" y="641525"/>
            <a:ext cx="406852" cy="408676"/>
            <a:chOff x="1813" y="0"/>
            <a:chExt cx="809173" cy="812800"/>
          </a:xfrm>
        </p:grpSpPr>
        <p:sp>
          <p:nvSpPr>
            <p:cNvPr id="412" name="Google Shape;412;p2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Google Shape;414;p24"/>
          <p:cNvGrpSpPr/>
          <p:nvPr/>
        </p:nvGrpSpPr>
        <p:grpSpPr>
          <a:xfrm>
            <a:off x="16054131" y="641525"/>
            <a:ext cx="406852" cy="408676"/>
            <a:chOff x="1813" y="0"/>
            <a:chExt cx="809173" cy="812800"/>
          </a:xfrm>
        </p:grpSpPr>
        <p:sp>
          <p:nvSpPr>
            <p:cNvPr id="415" name="Google Shape;415;p2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7" name="Google Shape;417;p24"/>
          <p:cNvGrpSpPr/>
          <p:nvPr/>
        </p:nvGrpSpPr>
        <p:grpSpPr>
          <a:xfrm>
            <a:off x="15491771" y="641525"/>
            <a:ext cx="406852" cy="408676"/>
            <a:chOff x="1813" y="0"/>
            <a:chExt cx="809173" cy="812800"/>
          </a:xfrm>
        </p:grpSpPr>
        <p:sp>
          <p:nvSpPr>
            <p:cNvPr id="418" name="Google Shape;418;p2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0" name="Google Shape;420;p24"/>
          <p:cNvSpPr txBox="1"/>
          <p:nvPr/>
        </p:nvSpPr>
        <p:spPr>
          <a:xfrm flipH="1">
            <a:off x="1464888" y="1383288"/>
            <a:ext cx="7814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Counterfactual Explanations</a:t>
            </a:r>
            <a:endParaRPr sz="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421" name="Google Shape;421;p24"/>
          <p:cNvSpPr txBox="1"/>
          <p:nvPr/>
        </p:nvSpPr>
        <p:spPr>
          <a:xfrm>
            <a:off x="10460697" y="1414025"/>
            <a:ext cx="2514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Definition</a:t>
            </a:r>
            <a:endParaRPr sz="39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422" name="Google Shape;422;p24"/>
          <p:cNvSpPr txBox="1"/>
          <p:nvPr/>
        </p:nvSpPr>
        <p:spPr>
          <a:xfrm>
            <a:off x="9542313" y="1213938"/>
            <a:ext cx="8553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50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4"/>
          <p:cNvSpPr txBox="1"/>
          <p:nvPr/>
        </p:nvSpPr>
        <p:spPr>
          <a:xfrm>
            <a:off x="436175" y="8063096"/>
            <a:ext cx="7418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 slightly modified cause can result in a different event</a:t>
            </a:r>
            <a:endParaRPr sz="4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424" name="Google Shape;424;p24"/>
          <p:cNvSpPr txBox="1"/>
          <p:nvPr/>
        </p:nvSpPr>
        <p:spPr>
          <a:xfrm>
            <a:off x="1265375" y="6646438"/>
            <a:ext cx="2076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cause</a:t>
            </a:r>
            <a:endParaRPr sz="48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425" name="Google Shape;425;p24"/>
          <p:cNvSpPr txBox="1"/>
          <p:nvPr/>
        </p:nvSpPr>
        <p:spPr>
          <a:xfrm>
            <a:off x="4881775" y="6659038"/>
            <a:ext cx="2076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560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event</a:t>
            </a:r>
            <a:endParaRPr>
              <a:solidFill>
                <a:srgbClr val="FF5600"/>
              </a:solidFill>
            </a:endParaRPr>
          </a:p>
        </p:txBody>
      </p:sp>
      <p:cxnSp>
        <p:nvCxnSpPr>
          <p:cNvPr id="426" name="Google Shape;426;p24"/>
          <p:cNvCxnSpPr/>
          <p:nvPr/>
        </p:nvCxnSpPr>
        <p:spPr>
          <a:xfrm>
            <a:off x="3341375" y="7205425"/>
            <a:ext cx="16077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7" name="Google Shape;427;p24"/>
          <p:cNvSpPr/>
          <p:nvPr/>
        </p:nvSpPr>
        <p:spPr>
          <a:xfrm>
            <a:off x="895600" y="2619825"/>
            <a:ext cx="16534200" cy="203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14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Counterfactual Explanation</a:t>
            </a:r>
            <a:endParaRPr sz="36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Definition</a:t>
            </a:r>
            <a:r>
              <a:rPr lang="en-US" sz="36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</a:t>
            </a:r>
            <a:r>
              <a:rPr lang="en-US" sz="36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 feature-based explanation that identifies the minimal changes in input variables required to produce a different model prediction.</a:t>
            </a:r>
            <a:endParaRPr sz="36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428" name="Google Shape;4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0400" y="6574300"/>
            <a:ext cx="1185300" cy="11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4"/>
          <p:cNvSpPr txBox="1"/>
          <p:nvPr/>
        </p:nvSpPr>
        <p:spPr>
          <a:xfrm>
            <a:off x="14323400" y="6663550"/>
            <a:ext cx="3240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560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prediction</a:t>
            </a:r>
            <a:endParaRPr sz="4000">
              <a:solidFill>
                <a:srgbClr val="FF5600"/>
              </a:solidFill>
            </a:endParaRPr>
          </a:p>
        </p:txBody>
      </p:sp>
      <p:sp>
        <p:nvSpPr>
          <p:cNvPr id="430" name="Google Shape;430;p24"/>
          <p:cNvSpPr txBox="1"/>
          <p:nvPr/>
        </p:nvSpPr>
        <p:spPr>
          <a:xfrm>
            <a:off x="9503725" y="6676138"/>
            <a:ext cx="20760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input</a:t>
            </a:r>
            <a:endParaRPr sz="43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431" name="Google Shape;431;p24"/>
          <p:cNvCxnSpPr/>
          <p:nvPr/>
        </p:nvCxnSpPr>
        <p:spPr>
          <a:xfrm>
            <a:off x="11431500" y="7166950"/>
            <a:ext cx="7977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" name="Google Shape;432;p24"/>
          <p:cNvCxnSpPr/>
          <p:nvPr/>
        </p:nvCxnSpPr>
        <p:spPr>
          <a:xfrm>
            <a:off x="13836900" y="7166950"/>
            <a:ext cx="7977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3" name="Google Shape;433;p24"/>
          <p:cNvSpPr txBox="1"/>
          <p:nvPr/>
        </p:nvSpPr>
        <p:spPr>
          <a:xfrm>
            <a:off x="12157050" y="5823500"/>
            <a:ext cx="1752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ML model</a:t>
            </a:r>
            <a:endParaRPr sz="25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434" name="Google Shape;434;p24"/>
          <p:cNvSpPr txBox="1"/>
          <p:nvPr/>
        </p:nvSpPr>
        <p:spPr>
          <a:xfrm>
            <a:off x="8524275" y="8048100"/>
            <a:ext cx="9310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minimal </a:t>
            </a:r>
            <a:r>
              <a:rPr lang="en-US" sz="4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changes to the input’s feature values can lead to a different prediction</a:t>
            </a:r>
            <a:endParaRPr sz="4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435" name="Google Shape;435;p24"/>
          <p:cNvSpPr txBox="1"/>
          <p:nvPr/>
        </p:nvSpPr>
        <p:spPr>
          <a:xfrm rot="649">
            <a:off x="3325125" y="4908826"/>
            <a:ext cx="158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Life</a:t>
            </a:r>
            <a:endParaRPr sz="36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436" name="Google Shape;436;p24"/>
          <p:cNvSpPr/>
          <p:nvPr/>
        </p:nvSpPr>
        <p:spPr>
          <a:xfrm rot="5400000">
            <a:off x="12606150" y="3900813"/>
            <a:ext cx="855300" cy="2770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4"/>
          <p:cNvSpPr txBox="1"/>
          <p:nvPr/>
        </p:nvSpPr>
        <p:spPr>
          <a:xfrm rot="1117">
            <a:off x="11647050" y="4962663"/>
            <a:ext cx="27705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Explainable AI</a:t>
            </a:r>
            <a:endParaRPr sz="2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5"/>
          <p:cNvSpPr/>
          <p:nvPr/>
        </p:nvSpPr>
        <p:spPr>
          <a:xfrm>
            <a:off x="1264638" y="1413925"/>
            <a:ext cx="8214600" cy="796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5"/>
          <p:cNvSpPr txBox="1"/>
          <p:nvPr/>
        </p:nvSpPr>
        <p:spPr>
          <a:xfrm>
            <a:off x="1264638" y="268663"/>
            <a:ext cx="88581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B132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  <a:r>
              <a:rPr lang="en-US" sz="5500">
                <a:solidFill>
                  <a:srgbClr val="0B132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Theoretical background</a:t>
            </a:r>
            <a:endParaRPr sz="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444" name="Google Shape;444;p25"/>
          <p:cNvCxnSpPr>
            <a:stCxn id="443" idx="3"/>
          </p:cNvCxnSpPr>
          <p:nvPr/>
        </p:nvCxnSpPr>
        <p:spPr>
          <a:xfrm rot="10800000" flipH="1">
            <a:off x="10122738" y="845563"/>
            <a:ext cx="4304400" cy="3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5" name="Google Shape;445;p25"/>
          <p:cNvGrpSpPr/>
          <p:nvPr/>
        </p:nvGrpSpPr>
        <p:grpSpPr>
          <a:xfrm>
            <a:off x="14929409" y="641525"/>
            <a:ext cx="406852" cy="408676"/>
            <a:chOff x="1813" y="0"/>
            <a:chExt cx="809173" cy="812800"/>
          </a:xfrm>
        </p:grpSpPr>
        <p:sp>
          <p:nvSpPr>
            <p:cNvPr id="446" name="Google Shape;446;p2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616508" y="641525"/>
            <a:ext cx="406852" cy="408676"/>
            <a:chOff x="1813" y="0"/>
            <a:chExt cx="809173" cy="812800"/>
          </a:xfrm>
        </p:grpSpPr>
        <p:sp>
          <p:nvSpPr>
            <p:cNvPr id="449" name="Google Shape;449;p2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1" name="Google Shape;451;p25"/>
          <p:cNvGrpSpPr/>
          <p:nvPr/>
        </p:nvGrpSpPr>
        <p:grpSpPr>
          <a:xfrm>
            <a:off x="16054131" y="641525"/>
            <a:ext cx="406852" cy="408676"/>
            <a:chOff x="1813" y="0"/>
            <a:chExt cx="809173" cy="812800"/>
          </a:xfrm>
        </p:grpSpPr>
        <p:sp>
          <p:nvSpPr>
            <p:cNvPr id="452" name="Google Shape;452;p2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" name="Google Shape;454;p25"/>
          <p:cNvGrpSpPr/>
          <p:nvPr/>
        </p:nvGrpSpPr>
        <p:grpSpPr>
          <a:xfrm>
            <a:off x="15491771" y="641525"/>
            <a:ext cx="406852" cy="408676"/>
            <a:chOff x="1813" y="0"/>
            <a:chExt cx="809173" cy="812800"/>
          </a:xfrm>
        </p:grpSpPr>
        <p:sp>
          <p:nvSpPr>
            <p:cNvPr id="455" name="Google Shape;455;p2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7" name="Google Shape;457;p25"/>
          <p:cNvSpPr txBox="1"/>
          <p:nvPr/>
        </p:nvSpPr>
        <p:spPr>
          <a:xfrm flipH="1">
            <a:off x="1464888" y="1388725"/>
            <a:ext cx="7814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Counterfactual Explanations</a:t>
            </a:r>
            <a:endParaRPr sz="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458" name="Google Shape;458;p25"/>
          <p:cNvSpPr txBox="1"/>
          <p:nvPr/>
        </p:nvSpPr>
        <p:spPr>
          <a:xfrm>
            <a:off x="10200263" y="1419475"/>
            <a:ext cx="31575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Examples</a:t>
            </a:r>
            <a:endParaRPr sz="39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459" name="Google Shape;459;p25"/>
          <p:cNvSpPr txBox="1"/>
          <p:nvPr/>
        </p:nvSpPr>
        <p:spPr>
          <a:xfrm>
            <a:off x="9542313" y="1219375"/>
            <a:ext cx="8553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" name="Google Shape;4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7038" y="4489475"/>
            <a:ext cx="8683976" cy="43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5"/>
          <p:cNvSpPr/>
          <p:nvPr/>
        </p:nvSpPr>
        <p:spPr>
          <a:xfrm rot="5400000">
            <a:off x="8716350" y="-151512"/>
            <a:ext cx="855300" cy="702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5"/>
          <p:cNvSpPr txBox="1"/>
          <p:nvPr/>
        </p:nvSpPr>
        <p:spPr>
          <a:xfrm rot="1101">
            <a:off x="5864400" y="3000750"/>
            <a:ext cx="6559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Image counterfactuals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1918875" y="5882825"/>
            <a:ext cx="46242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Example on the Image Classification task with handwritten digits</a:t>
            </a:r>
            <a:endParaRPr sz="31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64" name="Google Shape;464;p25"/>
          <p:cNvSpPr/>
          <p:nvPr/>
        </p:nvSpPr>
        <p:spPr>
          <a:xfrm>
            <a:off x="10306075" y="1383288"/>
            <a:ext cx="2816400" cy="84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5"/>
          <p:cNvSpPr txBox="1"/>
          <p:nvPr/>
        </p:nvSpPr>
        <p:spPr>
          <a:xfrm>
            <a:off x="10460697" y="1414025"/>
            <a:ext cx="2514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Examples</a:t>
            </a:r>
            <a:endParaRPr sz="39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"/>
          <p:cNvSpPr/>
          <p:nvPr/>
        </p:nvSpPr>
        <p:spPr>
          <a:xfrm>
            <a:off x="1264638" y="1413925"/>
            <a:ext cx="8214600" cy="796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6"/>
          <p:cNvSpPr txBox="1"/>
          <p:nvPr/>
        </p:nvSpPr>
        <p:spPr>
          <a:xfrm>
            <a:off x="1264638" y="268663"/>
            <a:ext cx="88581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B132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  <a:r>
              <a:rPr lang="en-US" sz="5500">
                <a:solidFill>
                  <a:srgbClr val="0B132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Theoretical background</a:t>
            </a:r>
            <a:endParaRPr sz="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472" name="Google Shape;472;p26"/>
          <p:cNvCxnSpPr>
            <a:stCxn id="471" idx="3"/>
          </p:cNvCxnSpPr>
          <p:nvPr/>
        </p:nvCxnSpPr>
        <p:spPr>
          <a:xfrm rot="10800000" flipH="1">
            <a:off x="10122738" y="845563"/>
            <a:ext cx="4304400" cy="3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73" name="Google Shape;473;p26"/>
          <p:cNvGrpSpPr/>
          <p:nvPr/>
        </p:nvGrpSpPr>
        <p:grpSpPr>
          <a:xfrm>
            <a:off x="14929409" y="641525"/>
            <a:ext cx="406852" cy="408676"/>
            <a:chOff x="1813" y="0"/>
            <a:chExt cx="809173" cy="812800"/>
          </a:xfrm>
        </p:grpSpPr>
        <p:sp>
          <p:nvSpPr>
            <p:cNvPr id="474" name="Google Shape;474;p2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" name="Google Shape;476;p26"/>
          <p:cNvGrpSpPr/>
          <p:nvPr/>
        </p:nvGrpSpPr>
        <p:grpSpPr>
          <a:xfrm>
            <a:off x="16616508" y="641525"/>
            <a:ext cx="406852" cy="408676"/>
            <a:chOff x="1813" y="0"/>
            <a:chExt cx="809173" cy="812800"/>
          </a:xfrm>
        </p:grpSpPr>
        <p:sp>
          <p:nvSpPr>
            <p:cNvPr id="477" name="Google Shape;477;p2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26"/>
          <p:cNvGrpSpPr/>
          <p:nvPr/>
        </p:nvGrpSpPr>
        <p:grpSpPr>
          <a:xfrm>
            <a:off x="16054131" y="641525"/>
            <a:ext cx="406852" cy="408676"/>
            <a:chOff x="1813" y="0"/>
            <a:chExt cx="809173" cy="812800"/>
          </a:xfrm>
        </p:grpSpPr>
        <p:sp>
          <p:nvSpPr>
            <p:cNvPr id="480" name="Google Shape;480;p2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Google Shape;482;p26"/>
          <p:cNvGrpSpPr/>
          <p:nvPr/>
        </p:nvGrpSpPr>
        <p:grpSpPr>
          <a:xfrm>
            <a:off x="15491771" y="641525"/>
            <a:ext cx="406852" cy="408676"/>
            <a:chOff x="1813" y="0"/>
            <a:chExt cx="809173" cy="812800"/>
          </a:xfrm>
        </p:grpSpPr>
        <p:sp>
          <p:nvSpPr>
            <p:cNvPr id="483" name="Google Shape;483;p2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5" name="Google Shape;485;p26"/>
          <p:cNvSpPr txBox="1"/>
          <p:nvPr/>
        </p:nvSpPr>
        <p:spPr>
          <a:xfrm flipH="1">
            <a:off x="1464888" y="1388725"/>
            <a:ext cx="7814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Counterfactual Explanations</a:t>
            </a:r>
            <a:endParaRPr sz="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486" name="Google Shape;486;p26"/>
          <p:cNvSpPr txBox="1"/>
          <p:nvPr/>
        </p:nvSpPr>
        <p:spPr>
          <a:xfrm>
            <a:off x="10200263" y="1419475"/>
            <a:ext cx="31575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Examples</a:t>
            </a:r>
            <a:endParaRPr sz="39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487" name="Google Shape;487;p26"/>
          <p:cNvSpPr txBox="1"/>
          <p:nvPr/>
        </p:nvSpPr>
        <p:spPr>
          <a:xfrm>
            <a:off x="9542313" y="1219375"/>
            <a:ext cx="8553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6"/>
          <p:cNvSpPr/>
          <p:nvPr/>
        </p:nvSpPr>
        <p:spPr>
          <a:xfrm rot="5400000">
            <a:off x="8716350" y="-151512"/>
            <a:ext cx="855300" cy="702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6"/>
          <p:cNvSpPr txBox="1"/>
          <p:nvPr/>
        </p:nvSpPr>
        <p:spPr>
          <a:xfrm rot="1101">
            <a:off x="5864400" y="3000750"/>
            <a:ext cx="6559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Text counterfactuals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490" name="Google Shape;490;p26"/>
          <p:cNvSpPr/>
          <p:nvPr/>
        </p:nvSpPr>
        <p:spPr>
          <a:xfrm>
            <a:off x="1464900" y="4387800"/>
            <a:ext cx="7814100" cy="263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6"/>
          <p:cNvSpPr txBox="1"/>
          <p:nvPr/>
        </p:nvSpPr>
        <p:spPr>
          <a:xfrm>
            <a:off x="1740400" y="4876700"/>
            <a:ext cx="531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We had an </a:t>
            </a:r>
            <a:r>
              <a:rPr lang="en-US" sz="2800" strike="sngStrike">
                <a:solidFill>
                  <a:srgbClr val="34A005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amazing</a:t>
            </a:r>
            <a:r>
              <a:rPr lang="en-US" sz="2800">
                <a:solidFill>
                  <a:srgbClr val="34A005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  <a:r>
              <a:rPr lang="en-US" sz="2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experience!</a:t>
            </a:r>
            <a:endParaRPr sz="28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492" name="Google Shape;492;p26"/>
          <p:cNvSpPr txBox="1"/>
          <p:nvPr/>
        </p:nvSpPr>
        <p:spPr>
          <a:xfrm>
            <a:off x="7576100" y="4899800"/>
            <a:ext cx="1527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4A005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Positive</a:t>
            </a:r>
            <a:endParaRPr sz="2500">
              <a:solidFill>
                <a:srgbClr val="34A005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493" name="Google Shape;493;p26"/>
          <p:cNvCxnSpPr>
            <a:stCxn id="491" idx="3"/>
            <a:endCxn id="492" idx="1"/>
          </p:cNvCxnSpPr>
          <p:nvPr/>
        </p:nvCxnSpPr>
        <p:spPr>
          <a:xfrm>
            <a:off x="7057000" y="5184500"/>
            <a:ext cx="519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94" name="Google Shape;494;p26"/>
          <p:cNvSpPr txBox="1"/>
          <p:nvPr/>
        </p:nvSpPr>
        <p:spPr>
          <a:xfrm>
            <a:off x="1891675" y="5905025"/>
            <a:ext cx="531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We had an </a:t>
            </a:r>
            <a:r>
              <a:rPr lang="en-US" sz="2800">
                <a:solidFill>
                  <a:srgbClr val="FF000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awful </a:t>
            </a:r>
            <a:r>
              <a:rPr lang="en-US" sz="2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experience!</a:t>
            </a:r>
            <a:endParaRPr sz="28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495" name="Google Shape;495;p26"/>
          <p:cNvSpPr txBox="1"/>
          <p:nvPr/>
        </p:nvSpPr>
        <p:spPr>
          <a:xfrm>
            <a:off x="7576100" y="5928125"/>
            <a:ext cx="1527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Negative</a:t>
            </a:r>
            <a:endParaRPr sz="2500">
              <a:solidFill>
                <a:srgbClr val="FF0000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496" name="Google Shape;496;p26"/>
          <p:cNvCxnSpPr/>
          <p:nvPr/>
        </p:nvCxnSpPr>
        <p:spPr>
          <a:xfrm>
            <a:off x="6901475" y="6212825"/>
            <a:ext cx="519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97" name="Google Shape;497;p26"/>
          <p:cNvSpPr/>
          <p:nvPr/>
        </p:nvSpPr>
        <p:spPr>
          <a:xfrm>
            <a:off x="3824455" y="5385925"/>
            <a:ext cx="398925" cy="570375"/>
          </a:xfrm>
          <a:custGeom>
            <a:avLst/>
            <a:gdLst/>
            <a:ahLst/>
            <a:cxnLst/>
            <a:rect l="l" t="t" r="r" b="b"/>
            <a:pathLst>
              <a:path w="15957" h="22815" extrusionOk="0">
                <a:moveTo>
                  <a:pt x="12359" y="0"/>
                </a:moveTo>
                <a:cubicBezTo>
                  <a:pt x="10322" y="1494"/>
                  <a:pt x="-407" y="6790"/>
                  <a:pt x="136" y="8963"/>
                </a:cubicBezTo>
                <a:cubicBezTo>
                  <a:pt x="679" y="11136"/>
                  <a:pt x="14260" y="10728"/>
                  <a:pt x="15618" y="13037"/>
                </a:cubicBezTo>
                <a:cubicBezTo>
                  <a:pt x="16976" y="15346"/>
                  <a:pt x="9506" y="21185"/>
                  <a:pt x="8284" y="22815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8" name="Google Shape;498;p26"/>
          <p:cNvSpPr/>
          <p:nvPr/>
        </p:nvSpPr>
        <p:spPr>
          <a:xfrm>
            <a:off x="9479250" y="7127550"/>
            <a:ext cx="7814100" cy="263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6"/>
          <p:cNvSpPr txBox="1"/>
          <p:nvPr/>
        </p:nvSpPr>
        <p:spPr>
          <a:xfrm>
            <a:off x="9754750" y="7410000"/>
            <a:ext cx="53166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 think it's a </a:t>
            </a:r>
            <a:r>
              <a:rPr lang="en-US" sz="2650">
                <a:solidFill>
                  <a:schemeClr val="accent5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Canon</a:t>
            </a:r>
            <a:r>
              <a:rPr lang="en-US" sz="265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, but it's hardwired. Can it be used?</a:t>
            </a:r>
            <a:endParaRPr sz="44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500" name="Google Shape;500;p26"/>
          <p:cNvSpPr txBox="1"/>
          <p:nvPr/>
        </p:nvSpPr>
        <p:spPr>
          <a:xfrm>
            <a:off x="14883075" y="7662650"/>
            <a:ext cx="2388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5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Miscellaneous</a:t>
            </a:r>
            <a:endParaRPr sz="2500">
              <a:solidFill>
                <a:schemeClr val="accent5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501" name="Google Shape;501;p26"/>
          <p:cNvCxnSpPr/>
          <p:nvPr/>
        </p:nvCxnSpPr>
        <p:spPr>
          <a:xfrm>
            <a:off x="14262225" y="7940300"/>
            <a:ext cx="519000" cy="14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02" name="Google Shape;502;p26"/>
          <p:cNvSpPr txBox="1"/>
          <p:nvPr/>
        </p:nvSpPr>
        <p:spPr>
          <a:xfrm>
            <a:off x="9754750" y="8452325"/>
            <a:ext cx="53166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 think it's a </a:t>
            </a:r>
            <a:r>
              <a:rPr lang="en-US" sz="2650">
                <a:solidFill>
                  <a:srgbClr val="9900FF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Mac</a:t>
            </a:r>
            <a:r>
              <a:rPr lang="en-US" sz="265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, but it's hardwired. Can it be used?</a:t>
            </a:r>
            <a:endParaRPr sz="44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503" name="Google Shape;503;p26"/>
          <p:cNvSpPr txBox="1"/>
          <p:nvPr/>
        </p:nvSpPr>
        <p:spPr>
          <a:xfrm>
            <a:off x="14883075" y="8704975"/>
            <a:ext cx="2388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900FF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Computers</a:t>
            </a:r>
            <a:endParaRPr sz="2500">
              <a:solidFill>
                <a:srgbClr val="9900FF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504" name="Google Shape;504;p26"/>
          <p:cNvCxnSpPr/>
          <p:nvPr/>
        </p:nvCxnSpPr>
        <p:spPr>
          <a:xfrm>
            <a:off x="14262225" y="8982625"/>
            <a:ext cx="519000" cy="14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05" name="Google Shape;505;p26"/>
          <p:cNvSpPr txBox="1"/>
          <p:nvPr/>
        </p:nvSpPr>
        <p:spPr>
          <a:xfrm>
            <a:off x="10200275" y="5156800"/>
            <a:ext cx="55203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Example on the </a:t>
            </a:r>
            <a:endParaRPr sz="31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Sentiment Analysis task</a:t>
            </a:r>
            <a:endParaRPr sz="31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06" name="Google Shape;506;p26"/>
          <p:cNvSpPr txBox="1"/>
          <p:nvPr/>
        </p:nvSpPr>
        <p:spPr>
          <a:xfrm>
            <a:off x="3237125" y="7954400"/>
            <a:ext cx="55203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Example on the </a:t>
            </a:r>
            <a:endParaRPr sz="31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Topic Classification task</a:t>
            </a:r>
            <a:endParaRPr sz="31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07" name="Google Shape;507;p26"/>
          <p:cNvSpPr txBox="1"/>
          <p:nvPr/>
        </p:nvSpPr>
        <p:spPr>
          <a:xfrm>
            <a:off x="10200263" y="1419475"/>
            <a:ext cx="31575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Examples</a:t>
            </a:r>
            <a:endParaRPr sz="39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10306075" y="1383288"/>
            <a:ext cx="2816400" cy="84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6"/>
          <p:cNvSpPr txBox="1"/>
          <p:nvPr/>
        </p:nvSpPr>
        <p:spPr>
          <a:xfrm>
            <a:off x="10460697" y="1414025"/>
            <a:ext cx="2514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Examples</a:t>
            </a:r>
            <a:endParaRPr sz="39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7"/>
          <p:cNvSpPr/>
          <p:nvPr/>
        </p:nvSpPr>
        <p:spPr>
          <a:xfrm>
            <a:off x="1264638" y="1413925"/>
            <a:ext cx="8214600" cy="796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 txBox="1"/>
          <p:nvPr/>
        </p:nvSpPr>
        <p:spPr>
          <a:xfrm>
            <a:off x="1264638" y="268663"/>
            <a:ext cx="88581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B132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  <a:r>
              <a:rPr lang="en-US" sz="5500">
                <a:solidFill>
                  <a:srgbClr val="0B132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Theoretical background</a:t>
            </a:r>
            <a:endParaRPr sz="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516" name="Google Shape;516;p27"/>
          <p:cNvCxnSpPr>
            <a:stCxn id="515" idx="3"/>
          </p:cNvCxnSpPr>
          <p:nvPr/>
        </p:nvCxnSpPr>
        <p:spPr>
          <a:xfrm rot="10800000" flipH="1">
            <a:off x="10122738" y="845563"/>
            <a:ext cx="4304400" cy="3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17" name="Google Shape;517;p27"/>
          <p:cNvGrpSpPr/>
          <p:nvPr/>
        </p:nvGrpSpPr>
        <p:grpSpPr>
          <a:xfrm>
            <a:off x="14929409" y="641525"/>
            <a:ext cx="406852" cy="408676"/>
            <a:chOff x="1813" y="0"/>
            <a:chExt cx="809173" cy="812800"/>
          </a:xfrm>
        </p:grpSpPr>
        <p:sp>
          <p:nvSpPr>
            <p:cNvPr id="518" name="Google Shape;518;p2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0" name="Google Shape;520;p27"/>
          <p:cNvGrpSpPr/>
          <p:nvPr/>
        </p:nvGrpSpPr>
        <p:grpSpPr>
          <a:xfrm>
            <a:off x="16616508" y="641525"/>
            <a:ext cx="406852" cy="408676"/>
            <a:chOff x="1813" y="0"/>
            <a:chExt cx="809173" cy="812800"/>
          </a:xfrm>
        </p:grpSpPr>
        <p:sp>
          <p:nvSpPr>
            <p:cNvPr id="521" name="Google Shape;521;p2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3" name="Google Shape;523;p27"/>
          <p:cNvGrpSpPr/>
          <p:nvPr/>
        </p:nvGrpSpPr>
        <p:grpSpPr>
          <a:xfrm>
            <a:off x="16054131" y="641525"/>
            <a:ext cx="406852" cy="408676"/>
            <a:chOff x="1813" y="0"/>
            <a:chExt cx="809173" cy="812800"/>
          </a:xfrm>
        </p:grpSpPr>
        <p:sp>
          <p:nvSpPr>
            <p:cNvPr id="524" name="Google Shape;524;p2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6" name="Google Shape;526;p27"/>
          <p:cNvGrpSpPr/>
          <p:nvPr/>
        </p:nvGrpSpPr>
        <p:grpSpPr>
          <a:xfrm>
            <a:off x="15491771" y="641525"/>
            <a:ext cx="406852" cy="408676"/>
            <a:chOff x="1813" y="0"/>
            <a:chExt cx="809173" cy="812800"/>
          </a:xfrm>
        </p:grpSpPr>
        <p:sp>
          <p:nvSpPr>
            <p:cNvPr id="527" name="Google Shape;527;p2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9" name="Google Shape;529;p27"/>
          <p:cNvSpPr txBox="1"/>
          <p:nvPr/>
        </p:nvSpPr>
        <p:spPr>
          <a:xfrm flipH="1">
            <a:off x="1464888" y="1388725"/>
            <a:ext cx="7814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Counterfactual Explanations</a:t>
            </a:r>
            <a:endParaRPr sz="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530" name="Google Shape;530;p27"/>
          <p:cNvSpPr txBox="1"/>
          <p:nvPr/>
        </p:nvSpPr>
        <p:spPr>
          <a:xfrm>
            <a:off x="9542313" y="1219375"/>
            <a:ext cx="8553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7"/>
          <p:cNvSpPr txBox="1"/>
          <p:nvPr/>
        </p:nvSpPr>
        <p:spPr>
          <a:xfrm>
            <a:off x="10200287" y="1419475"/>
            <a:ext cx="6260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Examples</a:t>
            </a:r>
            <a:endParaRPr sz="39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10306075" y="1383300"/>
            <a:ext cx="6056700" cy="84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 txBox="1"/>
          <p:nvPr/>
        </p:nvSpPr>
        <p:spPr>
          <a:xfrm>
            <a:off x="10660950" y="1414050"/>
            <a:ext cx="5548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Counterfactual Editors</a:t>
            </a:r>
            <a:endParaRPr sz="39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895600" y="2619825"/>
            <a:ext cx="16534200" cy="203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486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Counterfactual Editor</a:t>
            </a:r>
            <a:endParaRPr sz="36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Definition</a:t>
            </a:r>
            <a:r>
              <a:rPr lang="en-US" sz="36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</a:t>
            </a:r>
            <a:r>
              <a:rPr lang="en-US" sz="36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 framework that aims to edit a given text instance order to change the prediction of a classifier.</a:t>
            </a:r>
            <a:endParaRPr sz="36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5153100" y="6188175"/>
            <a:ext cx="7981800" cy="24780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5449000" y="7029075"/>
            <a:ext cx="2017500" cy="79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Masker</a:t>
            </a:r>
            <a:endParaRPr sz="30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8058600" y="6745725"/>
            <a:ext cx="2017500" cy="13629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Search</a:t>
            </a:r>
            <a:br>
              <a:rPr lang="en-US" sz="300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</a:br>
            <a:r>
              <a:rPr lang="en-US" sz="300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Method</a:t>
            </a:r>
            <a:endParaRPr sz="30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cxnSp>
        <p:nvCxnSpPr>
          <p:cNvPr id="538" name="Google Shape;538;p27"/>
          <p:cNvCxnSpPr>
            <a:stCxn id="537" idx="1"/>
            <a:endCxn id="536" idx="3"/>
          </p:cNvCxnSpPr>
          <p:nvPr/>
        </p:nvCxnSpPr>
        <p:spPr>
          <a:xfrm rot="10800000">
            <a:off x="7466400" y="7427175"/>
            <a:ext cx="592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9" name="Google Shape;539;p27"/>
          <p:cNvSpPr/>
          <p:nvPr/>
        </p:nvSpPr>
        <p:spPr>
          <a:xfrm>
            <a:off x="10668200" y="6582975"/>
            <a:ext cx="2170800" cy="16884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Language model</a:t>
            </a:r>
            <a:endParaRPr sz="30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cxnSp>
        <p:nvCxnSpPr>
          <p:cNvPr id="540" name="Google Shape;540;p27"/>
          <p:cNvCxnSpPr>
            <a:stCxn id="537" idx="3"/>
            <a:endCxn id="539" idx="1"/>
          </p:cNvCxnSpPr>
          <p:nvPr/>
        </p:nvCxnSpPr>
        <p:spPr>
          <a:xfrm>
            <a:off x="10076100" y="7427175"/>
            <a:ext cx="592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1" name="Google Shape;541;p27"/>
          <p:cNvSpPr/>
          <p:nvPr/>
        </p:nvSpPr>
        <p:spPr>
          <a:xfrm rot="5400000">
            <a:off x="8714100" y="4701763"/>
            <a:ext cx="859800" cy="2697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 txBox="1"/>
          <p:nvPr/>
        </p:nvSpPr>
        <p:spPr>
          <a:xfrm rot="1303">
            <a:off x="7956300" y="5686513"/>
            <a:ext cx="2375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Editor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543" name="Google Shape;543;p27"/>
          <p:cNvSpPr txBox="1"/>
          <p:nvPr/>
        </p:nvSpPr>
        <p:spPr>
          <a:xfrm>
            <a:off x="3081000" y="7073175"/>
            <a:ext cx="1308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Input</a:t>
            </a:r>
            <a:endParaRPr sz="34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544" name="Google Shape;544;p27"/>
          <p:cNvSpPr txBox="1"/>
          <p:nvPr/>
        </p:nvSpPr>
        <p:spPr>
          <a:xfrm>
            <a:off x="13704250" y="7069875"/>
            <a:ext cx="1632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Output</a:t>
            </a:r>
            <a:endParaRPr sz="34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545" name="Google Shape;545;p27"/>
          <p:cNvCxnSpPr>
            <a:stCxn id="536" idx="1"/>
          </p:cNvCxnSpPr>
          <p:nvPr/>
        </p:nvCxnSpPr>
        <p:spPr>
          <a:xfrm rot="10800000">
            <a:off x="4565500" y="7420575"/>
            <a:ext cx="8835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27"/>
          <p:cNvCxnSpPr>
            <a:stCxn id="539" idx="3"/>
          </p:cNvCxnSpPr>
          <p:nvPr/>
        </p:nvCxnSpPr>
        <p:spPr>
          <a:xfrm rot="10800000" flipH="1">
            <a:off x="12839000" y="7420575"/>
            <a:ext cx="7170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8"/>
          <p:cNvSpPr txBox="1"/>
          <p:nvPr/>
        </p:nvSpPr>
        <p:spPr>
          <a:xfrm>
            <a:off x="1264638" y="268663"/>
            <a:ext cx="88581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B132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  <a:r>
              <a:rPr lang="en-US" sz="5500">
                <a:solidFill>
                  <a:srgbClr val="0B132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Theoretical background</a:t>
            </a:r>
            <a:endParaRPr sz="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552" name="Google Shape;552;p28"/>
          <p:cNvCxnSpPr>
            <a:stCxn id="551" idx="3"/>
          </p:cNvCxnSpPr>
          <p:nvPr/>
        </p:nvCxnSpPr>
        <p:spPr>
          <a:xfrm rot="10800000" flipH="1">
            <a:off x="10122738" y="845563"/>
            <a:ext cx="4304400" cy="3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53" name="Google Shape;553;p28"/>
          <p:cNvGrpSpPr/>
          <p:nvPr/>
        </p:nvGrpSpPr>
        <p:grpSpPr>
          <a:xfrm>
            <a:off x="14929409" y="641525"/>
            <a:ext cx="406852" cy="408676"/>
            <a:chOff x="1813" y="0"/>
            <a:chExt cx="809173" cy="812800"/>
          </a:xfrm>
        </p:grpSpPr>
        <p:sp>
          <p:nvSpPr>
            <p:cNvPr id="554" name="Google Shape;554;p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6" name="Google Shape;556;p28"/>
          <p:cNvGrpSpPr/>
          <p:nvPr/>
        </p:nvGrpSpPr>
        <p:grpSpPr>
          <a:xfrm>
            <a:off x="16616508" y="641525"/>
            <a:ext cx="406852" cy="408676"/>
            <a:chOff x="1813" y="0"/>
            <a:chExt cx="809173" cy="812800"/>
          </a:xfrm>
        </p:grpSpPr>
        <p:sp>
          <p:nvSpPr>
            <p:cNvPr id="557" name="Google Shape;557;p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9" name="Google Shape;559;p28"/>
          <p:cNvGrpSpPr/>
          <p:nvPr/>
        </p:nvGrpSpPr>
        <p:grpSpPr>
          <a:xfrm>
            <a:off x="16054131" y="641525"/>
            <a:ext cx="406852" cy="408676"/>
            <a:chOff x="1813" y="0"/>
            <a:chExt cx="809173" cy="812800"/>
          </a:xfrm>
        </p:grpSpPr>
        <p:sp>
          <p:nvSpPr>
            <p:cNvPr id="560" name="Google Shape;560;p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2" name="Google Shape;562;p28"/>
          <p:cNvGrpSpPr/>
          <p:nvPr/>
        </p:nvGrpSpPr>
        <p:grpSpPr>
          <a:xfrm>
            <a:off x="15491771" y="641525"/>
            <a:ext cx="406852" cy="408676"/>
            <a:chOff x="1813" y="0"/>
            <a:chExt cx="809173" cy="812800"/>
          </a:xfrm>
        </p:grpSpPr>
        <p:sp>
          <p:nvSpPr>
            <p:cNvPr id="563" name="Google Shape;563;p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5" name="Google Shape;565;p28"/>
          <p:cNvGrpSpPr/>
          <p:nvPr/>
        </p:nvGrpSpPr>
        <p:grpSpPr>
          <a:xfrm>
            <a:off x="5236938" y="1573125"/>
            <a:ext cx="7814100" cy="846600"/>
            <a:chOff x="5236938" y="1573125"/>
            <a:chExt cx="7814100" cy="846600"/>
          </a:xfrm>
        </p:grpSpPr>
        <p:sp>
          <p:nvSpPr>
            <p:cNvPr id="566" name="Google Shape;566;p28"/>
            <p:cNvSpPr/>
            <p:nvPr/>
          </p:nvSpPr>
          <p:spPr>
            <a:xfrm>
              <a:off x="6014725" y="1598325"/>
              <a:ext cx="6214800" cy="7962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 txBox="1"/>
            <p:nvPr/>
          </p:nvSpPr>
          <p:spPr>
            <a:xfrm flipH="1">
              <a:off x="5236938" y="1573125"/>
              <a:ext cx="7814100" cy="84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00">
                  <a:solidFill>
                    <a:schemeClr val="lt1"/>
                  </a:solidFill>
                  <a:latin typeface="Playfair Display ExtraBold"/>
                  <a:ea typeface="Playfair Display ExtraBold"/>
                  <a:cs typeface="Playfair Display ExtraBold"/>
                  <a:sym typeface="Playfair Display ExtraBold"/>
                </a:rPr>
                <a:t>Examined NLP Tasks</a:t>
              </a:r>
              <a:endParaRPr sz="9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endParaRPr>
            </a:p>
          </p:txBody>
        </p:sp>
      </p:grpSp>
      <p:grpSp>
        <p:nvGrpSpPr>
          <p:cNvPr id="568" name="Google Shape;568;p28"/>
          <p:cNvGrpSpPr/>
          <p:nvPr/>
        </p:nvGrpSpPr>
        <p:grpSpPr>
          <a:xfrm>
            <a:off x="561950" y="2725488"/>
            <a:ext cx="8480500" cy="6758612"/>
            <a:chOff x="561950" y="2725488"/>
            <a:chExt cx="8480500" cy="6758612"/>
          </a:xfrm>
        </p:grpSpPr>
        <p:sp>
          <p:nvSpPr>
            <p:cNvPr id="569" name="Google Shape;569;p28"/>
            <p:cNvSpPr/>
            <p:nvPr/>
          </p:nvSpPr>
          <p:spPr>
            <a:xfrm>
              <a:off x="838150" y="3481825"/>
              <a:ext cx="7928100" cy="2393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70" name="Google Shape;570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1950" y="6315325"/>
              <a:ext cx="8480500" cy="3168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1" name="Google Shape;571;p28"/>
            <p:cNvSpPr/>
            <p:nvPr/>
          </p:nvSpPr>
          <p:spPr>
            <a:xfrm rot="5400000">
              <a:off x="4374550" y="1176588"/>
              <a:ext cx="855300" cy="3953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8"/>
            <p:cNvSpPr txBox="1"/>
            <p:nvPr/>
          </p:nvSpPr>
          <p:spPr>
            <a:xfrm rot="1044">
              <a:off x="2825650" y="2837413"/>
              <a:ext cx="39531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Playfair Display ExtraBold"/>
                  <a:ea typeface="Playfair Display ExtraBold"/>
                  <a:cs typeface="Playfair Display ExtraBold"/>
                  <a:sym typeface="Playfair Display ExtraBold"/>
                </a:rPr>
                <a:t>Sentiment Analysis</a:t>
              </a:r>
              <a:endParaRPr sz="29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endParaRPr>
            </a:p>
          </p:txBody>
        </p:sp>
        <p:sp>
          <p:nvSpPr>
            <p:cNvPr id="573" name="Google Shape;573;p28"/>
            <p:cNvSpPr txBox="1"/>
            <p:nvPr/>
          </p:nvSpPr>
          <p:spPr>
            <a:xfrm>
              <a:off x="1349500" y="3911775"/>
              <a:ext cx="6905400" cy="15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Uses computational methods to categorize the sentiment expressed in a piece of text</a:t>
              </a:r>
              <a:endParaRPr sz="29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endParaRPr>
            </a:p>
          </p:txBody>
        </p:sp>
      </p:grpSp>
      <p:grpSp>
        <p:nvGrpSpPr>
          <p:cNvPr id="574" name="Google Shape;574;p28"/>
          <p:cNvGrpSpPr/>
          <p:nvPr/>
        </p:nvGrpSpPr>
        <p:grpSpPr>
          <a:xfrm>
            <a:off x="9581150" y="2733025"/>
            <a:ext cx="7928100" cy="6696575"/>
            <a:chOff x="9581150" y="2733025"/>
            <a:chExt cx="7928100" cy="6696575"/>
          </a:xfrm>
        </p:grpSpPr>
        <p:sp>
          <p:nvSpPr>
            <p:cNvPr id="575" name="Google Shape;575;p28"/>
            <p:cNvSpPr/>
            <p:nvPr/>
          </p:nvSpPr>
          <p:spPr>
            <a:xfrm>
              <a:off x="10117150" y="7998000"/>
              <a:ext cx="3798000" cy="14316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10020650" y="6531175"/>
              <a:ext cx="4037700" cy="11544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9581150" y="3486675"/>
              <a:ext cx="7928100" cy="2373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 rot="5400000">
              <a:off x="13281175" y="1176475"/>
              <a:ext cx="840000" cy="3953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8"/>
            <p:cNvSpPr txBox="1"/>
            <p:nvPr/>
          </p:nvSpPr>
          <p:spPr>
            <a:xfrm rot="783">
              <a:off x="11724612" y="2837418"/>
              <a:ext cx="39531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Playfair Display ExtraBold"/>
                  <a:ea typeface="Playfair Display ExtraBold"/>
                  <a:cs typeface="Playfair Display ExtraBold"/>
                  <a:sym typeface="Playfair Display ExtraBold"/>
                </a:rPr>
                <a:t>Topic Classification</a:t>
              </a:r>
              <a:endParaRPr sz="29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endParaRPr>
            </a:p>
          </p:txBody>
        </p:sp>
        <p:sp>
          <p:nvSpPr>
            <p:cNvPr id="580" name="Google Shape;580;p28"/>
            <p:cNvSpPr txBox="1"/>
            <p:nvPr/>
          </p:nvSpPr>
          <p:spPr>
            <a:xfrm>
              <a:off x="10449025" y="3693325"/>
              <a:ext cx="6504300" cy="197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Assigns predefined labels to text documents based on their content in order to classify them into distinct topics</a:t>
              </a:r>
              <a:endParaRPr sz="29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endParaRPr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5022525" y="6804800"/>
              <a:ext cx="2162400" cy="632400"/>
            </a:xfrm>
            <a:prstGeom prst="roundRect">
              <a:avLst>
                <a:gd name="adj" fmla="val 16667"/>
              </a:avLst>
            </a:pr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351C75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computers</a:t>
              </a:r>
              <a:endParaRPr sz="2600">
                <a:solidFill>
                  <a:srgbClr val="351C75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5022525" y="8381425"/>
              <a:ext cx="2162400" cy="6321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>
                  <a:solidFill>
                    <a:srgbClr val="274E13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science</a:t>
              </a:r>
              <a:endParaRPr>
                <a:solidFill>
                  <a:srgbClr val="274E13"/>
                </a:solidFill>
              </a:endParaRPr>
            </a:p>
          </p:txBody>
        </p:sp>
        <p:sp>
          <p:nvSpPr>
            <p:cNvPr id="583" name="Google Shape;583;p28"/>
            <p:cNvSpPr txBox="1"/>
            <p:nvPr/>
          </p:nvSpPr>
          <p:spPr>
            <a:xfrm>
              <a:off x="10105100" y="6600475"/>
              <a:ext cx="39531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dk1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I have to get my laptop fixed ASAP.</a:t>
              </a:r>
              <a:endParaRPr sz="27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  <p:sp>
          <p:nvSpPr>
            <p:cNvPr id="584" name="Google Shape;584;p28"/>
            <p:cNvSpPr txBox="1"/>
            <p:nvPr/>
          </p:nvSpPr>
          <p:spPr>
            <a:xfrm>
              <a:off x="10192300" y="7981675"/>
              <a:ext cx="3723000" cy="14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dk1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NASA scientists have published some very promising findings.</a:t>
              </a:r>
              <a:endParaRPr sz="27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  <p:cxnSp>
          <p:nvCxnSpPr>
            <p:cNvPr id="585" name="Google Shape;585;p28"/>
            <p:cNvCxnSpPr/>
            <p:nvPr/>
          </p:nvCxnSpPr>
          <p:spPr>
            <a:xfrm>
              <a:off x="14168463" y="8697475"/>
              <a:ext cx="6009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6" name="Google Shape;586;p28"/>
            <p:cNvCxnSpPr/>
            <p:nvPr/>
          </p:nvCxnSpPr>
          <p:spPr>
            <a:xfrm>
              <a:off x="14239900" y="7121000"/>
              <a:ext cx="6009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9"/>
          <p:cNvSpPr txBox="1"/>
          <p:nvPr/>
        </p:nvSpPr>
        <p:spPr>
          <a:xfrm>
            <a:off x="1264638" y="268663"/>
            <a:ext cx="88581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B132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  <a:r>
              <a:rPr lang="en-US" sz="5500">
                <a:solidFill>
                  <a:srgbClr val="0B132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Theoretical background</a:t>
            </a:r>
            <a:endParaRPr sz="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592" name="Google Shape;592;p29"/>
          <p:cNvCxnSpPr>
            <a:stCxn id="591" idx="3"/>
          </p:cNvCxnSpPr>
          <p:nvPr/>
        </p:nvCxnSpPr>
        <p:spPr>
          <a:xfrm rot="10800000" flipH="1">
            <a:off x="10122738" y="845563"/>
            <a:ext cx="4304400" cy="3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93" name="Google Shape;593;p29"/>
          <p:cNvGrpSpPr/>
          <p:nvPr/>
        </p:nvGrpSpPr>
        <p:grpSpPr>
          <a:xfrm>
            <a:off x="14929409" y="641525"/>
            <a:ext cx="406852" cy="408676"/>
            <a:chOff x="1813" y="0"/>
            <a:chExt cx="809173" cy="812800"/>
          </a:xfrm>
        </p:grpSpPr>
        <p:sp>
          <p:nvSpPr>
            <p:cNvPr id="594" name="Google Shape;594;p2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6" name="Google Shape;596;p29"/>
          <p:cNvGrpSpPr/>
          <p:nvPr/>
        </p:nvGrpSpPr>
        <p:grpSpPr>
          <a:xfrm>
            <a:off x="16616508" y="641525"/>
            <a:ext cx="406852" cy="408676"/>
            <a:chOff x="1813" y="0"/>
            <a:chExt cx="809173" cy="812800"/>
          </a:xfrm>
        </p:grpSpPr>
        <p:sp>
          <p:nvSpPr>
            <p:cNvPr id="597" name="Google Shape;597;p2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9" name="Google Shape;599;p29"/>
          <p:cNvGrpSpPr/>
          <p:nvPr/>
        </p:nvGrpSpPr>
        <p:grpSpPr>
          <a:xfrm>
            <a:off x="16054131" y="641525"/>
            <a:ext cx="406852" cy="408676"/>
            <a:chOff x="1813" y="0"/>
            <a:chExt cx="809173" cy="812800"/>
          </a:xfrm>
        </p:grpSpPr>
        <p:sp>
          <p:nvSpPr>
            <p:cNvPr id="600" name="Google Shape;600;p2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2" name="Google Shape;602;p29"/>
          <p:cNvGrpSpPr/>
          <p:nvPr/>
        </p:nvGrpSpPr>
        <p:grpSpPr>
          <a:xfrm>
            <a:off x="15491771" y="641525"/>
            <a:ext cx="406852" cy="408676"/>
            <a:chOff x="1813" y="0"/>
            <a:chExt cx="809173" cy="812800"/>
          </a:xfrm>
        </p:grpSpPr>
        <p:sp>
          <p:nvSpPr>
            <p:cNvPr id="603" name="Google Shape;603;p2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5" name="Google Shape;605;p29"/>
          <p:cNvGrpSpPr/>
          <p:nvPr/>
        </p:nvGrpSpPr>
        <p:grpSpPr>
          <a:xfrm>
            <a:off x="5236938" y="1573125"/>
            <a:ext cx="7814100" cy="846600"/>
            <a:chOff x="5236938" y="1573125"/>
            <a:chExt cx="7814100" cy="846600"/>
          </a:xfrm>
        </p:grpSpPr>
        <p:sp>
          <p:nvSpPr>
            <p:cNvPr id="606" name="Google Shape;606;p29"/>
            <p:cNvSpPr/>
            <p:nvPr/>
          </p:nvSpPr>
          <p:spPr>
            <a:xfrm>
              <a:off x="6014725" y="1598325"/>
              <a:ext cx="6214800" cy="7962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9"/>
            <p:cNvSpPr txBox="1"/>
            <p:nvPr/>
          </p:nvSpPr>
          <p:spPr>
            <a:xfrm flipH="1">
              <a:off x="5236938" y="1573125"/>
              <a:ext cx="7814100" cy="84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00">
                  <a:solidFill>
                    <a:schemeClr val="lt1"/>
                  </a:solidFill>
                  <a:latin typeface="Playfair Display ExtraBold"/>
                  <a:ea typeface="Playfair Display ExtraBold"/>
                  <a:cs typeface="Playfair Display ExtraBold"/>
                  <a:sym typeface="Playfair Display ExtraBold"/>
                </a:rPr>
                <a:t>Examined NLP Tasks</a:t>
              </a:r>
              <a:endParaRPr sz="9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endParaRPr>
            </a:p>
          </p:txBody>
        </p:sp>
      </p:grpSp>
      <p:grpSp>
        <p:nvGrpSpPr>
          <p:cNvPr id="608" name="Google Shape;608;p29"/>
          <p:cNvGrpSpPr/>
          <p:nvPr/>
        </p:nvGrpSpPr>
        <p:grpSpPr>
          <a:xfrm>
            <a:off x="289450" y="2721300"/>
            <a:ext cx="9034500" cy="6550694"/>
            <a:chOff x="289450" y="2721300"/>
            <a:chExt cx="9034500" cy="6550694"/>
          </a:xfrm>
        </p:grpSpPr>
        <p:sp>
          <p:nvSpPr>
            <p:cNvPr id="609" name="Google Shape;609;p29"/>
            <p:cNvSpPr/>
            <p:nvPr/>
          </p:nvSpPr>
          <p:spPr>
            <a:xfrm>
              <a:off x="289450" y="6894175"/>
              <a:ext cx="9034500" cy="6360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0" name="Google Shape;610;p29"/>
            <p:cNvGrpSpPr/>
            <p:nvPr/>
          </p:nvGrpSpPr>
          <p:grpSpPr>
            <a:xfrm>
              <a:off x="838150" y="2721300"/>
              <a:ext cx="7928100" cy="3153625"/>
              <a:chOff x="838150" y="2721300"/>
              <a:chExt cx="7928100" cy="3153625"/>
            </a:xfrm>
          </p:grpSpPr>
          <p:sp>
            <p:nvSpPr>
              <p:cNvPr id="611" name="Google Shape;611;p29"/>
              <p:cNvSpPr/>
              <p:nvPr/>
            </p:nvSpPr>
            <p:spPr>
              <a:xfrm>
                <a:off x="838150" y="3481825"/>
                <a:ext cx="7928100" cy="23931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rot="5400000">
                <a:off x="4346788" y="492000"/>
                <a:ext cx="888900" cy="53475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 txBox="1"/>
              <p:nvPr/>
            </p:nvSpPr>
            <p:spPr>
              <a:xfrm rot="1162">
                <a:off x="2163415" y="2833500"/>
                <a:ext cx="5323500" cy="63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00">
                    <a:solidFill>
                      <a:schemeClr val="lt1"/>
                    </a:solidFill>
                    <a:latin typeface="Playfair Display ExtraBold"/>
                    <a:ea typeface="Playfair Display ExtraBold"/>
                    <a:cs typeface="Playfair Display ExtraBold"/>
                    <a:sym typeface="Playfair Display ExtraBold"/>
                  </a:rPr>
                  <a:t>Part-of-speech (POS) tagging</a:t>
                </a:r>
                <a:endParaRPr sz="2900">
                  <a:solidFill>
                    <a:schemeClr val="lt1"/>
                  </a:solidFill>
                  <a:latin typeface="Playfair Display ExtraBold"/>
                  <a:ea typeface="Playfair Display ExtraBold"/>
                  <a:cs typeface="Playfair Display ExtraBold"/>
                  <a:sym typeface="Playfair Display ExtraBold"/>
                </a:endParaRPr>
              </a:p>
            </p:txBody>
          </p:sp>
          <p:sp>
            <p:nvSpPr>
              <p:cNvPr id="614" name="Google Shape;614;p29"/>
              <p:cNvSpPr txBox="1"/>
              <p:nvPr/>
            </p:nvSpPr>
            <p:spPr>
              <a:xfrm>
                <a:off x="1349500" y="3911775"/>
                <a:ext cx="6905400" cy="152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00">
                    <a:solidFill>
                      <a:schemeClr val="dk2"/>
                    </a:solidFill>
                    <a:latin typeface="Playfair Display Medium"/>
                    <a:ea typeface="Playfair Display Medium"/>
                    <a:cs typeface="Playfair Display Medium"/>
                    <a:sym typeface="Playfair Display Medium"/>
                  </a:rPr>
                  <a:t>Assigns grammatical tags to individual words in a given text that indicate their part-of-speech</a:t>
                </a:r>
                <a:endParaRPr sz="2900">
                  <a:solidFill>
                    <a:schemeClr val="dk2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endParaRPr>
              </a:p>
            </p:txBody>
          </p:sp>
        </p:grpSp>
        <p:pic>
          <p:nvPicPr>
            <p:cNvPr id="615" name="Google Shape;615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050" y="8147375"/>
              <a:ext cx="8858100" cy="1124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6" name="Google Shape;616;p29"/>
            <p:cNvSpPr txBox="1"/>
            <p:nvPr/>
          </p:nvSpPr>
          <p:spPr>
            <a:xfrm>
              <a:off x="297550" y="6912013"/>
              <a:ext cx="90183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dk1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The short film did not leave up to the high expectations.</a:t>
              </a:r>
              <a:endParaRPr sz="27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  <p:cxnSp>
          <p:nvCxnSpPr>
            <p:cNvPr id="617" name="Google Shape;617;p29"/>
            <p:cNvCxnSpPr/>
            <p:nvPr/>
          </p:nvCxnSpPr>
          <p:spPr>
            <a:xfrm>
              <a:off x="4722100" y="7530150"/>
              <a:ext cx="0" cy="509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618" name="Google Shape;618;p29"/>
          <p:cNvGrpSpPr/>
          <p:nvPr/>
        </p:nvGrpSpPr>
        <p:grpSpPr>
          <a:xfrm>
            <a:off x="9581150" y="2733025"/>
            <a:ext cx="7970150" cy="7276000"/>
            <a:chOff x="9581150" y="2733025"/>
            <a:chExt cx="7970150" cy="7276000"/>
          </a:xfrm>
        </p:grpSpPr>
        <p:grpSp>
          <p:nvGrpSpPr>
            <p:cNvPr id="619" name="Google Shape;619;p29"/>
            <p:cNvGrpSpPr/>
            <p:nvPr/>
          </p:nvGrpSpPr>
          <p:grpSpPr>
            <a:xfrm>
              <a:off x="9581150" y="2733025"/>
              <a:ext cx="7928100" cy="3127550"/>
              <a:chOff x="9581150" y="2733025"/>
              <a:chExt cx="7928100" cy="3127550"/>
            </a:xfrm>
          </p:grpSpPr>
          <p:sp>
            <p:nvSpPr>
              <p:cNvPr id="620" name="Google Shape;620;p29"/>
              <p:cNvSpPr/>
              <p:nvPr/>
            </p:nvSpPr>
            <p:spPr>
              <a:xfrm>
                <a:off x="9581150" y="3486675"/>
                <a:ext cx="7928100" cy="23739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rot="5400000">
                <a:off x="13281175" y="1176475"/>
                <a:ext cx="840000" cy="39531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 txBox="1"/>
              <p:nvPr/>
            </p:nvSpPr>
            <p:spPr>
              <a:xfrm rot="783">
                <a:off x="11724612" y="2837418"/>
                <a:ext cx="3953100" cy="63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00">
                    <a:solidFill>
                      <a:schemeClr val="lt1"/>
                    </a:solidFill>
                    <a:latin typeface="Playfair Display ExtraBold"/>
                    <a:ea typeface="Playfair Display ExtraBold"/>
                    <a:cs typeface="Playfair Display ExtraBold"/>
                    <a:sym typeface="Playfair Display ExtraBold"/>
                  </a:rPr>
                  <a:t>Text Generation</a:t>
                </a:r>
                <a:endParaRPr sz="2900">
                  <a:solidFill>
                    <a:schemeClr val="lt1"/>
                  </a:solidFill>
                  <a:latin typeface="Playfair Display ExtraBold"/>
                  <a:ea typeface="Playfair Display ExtraBold"/>
                  <a:cs typeface="Playfair Display ExtraBold"/>
                  <a:sym typeface="Playfair Display ExtraBold"/>
                </a:endParaRPr>
              </a:p>
            </p:txBody>
          </p:sp>
          <p:sp>
            <p:nvSpPr>
              <p:cNvPr id="623" name="Google Shape;623;p29"/>
              <p:cNvSpPr txBox="1"/>
              <p:nvPr/>
            </p:nvSpPr>
            <p:spPr>
              <a:xfrm>
                <a:off x="10449025" y="4008513"/>
                <a:ext cx="6504300" cy="152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00">
                    <a:solidFill>
                      <a:schemeClr val="dk2"/>
                    </a:solidFill>
                    <a:latin typeface="Playfair Display Medium"/>
                    <a:ea typeface="Playfair Display Medium"/>
                    <a:cs typeface="Playfair Display Medium"/>
                    <a:sym typeface="Playfair Display Medium"/>
                  </a:rPr>
                  <a:t>Generates text that resembles human written text using various approaches like language models</a:t>
                </a:r>
                <a:endParaRPr sz="2900">
                  <a:solidFill>
                    <a:schemeClr val="dk2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endParaRPr>
              </a:p>
            </p:txBody>
          </p:sp>
        </p:grpSp>
        <p:sp>
          <p:nvSpPr>
            <p:cNvPr id="624" name="Google Shape;624;p29"/>
            <p:cNvSpPr/>
            <p:nvPr/>
          </p:nvSpPr>
          <p:spPr>
            <a:xfrm>
              <a:off x="10594475" y="6108775"/>
              <a:ext cx="5613600" cy="11247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9"/>
            <p:cNvSpPr txBox="1"/>
            <p:nvPr/>
          </p:nvSpPr>
          <p:spPr>
            <a:xfrm>
              <a:off x="10991450" y="6187463"/>
              <a:ext cx="51075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dk1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We took &lt;mask&gt; for a walk in the &lt;mask&gt;. We had a &lt;mask&gt;.</a:t>
              </a:r>
              <a:endParaRPr sz="27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10594475" y="8884325"/>
              <a:ext cx="5613600" cy="11247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9"/>
            <p:cNvSpPr txBox="1"/>
            <p:nvPr/>
          </p:nvSpPr>
          <p:spPr>
            <a:xfrm>
              <a:off x="10847525" y="8938775"/>
              <a:ext cx="51075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dk1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We took </a:t>
              </a:r>
              <a:r>
                <a:rPr lang="en-US" sz="2700" b="1">
                  <a:solidFill>
                    <a:srgbClr val="0000FF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the dog</a:t>
              </a:r>
              <a:r>
                <a:rPr lang="en-US" sz="2700">
                  <a:solidFill>
                    <a:schemeClr val="dk1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 for a walk in the </a:t>
              </a:r>
              <a:r>
                <a:rPr lang="en-US" sz="2700" b="1">
                  <a:solidFill>
                    <a:srgbClr val="0000FF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park</a:t>
              </a:r>
              <a:r>
                <a:rPr lang="en-US" sz="2700">
                  <a:solidFill>
                    <a:schemeClr val="dk1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. We had a </a:t>
              </a:r>
              <a:r>
                <a:rPr lang="en-US" sz="2700" b="1">
                  <a:solidFill>
                    <a:srgbClr val="0000FF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fun time</a:t>
              </a:r>
              <a:r>
                <a:rPr lang="en-US" sz="2700">
                  <a:solidFill>
                    <a:schemeClr val="dk1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.</a:t>
              </a:r>
              <a:endParaRPr sz="27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  <p:pic>
          <p:nvPicPr>
            <p:cNvPr id="628" name="Google Shape;628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24063" y="7481688"/>
              <a:ext cx="1154400" cy="115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9" name="Google Shape;629;p29"/>
            <p:cNvSpPr/>
            <p:nvPr/>
          </p:nvSpPr>
          <p:spPr>
            <a:xfrm>
              <a:off x="11825763" y="7354063"/>
              <a:ext cx="898375" cy="861575"/>
            </a:xfrm>
            <a:custGeom>
              <a:avLst/>
              <a:gdLst/>
              <a:ahLst/>
              <a:cxnLst/>
              <a:rect l="l" t="t" r="r" b="b"/>
              <a:pathLst>
                <a:path w="35935" h="34463" extrusionOk="0">
                  <a:moveTo>
                    <a:pt x="2604" y="0"/>
                  </a:moveTo>
                  <a:cubicBezTo>
                    <a:pt x="2604" y="5117"/>
                    <a:pt x="-2951" y="24998"/>
                    <a:pt x="2604" y="30699"/>
                  </a:cubicBezTo>
                  <a:cubicBezTo>
                    <a:pt x="8159" y="36400"/>
                    <a:pt x="30380" y="33622"/>
                    <a:pt x="35935" y="34207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30" name="Google Shape;630;p29"/>
            <p:cNvSpPr/>
            <p:nvPr/>
          </p:nvSpPr>
          <p:spPr>
            <a:xfrm>
              <a:off x="14078375" y="8147364"/>
              <a:ext cx="606675" cy="676100"/>
            </a:xfrm>
            <a:custGeom>
              <a:avLst/>
              <a:gdLst/>
              <a:ahLst/>
              <a:cxnLst/>
              <a:rect l="l" t="t" r="r" b="b"/>
              <a:pathLst>
                <a:path w="24267" h="27044" extrusionOk="0">
                  <a:moveTo>
                    <a:pt x="0" y="730"/>
                  </a:moveTo>
                  <a:cubicBezTo>
                    <a:pt x="3947" y="1023"/>
                    <a:pt x="21343" y="-1901"/>
                    <a:pt x="23682" y="2485"/>
                  </a:cubicBezTo>
                  <a:cubicBezTo>
                    <a:pt x="26021" y="6871"/>
                    <a:pt x="15642" y="22951"/>
                    <a:pt x="14034" y="27044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31" name="Google Shape;631;p29"/>
            <p:cNvSpPr txBox="1"/>
            <p:nvPr/>
          </p:nvSpPr>
          <p:spPr>
            <a:xfrm>
              <a:off x="14963800" y="7759100"/>
              <a:ext cx="25875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2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Language model</a:t>
              </a:r>
              <a:endParaRPr sz="25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68B2"/>
            </a:gs>
            <a:gs pos="100000">
              <a:srgbClr val="162B46"/>
            </a:gs>
          </a:gsLst>
          <a:lin ang="5400012" scaled="0"/>
        </a:grad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0"/>
          <p:cNvSpPr txBox="1"/>
          <p:nvPr/>
        </p:nvSpPr>
        <p:spPr>
          <a:xfrm>
            <a:off x="1508625" y="1062375"/>
            <a:ext cx="27552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13856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3</a:t>
            </a: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/>
          </a:p>
        </p:txBody>
      </p:sp>
      <p:sp>
        <p:nvSpPr>
          <p:cNvPr id="637" name="Google Shape;637;p30"/>
          <p:cNvSpPr txBox="1"/>
          <p:nvPr/>
        </p:nvSpPr>
        <p:spPr>
          <a:xfrm>
            <a:off x="6848575" y="7281524"/>
            <a:ext cx="99090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Overview</a:t>
            </a:r>
            <a:endParaRPr sz="10400">
              <a:solidFill>
                <a:srgbClr val="F3F6FA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grpSp>
        <p:nvGrpSpPr>
          <p:cNvPr id="638" name="Google Shape;638;p30"/>
          <p:cNvGrpSpPr/>
          <p:nvPr/>
        </p:nvGrpSpPr>
        <p:grpSpPr>
          <a:xfrm>
            <a:off x="-3233490" y="5979520"/>
            <a:ext cx="6999679" cy="8616579"/>
            <a:chOff x="0" y="0"/>
            <a:chExt cx="9332905" cy="11488772"/>
          </a:xfrm>
        </p:grpSpPr>
        <p:grpSp>
          <p:nvGrpSpPr>
            <p:cNvPr id="639" name="Google Shape;639;p30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640" name="Google Shape;640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2" name="Google Shape;642;p30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643" name="Google Shape;643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5" name="Google Shape;645;p30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646" name="Google Shape;646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8" name="Google Shape;648;p30"/>
          <p:cNvGrpSpPr/>
          <p:nvPr/>
        </p:nvGrpSpPr>
        <p:grpSpPr>
          <a:xfrm rot="10800000">
            <a:off x="13557505" y="-3280398"/>
            <a:ext cx="6999679" cy="8616579"/>
            <a:chOff x="0" y="0"/>
            <a:chExt cx="9332905" cy="11488772"/>
          </a:xfrm>
        </p:grpSpPr>
        <p:grpSp>
          <p:nvGrpSpPr>
            <p:cNvPr id="649" name="Google Shape;649;p30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650" name="Google Shape;650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2" name="Google Shape;652;p30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653" name="Google Shape;653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5" name="Google Shape;655;p30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656" name="Google Shape;656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658" name="Google Shape;658;p30"/>
          <p:cNvCxnSpPr/>
          <p:nvPr/>
        </p:nvCxnSpPr>
        <p:spPr>
          <a:xfrm>
            <a:off x="4638177" y="2245984"/>
            <a:ext cx="9799800" cy="0"/>
          </a:xfrm>
          <a:prstGeom prst="straightConnector1">
            <a:avLst/>
          </a:prstGeom>
          <a:noFill/>
          <a:ln w="38100" cap="flat" cmpd="sng">
            <a:solidFill>
              <a:srgbClr val="F3F6F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59" name="Google Shape;659;p30"/>
          <p:cNvGrpSpPr/>
          <p:nvPr/>
        </p:nvGrpSpPr>
        <p:grpSpPr>
          <a:xfrm>
            <a:off x="15226010" y="2079760"/>
            <a:ext cx="406852" cy="408676"/>
            <a:chOff x="1813" y="0"/>
            <a:chExt cx="809173" cy="812800"/>
          </a:xfrm>
        </p:grpSpPr>
        <p:sp>
          <p:nvSpPr>
            <p:cNvPr id="660" name="Google Shape;660;p3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2" name="Google Shape;662;p30"/>
          <p:cNvGrpSpPr/>
          <p:nvPr/>
        </p:nvGrpSpPr>
        <p:grpSpPr>
          <a:xfrm>
            <a:off x="15789684" y="2079760"/>
            <a:ext cx="406852" cy="408676"/>
            <a:chOff x="1813" y="0"/>
            <a:chExt cx="809173" cy="812800"/>
          </a:xfrm>
        </p:grpSpPr>
        <p:sp>
          <p:nvSpPr>
            <p:cNvPr id="663" name="Google Shape;663;p3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5" name="Google Shape;665;p30"/>
          <p:cNvGrpSpPr/>
          <p:nvPr/>
        </p:nvGrpSpPr>
        <p:grpSpPr>
          <a:xfrm>
            <a:off x="16350731" y="2079760"/>
            <a:ext cx="406852" cy="408676"/>
            <a:chOff x="1813" y="0"/>
            <a:chExt cx="809173" cy="812800"/>
          </a:xfrm>
        </p:grpSpPr>
        <p:sp>
          <p:nvSpPr>
            <p:cNvPr id="666" name="Google Shape;666;p3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68" name="Google Shape;6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7885" y="7494410"/>
            <a:ext cx="1175050" cy="11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1"/>
          <p:cNvSpPr txBox="1"/>
          <p:nvPr/>
        </p:nvSpPr>
        <p:spPr>
          <a:xfrm>
            <a:off x="1111375" y="707225"/>
            <a:ext cx="41280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Overview</a:t>
            </a:r>
            <a:endParaRPr sz="5500"/>
          </a:p>
        </p:txBody>
      </p:sp>
      <p:cxnSp>
        <p:nvCxnSpPr>
          <p:cNvPr id="674" name="Google Shape;674;p31"/>
          <p:cNvCxnSpPr/>
          <p:nvPr/>
        </p:nvCxnSpPr>
        <p:spPr>
          <a:xfrm rot="10800000" flipH="1">
            <a:off x="4628125" y="1130200"/>
            <a:ext cx="96459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75" name="Google Shape;675;p31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676" name="Google Shape;676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8" name="Google Shape;678;p31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679" name="Google Shape;679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1" name="Google Shape;681;p31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682" name="Google Shape;682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4" name="Google Shape;684;p31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685" name="Google Shape;68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7" name="Google Shape;687;p31"/>
          <p:cNvSpPr/>
          <p:nvPr/>
        </p:nvSpPr>
        <p:spPr>
          <a:xfrm>
            <a:off x="5036688" y="1579013"/>
            <a:ext cx="8214600" cy="796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1"/>
          <p:cNvSpPr txBox="1"/>
          <p:nvPr/>
        </p:nvSpPr>
        <p:spPr>
          <a:xfrm flipH="1">
            <a:off x="5236938" y="1553813"/>
            <a:ext cx="7814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Our motivation</a:t>
            </a:r>
            <a:endParaRPr sz="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689" name="Google Shape;689;p31"/>
          <p:cNvSpPr/>
          <p:nvPr/>
        </p:nvSpPr>
        <p:spPr>
          <a:xfrm>
            <a:off x="3681750" y="3229100"/>
            <a:ext cx="10924500" cy="2371200"/>
          </a:xfrm>
          <a:prstGeom prst="roundRect">
            <a:avLst>
              <a:gd name="adj" fmla="val 16667"/>
            </a:avLst>
          </a:prstGeom>
          <a:solidFill>
            <a:srgbClr val="FFBF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Counterfactuals of counterfactuals </a:t>
            </a:r>
            <a:endParaRPr sz="48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Filandrianos et al. </a:t>
            </a:r>
            <a:br>
              <a:rPr lang="en-US" sz="35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sz="35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May 2023</a:t>
            </a:r>
            <a:endParaRPr sz="1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690" name="Google Shape;690;p31"/>
          <p:cNvSpPr/>
          <p:nvPr/>
        </p:nvSpPr>
        <p:spPr>
          <a:xfrm>
            <a:off x="1593675" y="6222600"/>
            <a:ext cx="7467000" cy="333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Counterfactuals of counterfactuals</a:t>
            </a:r>
            <a:r>
              <a:rPr lang="en-US" sz="3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  <a:r>
              <a:rPr lang="en-US" sz="33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/>
            </a:r>
            <a:br>
              <a:rPr lang="en-US" sz="33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sz="33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 new evaluation method for counterfactual editors. </a:t>
            </a:r>
            <a:endParaRPr sz="33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10208725" y="6222600"/>
            <a:ext cx="6099000" cy="333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Inconsistency</a:t>
            </a:r>
            <a:r>
              <a:rPr lang="en-US" sz="3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  <a:r>
              <a:rPr lang="en-US" sz="33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/>
            </a:r>
            <a:br>
              <a:rPr lang="en-US" sz="33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sz="33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 novel evaluation metric for counterfactual edits.</a:t>
            </a:r>
            <a:endParaRPr sz="33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692" name="Google Shape;692;p31"/>
          <p:cNvGrpSpPr/>
          <p:nvPr/>
        </p:nvGrpSpPr>
        <p:grpSpPr>
          <a:xfrm>
            <a:off x="1363800" y="5916026"/>
            <a:ext cx="833205" cy="846612"/>
            <a:chOff x="1813" y="0"/>
            <a:chExt cx="809173" cy="812800"/>
          </a:xfrm>
        </p:grpSpPr>
        <p:sp>
          <p:nvSpPr>
            <p:cNvPr id="693" name="Google Shape;693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 txBox="1"/>
            <p:nvPr/>
          </p:nvSpPr>
          <p:spPr>
            <a:xfrm>
              <a:off x="76198" y="19048"/>
              <a:ext cx="660300" cy="6564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 b="1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1</a:t>
              </a:r>
              <a:endParaRPr sz="45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695" name="Google Shape;695;p31"/>
          <p:cNvGrpSpPr/>
          <p:nvPr/>
        </p:nvGrpSpPr>
        <p:grpSpPr>
          <a:xfrm>
            <a:off x="9805000" y="5916026"/>
            <a:ext cx="833205" cy="846612"/>
            <a:chOff x="1813" y="0"/>
            <a:chExt cx="809173" cy="812800"/>
          </a:xfrm>
        </p:grpSpPr>
        <p:sp>
          <p:nvSpPr>
            <p:cNvPr id="696" name="Google Shape;696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 txBox="1"/>
            <p:nvPr/>
          </p:nvSpPr>
          <p:spPr>
            <a:xfrm>
              <a:off x="76198" y="19048"/>
              <a:ext cx="660300" cy="6564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 b="1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2</a:t>
              </a:r>
              <a:endParaRPr sz="45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698" name="Google Shape;698;p31"/>
          <p:cNvSpPr/>
          <p:nvPr/>
        </p:nvSpPr>
        <p:spPr>
          <a:xfrm>
            <a:off x="7521300" y="2676650"/>
            <a:ext cx="3245400" cy="715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Academic paper</a:t>
            </a:r>
            <a:endParaRPr sz="28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9440200" y="6362800"/>
            <a:ext cx="7819200" cy="2189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C68B2"/>
              </a:gs>
              <a:gs pos="100000">
                <a:srgbClr val="162B4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9440201" y="4715200"/>
            <a:ext cx="7819200" cy="138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C68B2"/>
              </a:gs>
              <a:gs pos="100000">
                <a:srgbClr val="162B4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9440201" y="3067600"/>
            <a:ext cx="7819200" cy="138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C68B2"/>
              </a:gs>
              <a:gs pos="100000">
                <a:srgbClr val="162B4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1030463" y="7226075"/>
            <a:ext cx="6998100" cy="138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C68B2"/>
              </a:gs>
              <a:gs pos="100000">
                <a:srgbClr val="162B4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1030475" y="4743850"/>
            <a:ext cx="6998100" cy="2189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C68B2"/>
              </a:gs>
              <a:gs pos="100000">
                <a:srgbClr val="162B4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1028713" y="3065325"/>
            <a:ext cx="6998100" cy="138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C68B2"/>
              </a:gs>
              <a:gs pos="100000">
                <a:srgbClr val="162B4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1031374" y="1028725"/>
            <a:ext cx="124719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T</a:t>
            </a:r>
            <a:r>
              <a:rPr lang="en-US" sz="9000" i="0" u="none" strike="noStrike" cap="none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able of contents</a:t>
            </a:r>
            <a:endParaRPr>
              <a:solidFill>
                <a:schemeClr val="dk2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115" name="Google Shape;115;p14"/>
          <p:cNvCxnSpPr/>
          <p:nvPr/>
        </p:nvCxnSpPr>
        <p:spPr>
          <a:xfrm>
            <a:off x="3273949" y="9462624"/>
            <a:ext cx="13985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6" name="Google Shape;116;p14"/>
          <p:cNvGrpSpPr/>
          <p:nvPr/>
        </p:nvGrpSpPr>
        <p:grpSpPr>
          <a:xfrm>
            <a:off x="1145424" y="9204896"/>
            <a:ext cx="433069" cy="462077"/>
            <a:chOff x="1813" y="0"/>
            <a:chExt cx="809173" cy="812800"/>
          </a:xfrm>
        </p:grpSpPr>
        <p:sp>
          <p:nvSpPr>
            <p:cNvPr id="117" name="Google Shape;117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14"/>
          <p:cNvGrpSpPr/>
          <p:nvPr/>
        </p:nvGrpSpPr>
        <p:grpSpPr>
          <a:xfrm>
            <a:off x="1745413" y="9204896"/>
            <a:ext cx="433069" cy="462077"/>
            <a:chOff x="1813" y="0"/>
            <a:chExt cx="809173" cy="812800"/>
          </a:xfrm>
        </p:grpSpPr>
        <p:sp>
          <p:nvSpPr>
            <p:cNvPr id="120" name="Google Shape;120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14"/>
          <p:cNvGrpSpPr/>
          <p:nvPr/>
        </p:nvGrpSpPr>
        <p:grpSpPr>
          <a:xfrm>
            <a:off x="2342607" y="9204896"/>
            <a:ext cx="433069" cy="462077"/>
            <a:chOff x="1813" y="0"/>
            <a:chExt cx="809173" cy="812800"/>
          </a:xfrm>
        </p:grpSpPr>
        <p:sp>
          <p:nvSpPr>
            <p:cNvPr id="123" name="Google Shape;123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4"/>
          <p:cNvSpPr txBox="1"/>
          <p:nvPr/>
        </p:nvSpPr>
        <p:spPr>
          <a:xfrm>
            <a:off x="1161238" y="3228655"/>
            <a:ext cx="1365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99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01.</a:t>
            </a:r>
            <a:endParaRPr sz="1200"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2451624" y="3320520"/>
            <a:ext cx="4930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Introduction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1230238" y="4710200"/>
            <a:ext cx="1227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99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02.</a:t>
            </a:r>
            <a:endParaRPr sz="1200"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1246906" y="7318789"/>
            <a:ext cx="1194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99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03.</a:t>
            </a:r>
            <a:endParaRPr sz="1200"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2658913" y="4876350"/>
            <a:ext cx="4855800" cy="18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Theoretical background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2642262" y="7466041"/>
            <a:ext cx="4930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Overview</a:t>
            </a:r>
            <a:endParaRPr sz="5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9527850" y="4839950"/>
            <a:ext cx="1175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99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05.</a:t>
            </a:r>
            <a:endParaRPr sz="1200"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9527853" y="6479302"/>
            <a:ext cx="1290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99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06.</a:t>
            </a:r>
            <a:endParaRPr sz="1200"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10973050" y="4886150"/>
            <a:ext cx="4509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Experiments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10932194" y="6539104"/>
            <a:ext cx="4930500" cy="18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Conclusion &amp; Future work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9527850" y="3236950"/>
            <a:ext cx="1175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99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</a:t>
            </a:r>
            <a:r>
              <a:rPr lang="en-US" sz="6199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</a:t>
            </a:r>
            <a:r>
              <a:rPr lang="en-US" sz="6199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endParaRPr sz="1200"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10769613" y="3329338"/>
            <a:ext cx="5495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Implementation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8987" y="3399787"/>
            <a:ext cx="658675" cy="6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8985" y="5361013"/>
            <a:ext cx="658675" cy="6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8988" y="7466588"/>
            <a:ext cx="658675" cy="6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31688" y="3379364"/>
            <a:ext cx="756300" cy="7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80500" y="4978588"/>
            <a:ext cx="658675" cy="6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331700" y="6932814"/>
            <a:ext cx="756275" cy="756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14"/>
          <p:cNvGrpSpPr/>
          <p:nvPr/>
        </p:nvGrpSpPr>
        <p:grpSpPr>
          <a:xfrm rot="10800000">
            <a:off x="14805036" y="-4434663"/>
            <a:ext cx="5563606" cy="6848779"/>
            <a:chOff x="0" y="0"/>
            <a:chExt cx="660400" cy="812950"/>
          </a:xfrm>
        </p:grpSpPr>
        <p:sp>
          <p:nvSpPr>
            <p:cNvPr id="144" name="Google Shape;144;p14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B1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 txBox="1"/>
            <p:nvPr/>
          </p:nvSpPr>
          <p:spPr>
            <a:xfrm>
              <a:off x="0" y="69850"/>
              <a:ext cx="660300" cy="7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14"/>
          <p:cNvGrpSpPr/>
          <p:nvPr/>
        </p:nvGrpSpPr>
        <p:grpSpPr>
          <a:xfrm rot="10800000">
            <a:off x="15130104" y="-4034434"/>
            <a:ext cx="4913508" cy="6048511"/>
            <a:chOff x="0" y="0"/>
            <a:chExt cx="660400" cy="812950"/>
          </a:xfrm>
        </p:grpSpPr>
        <p:sp>
          <p:nvSpPr>
            <p:cNvPr id="147" name="Google Shape;147;p14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B1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 txBox="1"/>
            <p:nvPr/>
          </p:nvSpPr>
          <p:spPr>
            <a:xfrm>
              <a:off x="0" y="69850"/>
              <a:ext cx="660300" cy="7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14"/>
          <p:cNvGrpSpPr/>
          <p:nvPr/>
        </p:nvGrpSpPr>
        <p:grpSpPr>
          <a:xfrm rot="10800000">
            <a:off x="15450940" y="-3639412"/>
            <a:ext cx="4271797" cy="5258567"/>
            <a:chOff x="0" y="0"/>
            <a:chExt cx="660400" cy="812950"/>
          </a:xfrm>
        </p:grpSpPr>
        <p:sp>
          <p:nvSpPr>
            <p:cNvPr id="150" name="Google Shape;150;p14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B1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4"/>
            <p:cNvSpPr txBox="1"/>
            <p:nvPr/>
          </p:nvSpPr>
          <p:spPr>
            <a:xfrm>
              <a:off x="0" y="69850"/>
              <a:ext cx="660300" cy="7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2" name="Google Shape;152;p14"/>
          <p:cNvCxnSpPr/>
          <p:nvPr/>
        </p:nvCxnSpPr>
        <p:spPr>
          <a:xfrm rot="10800000" flipH="1">
            <a:off x="10535500" y="1735675"/>
            <a:ext cx="4807500" cy="8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2"/>
          <p:cNvSpPr txBox="1"/>
          <p:nvPr/>
        </p:nvSpPr>
        <p:spPr>
          <a:xfrm>
            <a:off x="1111375" y="707225"/>
            <a:ext cx="41280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Overview</a:t>
            </a:r>
            <a:endParaRPr sz="5500"/>
          </a:p>
        </p:txBody>
      </p:sp>
      <p:cxnSp>
        <p:nvCxnSpPr>
          <p:cNvPr id="704" name="Google Shape;704;p32"/>
          <p:cNvCxnSpPr/>
          <p:nvPr/>
        </p:nvCxnSpPr>
        <p:spPr>
          <a:xfrm rot="10800000" flipH="1">
            <a:off x="4628125" y="1130200"/>
            <a:ext cx="96459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05" name="Google Shape;705;p32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706" name="Google Shape;706;p3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8" name="Google Shape;708;p32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709" name="Google Shape;709;p3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1" name="Google Shape;711;p32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712" name="Google Shape;712;p3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32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715" name="Google Shape;715;p3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7" name="Google Shape;717;p32"/>
          <p:cNvSpPr/>
          <p:nvPr/>
        </p:nvSpPr>
        <p:spPr>
          <a:xfrm>
            <a:off x="986275" y="4315813"/>
            <a:ext cx="6995100" cy="392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1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We introduce a new constraint on counterfactual generation based on </a:t>
            </a:r>
            <a:r>
              <a:rPr lang="en-US" sz="41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part-of-speech</a:t>
            </a:r>
            <a:r>
              <a:rPr lang="en-US" sz="41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tags</a:t>
            </a:r>
            <a:endParaRPr sz="41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2"/>
          <p:cNvSpPr/>
          <p:nvPr/>
        </p:nvSpPr>
        <p:spPr>
          <a:xfrm>
            <a:off x="9468150" y="3151234"/>
            <a:ext cx="6995100" cy="276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Experiments based on </a:t>
            </a:r>
            <a:r>
              <a:rPr lang="en-US" sz="40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multiple editors</a:t>
            </a:r>
            <a:r>
              <a:rPr lang="en-US" sz="4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combined with various generation methods</a:t>
            </a:r>
            <a:endParaRPr sz="41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2"/>
          <p:cNvSpPr/>
          <p:nvPr/>
        </p:nvSpPr>
        <p:spPr>
          <a:xfrm>
            <a:off x="4581338" y="1668763"/>
            <a:ext cx="8214600" cy="796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2"/>
          <p:cNvSpPr txBox="1"/>
          <p:nvPr/>
        </p:nvSpPr>
        <p:spPr>
          <a:xfrm flipH="1">
            <a:off x="4781588" y="1643563"/>
            <a:ext cx="7814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Our motivation</a:t>
            </a:r>
            <a:endParaRPr sz="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721" name="Google Shape;721;p32"/>
          <p:cNvSpPr/>
          <p:nvPr/>
        </p:nvSpPr>
        <p:spPr>
          <a:xfrm>
            <a:off x="4581350" y="1668775"/>
            <a:ext cx="9645900" cy="846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2"/>
          <p:cNvSpPr txBox="1"/>
          <p:nvPr/>
        </p:nvSpPr>
        <p:spPr>
          <a:xfrm flipH="1">
            <a:off x="5486551" y="1605175"/>
            <a:ext cx="7314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Our work</a:t>
            </a:r>
            <a:endParaRPr sz="43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723" name="Google Shape;723;p32"/>
          <p:cNvSpPr/>
          <p:nvPr/>
        </p:nvSpPr>
        <p:spPr>
          <a:xfrm>
            <a:off x="9227850" y="6642526"/>
            <a:ext cx="7475700" cy="322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Our evaluation helps </a:t>
            </a:r>
            <a:r>
              <a:rPr lang="en-US" sz="38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explain </a:t>
            </a:r>
            <a:r>
              <a:rPr lang="en-US" sz="3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various aspects of the models’ decisions </a:t>
            </a:r>
            <a:endParaRPr sz="38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4" name="Google Shape;724;p32"/>
          <p:cNvCxnSpPr>
            <a:endCxn id="718" idx="1"/>
          </p:cNvCxnSpPr>
          <p:nvPr/>
        </p:nvCxnSpPr>
        <p:spPr>
          <a:xfrm rot="10800000" flipH="1">
            <a:off x="7972950" y="4534084"/>
            <a:ext cx="1495200" cy="954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5" name="Google Shape;725;p32"/>
          <p:cNvCxnSpPr>
            <a:stCxn id="718" idx="2"/>
            <a:endCxn id="723" idx="0"/>
          </p:cNvCxnSpPr>
          <p:nvPr/>
        </p:nvCxnSpPr>
        <p:spPr>
          <a:xfrm>
            <a:off x="12965700" y="5916934"/>
            <a:ext cx="0" cy="725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6" name="Google Shape;726;p32"/>
          <p:cNvCxnSpPr>
            <a:endCxn id="723" idx="1"/>
          </p:cNvCxnSpPr>
          <p:nvPr/>
        </p:nvCxnSpPr>
        <p:spPr>
          <a:xfrm>
            <a:off x="7990650" y="6810826"/>
            <a:ext cx="1237200" cy="1445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3"/>
          <p:cNvSpPr txBox="1"/>
          <p:nvPr/>
        </p:nvSpPr>
        <p:spPr>
          <a:xfrm>
            <a:off x="1111375" y="707225"/>
            <a:ext cx="41280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Overview</a:t>
            </a:r>
            <a:endParaRPr sz="5500"/>
          </a:p>
        </p:txBody>
      </p:sp>
      <p:cxnSp>
        <p:nvCxnSpPr>
          <p:cNvPr id="732" name="Google Shape;732;p33"/>
          <p:cNvCxnSpPr/>
          <p:nvPr/>
        </p:nvCxnSpPr>
        <p:spPr>
          <a:xfrm rot="10800000" flipH="1">
            <a:off x="4628125" y="1130200"/>
            <a:ext cx="96459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33" name="Google Shape;733;p33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734" name="Google Shape;734;p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Google Shape;736;p33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737" name="Google Shape;737;p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9" name="Google Shape;739;p33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740" name="Google Shape;740;p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2" name="Google Shape;742;p33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743" name="Google Shape;743;p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5" name="Google Shape;745;p33"/>
          <p:cNvSpPr/>
          <p:nvPr/>
        </p:nvSpPr>
        <p:spPr>
          <a:xfrm>
            <a:off x="5036688" y="1663888"/>
            <a:ext cx="8214600" cy="796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3"/>
          <p:cNvSpPr txBox="1"/>
          <p:nvPr/>
        </p:nvSpPr>
        <p:spPr>
          <a:xfrm flipH="1">
            <a:off x="5236938" y="1638688"/>
            <a:ext cx="7814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Our motivation</a:t>
            </a:r>
            <a:endParaRPr sz="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747" name="Google Shape;747;p33"/>
          <p:cNvSpPr/>
          <p:nvPr/>
        </p:nvSpPr>
        <p:spPr>
          <a:xfrm>
            <a:off x="2789250" y="1663900"/>
            <a:ext cx="13674000" cy="846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3"/>
          <p:cNvSpPr txBox="1"/>
          <p:nvPr/>
        </p:nvSpPr>
        <p:spPr>
          <a:xfrm flipH="1">
            <a:off x="2789250" y="1648600"/>
            <a:ext cx="135771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Counterfactual Generation and Evaluation System</a:t>
            </a:r>
            <a:endParaRPr sz="43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749" name="Google Shape;749;p33"/>
          <p:cNvSpPr/>
          <p:nvPr/>
        </p:nvSpPr>
        <p:spPr>
          <a:xfrm>
            <a:off x="11103125" y="3129750"/>
            <a:ext cx="3403200" cy="155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Editors</a:t>
            </a:r>
            <a:endParaRPr sz="3100">
              <a:solidFill>
                <a:schemeClr val="lt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pic>
        <p:nvPicPr>
          <p:cNvPr id="750" name="Google Shape;7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00">
            <a:off x="8452046" y="5301875"/>
            <a:ext cx="1827526" cy="1827526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33"/>
          <p:cNvSpPr/>
          <p:nvPr/>
        </p:nvSpPr>
        <p:spPr>
          <a:xfrm>
            <a:off x="2696775" y="5186544"/>
            <a:ext cx="3403200" cy="1554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Part of speech based constraint</a:t>
            </a:r>
            <a:endParaRPr sz="28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752" name="Google Shape;752;p33"/>
          <p:cNvSpPr/>
          <p:nvPr/>
        </p:nvSpPr>
        <p:spPr>
          <a:xfrm>
            <a:off x="3879888" y="2914000"/>
            <a:ext cx="3403200" cy="1554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Datasets</a:t>
            </a:r>
            <a:endParaRPr sz="31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753" name="Google Shape;753;p33"/>
          <p:cNvSpPr/>
          <p:nvPr/>
        </p:nvSpPr>
        <p:spPr>
          <a:xfrm>
            <a:off x="11103125" y="7362088"/>
            <a:ext cx="3403200" cy="1554000"/>
          </a:xfrm>
          <a:prstGeom prst="roundRect">
            <a:avLst>
              <a:gd name="adj" fmla="val 16667"/>
            </a:avLst>
          </a:prstGeom>
          <a:solidFill>
            <a:srgbClr val="687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Metrics</a:t>
            </a:r>
            <a:endParaRPr sz="3100">
              <a:solidFill>
                <a:schemeClr val="lt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cxnSp>
        <p:nvCxnSpPr>
          <p:cNvPr id="754" name="Google Shape;754;p33"/>
          <p:cNvCxnSpPr/>
          <p:nvPr/>
        </p:nvCxnSpPr>
        <p:spPr>
          <a:xfrm>
            <a:off x="7197013" y="4366450"/>
            <a:ext cx="1269600" cy="91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5" name="Google Shape;755;p33"/>
          <p:cNvCxnSpPr>
            <a:stCxn id="751" idx="3"/>
          </p:cNvCxnSpPr>
          <p:nvPr/>
        </p:nvCxnSpPr>
        <p:spPr>
          <a:xfrm>
            <a:off x="6099975" y="5963544"/>
            <a:ext cx="2172900" cy="21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6" name="Google Shape;756;p33"/>
          <p:cNvCxnSpPr/>
          <p:nvPr/>
        </p:nvCxnSpPr>
        <p:spPr>
          <a:xfrm flipH="1">
            <a:off x="10237800" y="4514750"/>
            <a:ext cx="910800" cy="927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" name="Google Shape;757;p33"/>
          <p:cNvCxnSpPr/>
          <p:nvPr/>
        </p:nvCxnSpPr>
        <p:spPr>
          <a:xfrm rot="10800000">
            <a:off x="10440475" y="6900800"/>
            <a:ext cx="758700" cy="53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8" name="Google Shape;758;p33"/>
          <p:cNvSpPr txBox="1"/>
          <p:nvPr/>
        </p:nvSpPr>
        <p:spPr>
          <a:xfrm>
            <a:off x="8396063" y="7153800"/>
            <a:ext cx="19395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System</a:t>
            </a:r>
            <a:endParaRPr sz="29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59" name="Google Shape;759;p33"/>
          <p:cNvSpPr/>
          <p:nvPr/>
        </p:nvSpPr>
        <p:spPr>
          <a:xfrm>
            <a:off x="4225325" y="7793807"/>
            <a:ext cx="3403200" cy="15540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Counterfactuals of counterfactuals</a:t>
            </a:r>
            <a:endParaRPr sz="28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cxnSp>
        <p:nvCxnSpPr>
          <p:cNvPr id="760" name="Google Shape;760;p33"/>
          <p:cNvCxnSpPr/>
          <p:nvPr/>
        </p:nvCxnSpPr>
        <p:spPr>
          <a:xfrm rot="10800000" flipH="1">
            <a:off x="7408600" y="7048450"/>
            <a:ext cx="1071900" cy="75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4"/>
          <p:cNvSpPr txBox="1"/>
          <p:nvPr/>
        </p:nvSpPr>
        <p:spPr>
          <a:xfrm>
            <a:off x="1111375" y="707225"/>
            <a:ext cx="41280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Overview</a:t>
            </a:r>
            <a:endParaRPr sz="5500"/>
          </a:p>
        </p:txBody>
      </p:sp>
      <p:cxnSp>
        <p:nvCxnSpPr>
          <p:cNvPr id="766" name="Google Shape;766;p34"/>
          <p:cNvCxnSpPr/>
          <p:nvPr/>
        </p:nvCxnSpPr>
        <p:spPr>
          <a:xfrm rot="10800000" flipH="1">
            <a:off x="4628125" y="1130200"/>
            <a:ext cx="96459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67" name="Google Shape;767;p34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768" name="Google Shape;768;p3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0" name="Google Shape;770;p34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771" name="Google Shape;771;p3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3" name="Google Shape;773;p34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774" name="Google Shape;774;p3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6" name="Google Shape;776;p34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777" name="Google Shape;777;p3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9" name="Google Shape;779;p34"/>
          <p:cNvSpPr/>
          <p:nvPr/>
        </p:nvSpPr>
        <p:spPr>
          <a:xfrm>
            <a:off x="5036688" y="1663888"/>
            <a:ext cx="8214600" cy="796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/>
          <p:cNvSpPr txBox="1"/>
          <p:nvPr/>
        </p:nvSpPr>
        <p:spPr>
          <a:xfrm flipH="1">
            <a:off x="5236938" y="1638688"/>
            <a:ext cx="7814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Our motivation</a:t>
            </a:r>
            <a:endParaRPr sz="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781" name="Google Shape;781;p34"/>
          <p:cNvSpPr/>
          <p:nvPr/>
        </p:nvSpPr>
        <p:spPr>
          <a:xfrm>
            <a:off x="2789250" y="1663900"/>
            <a:ext cx="13674000" cy="846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4"/>
          <p:cNvSpPr txBox="1"/>
          <p:nvPr/>
        </p:nvSpPr>
        <p:spPr>
          <a:xfrm flipH="1">
            <a:off x="2789250" y="1648600"/>
            <a:ext cx="135771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Experiments and Results</a:t>
            </a:r>
            <a:endParaRPr sz="43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8631350" y="5212067"/>
            <a:ext cx="3006300" cy="110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4"/>
          <p:cNvSpPr/>
          <p:nvPr/>
        </p:nvSpPr>
        <p:spPr>
          <a:xfrm>
            <a:off x="8703350" y="4023525"/>
            <a:ext cx="2411400" cy="11454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Conduct</a:t>
            </a:r>
            <a:endParaRPr sz="2800">
              <a:solidFill>
                <a:schemeClr val="lt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Experiments</a:t>
            </a:r>
            <a:endParaRPr sz="2800">
              <a:solidFill>
                <a:schemeClr val="lt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pic>
        <p:nvPicPr>
          <p:cNvPr id="785" name="Google Shape;7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4851" y="7030100"/>
            <a:ext cx="3927300" cy="2921046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34"/>
          <p:cNvSpPr/>
          <p:nvPr/>
        </p:nvSpPr>
        <p:spPr>
          <a:xfrm>
            <a:off x="12764850" y="4664575"/>
            <a:ext cx="3927300" cy="22008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Extract valuable comparative results and explanations</a:t>
            </a:r>
            <a:endParaRPr sz="3000">
              <a:solidFill>
                <a:schemeClr val="lt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787" name="Google Shape;787;p34"/>
          <p:cNvSpPr/>
          <p:nvPr/>
        </p:nvSpPr>
        <p:spPr>
          <a:xfrm>
            <a:off x="5971868" y="3525138"/>
            <a:ext cx="2486100" cy="1031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Editors</a:t>
            </a:r>
            <a:endParaRPr sz="2200">
              <a:solidFill>
                <a:schemeClr val="lt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pic>
        <p:nvPicPr>
          <p:cNvPr id="788" name="Google Shape;78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536033">
            <a:off x="4064916" y="4936178"/>
            <a:ext cx="1275653" cy="1275653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34"/>
          <p:cNvSpPr/>
          <p:nvPr/>
        </p:nvSpPr>
        <p:spPr>
          <a:xfrm>
            <a:off x="174550" y="5485231"/>
            <a:ext cx="2486100" cy="10317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Part of speech based constraint</a:t>
            </a:r>
            <a:endParaRPr sz="22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790" name="Google Shape;790;p34"/>
          <p:cNvSpPr/>
          <p:nvPr/>
        </p:nvSpPr>
        <p:spPr>
          <a:xfrm>
            <a:off x="282967" y="3581141"/>
            <a:ext cx="2486100" cy="1031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Datasets</a:t>
            </a:r>
            <a:endParaRPr sz="22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791" name="Google Shape;791;p34"/>
          <p:cNvSpPr/>
          <p:nvPr/>
        </p:nvSpPr>
        <p:spPr>
          <a:xfrm>
            <a:off x="5971868" y="6335187"/>
            <a:ext cx="2486100" cy="1031700"/>
          </a:xfrm>
          <a:prstGeom prst="roundRect">
            <a:avLst>
              <a:gd name="adj" fmla="val 16667"/>
            </a:avLst>
          </a:prstGeom>
          <a:solidFill>
            <a:srgbClr val="687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Metrics</a:t>
            </a:r>
            <a:endParaRPr sz="2200">
              <a:solidFill>
                <a:schemeClr val="lt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cxnSp>
        <p:nvCxnSpPr>
          <p:cNvPr id="792" name="Google Shape;792;p34"/>
          <p:cNvCxnSpPr/>
          <p:nvPr/>
        </p:nvCxnSpPr>
        <p:spPr>
          <a:xfrm>
            <a:off x="2706156" y="4545492"/>
            <a:ext cx="1229400" cy="599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3" name="Google Shape;793;p34"/>
          <p:cNvCxnSpPr/>
          <p:nvPr/>
        </p:nvCxnSpPr>
        <p:spPr>
          <a:xfrm rot="10800000" flipH="1">
            <a:off x="2723843" y="5754151"/>
            <a:ext cx="1240800" cy="217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34"/>
          <p:cNvCxnSpPr/>
          <p:nvPr/>
        </p:nvCxnSpPr>
        <p:spPr>
          <a:xfrm flipH="1">
            <a:off x="5339688" y="4444705"/>
            <a:ext cx="665400" cy="61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5" name="Google Shape;795;p34"/>
          <p:cNvCxnSpPr/>
          <p:nvPr/>
        </p:nvCxnSpPr>
        <p:spPr>
          <a:xfrm rot="10800000">
            <a:off x="5487933" y="6028748"/>
            <a:ext cx="554100" cy="35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6" name="Google Shape;796;p34"/>
          <p:cNvSpPr txBox="1"/>
          <p:nvPr/>
        </p:nvSpPr>
        <p:spPr>
          <a:xfrm>
            <a:off x="3994335" y="6196895"/>
            <a:ext cx="1416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System</a:t>
            </a:r>
            <a:endParaRPr sz="22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97" name="Google Shape;797;p34"/>
          <p:cNvSpPr/>
          <p:nvPr/>
        </p:nvSpPr>
        <p:spPr>
          <a:xfrm>
            <a:off x="1358102" y="6973103"/>
            <a:ext cx="2486100" cy="10317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Counterfactuals of counterfactuals</a:t>
            </a:r>
            <a:endParaRPr sz="22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cxnSp>
        <p:nvCxnSpPr>
          <p:cNvPr id="798" name="Google Shape;798;p34"/>
          <p:cNvCxnSpPr/>
          <p:nvPr/>
        </p:nvCxnSpPr>
        <p:spPr>
          <a:xfrm rot="10800000" flipH="1">
            <a:off x="3156523" y="6127214"/>
            <a:ext cx="899400" cy="85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68B2"/>
            </a:gs>
            <a:gs pos="100000">
              <a:srgbClr val="162B46"/>
            </a:gs>
          </a:gsLst>
          <a:lin ang="5400012" scaled="0"/>
        </a:gradFill>
        <a:effectLst/>
      </p:bgPr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5"/>
          <p:cNvSpPr txBox="1"/>
          <p:nvPr/>
        </p:nvSpPr>
        <p:spPr>
          <a:xfrm>
            <a:off x="1508625" y="1062375"/>
            <a:ext cx="27552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13856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4</a:t>
            </a: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/>
          </a:p>
        </p:txBody>
      </p:sp>
      <p:sp>
        <p:nvSpPr>
          <p:cNvPr id="804" name="Google Shape;804;p35"/>
          <p:cNvSpPr txBox="1"/>
          <p:nvPr/>
        </p:nvSpPr>
        <p:spPr>
          <a:xfrm>
            <a:off x="6374275" y="7281525"/>
            <a:ext cx="103833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Implementation</a:t>
            </a:r>
            <a:endParaRPr sz="10400">
              <a:solidFill>
                <a:srgbClr val="F3F6FA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grpSp>
        <p:nvGrpSpPr>
          <p:cNvPr id="805" name="Google Shape;805;p35"/>
          <p:cNvGrpSpPr/>
          <p:nvPr/>
        </p:nvGrpSpPr>
        <p:grpSpPr>
          <a:xfrm>
            <a:off x="-3233490" y="5979520"/>
            <a:ext cx="6999679" cy="8616579"/>
            <a:chOff x="0" y="0"/>
            <a:chExt cx="9332905" cy="11488772"/>
          </a:xfrm>
        </p:grpSpPr>
        <p:grpSp>
          <p:nvGrpSpPr>
            <p:cNvPr id="806" name="Google Shape;806;p35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807" name="Google Shape;807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9" name="Google Shape;809;p35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810" name="Google Shape;810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2" name="Google Shape;812;p35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813" name="Google Shape;813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5" name="Google Shape;815;p35"/>
          <p:cNvGrpSpPr/>
          <p:nvPr/>
        </p:nvGrpSpPr>
        <p:grpSpPr>
          <a:xfrm rot="10800000">
            <a:off x="13557505" y="-3280398"/>
            <a:ext cx="6999679" cy="8616579"/>
            <a:chOff x="0" y="0"/>
            <a:chExt cx="9332905" cy="11488772"/>
          </a:xfrm>
        </p:grpSpPr>
        <p:grpSp>
          <p:nvGrpSpPr>
            <p:cNvPr id="816" name="Google Shape;816;p35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817" name="Google Shape;817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9" name="Google Shape;819;p35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820" name="Google Shape;820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2" name="Google Shape;822;p35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823" name="Google Shape;823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825" name="Google Shape;825;p35"/>
          <p:cNvCxnSpPr/>
          <p:nvPr/>
        </p:nvCxnSpPr>
        <p:spPr>
          <a:xfrm>
            <a:off x="4638177" y="2245984"/>
            <a:ext cx="9799800" cy="0"/>
          </a:xfrm>
          <a:prstGeom prst="straightConnector1">
            <a:avLst/>
          </a:prstGeom>
          <a:noFill/>
          <a:ln w="38100" cap="flat" cmpd="sng">
            <a:solidFill>
              <a:srgbClr val="F3F6F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26" name="Google Shape;826;p35"/>
          <p:cNvGrpSpPr/>
          <p:nvPr/>
        </p:nvGrpSpPr>
        <p:grpSpPr>
          <a:xfrm>
            <a:off x="15226010" y="2079760"/>
            <a:ext cx="406852" cy="408676"/>
            <a:chOff x="1813" y="0"/>
            <a:chExt cx="809173" cy="812800"/>
          </a:xfrm>
        </p:grpSpPr>
        <p:sp>
          <p:nvSpPr>
            <p:cNvPr id="827" name="Google Shape;827;p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5"/>
          <p:cNvGrpSpPr/>
          <p:nvPr/>
        </p:nvGrpSpPr>
        <p:grpSpPr>
          <a:xfrm>
            <a:off x="15789684" y="2079760"/>
            <a:ext cx="406852" cy="408676"/>
            <a:chOff x="1813" y="0"/>
            <a:chExt cx="809173" cy="812800"/>
          </a:xfrm>
        </p:grpSpPr>
        <p:sp>
          <p:nvSpPr>
            <p:cNvPr id="830" name="Google Shape;830;p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2" name="Google Shape;832;p35"/>
          <p:cNvGrpSpPr/>
          <p:nvPr/>
        </p:nvGrpSpPr>
        <p:grpSpPr>
          <a:xfrm>
            <a:off x="16350731" y="2079760"/>
            <a:ext cx="406852" cy="408676"/>
            <a:chOff x="1813" y="0"/>
            <a:chExt cx="809173" cy="812800"/>
          </a:xfrm>
        </p:grpSpPr>
        <p:sp>
          <p:nvSpPr>
            <p:cNvPr id="833" name="Google Shape;833;p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35" name="Google Shape;8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558" y="7418044"/>
            <a:ext cx="1327725" cy="132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6"/>
          <p:cNvSpPr/>
          <p:nvPr/>
        </p:nvSpPr>
        <p:spPr>
          <a:xfrm>
            <a:off x="1699975" y="4402925"/>
            <a:ext cx="3946500" cy="3752400"/>
          </a:xfrm>
          <a:prstGeom prst="ellipse">
            <a:avLst/>
          </a:prstGeom>
          <a:solidFill>
            <a:srgbClr val="FF4545">
              <a:alpha val="65820"/>
            </a:srgbClr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 txBox="1"/>
          <p:nvPr/>
        </p:nvSpPr>
        <p:spPr>
          <a:xfrm>
            <a:off x="1111375" y="707225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Implementation</a:t>
            </a:r>
            <a:endParaRPr sz="5500"/>
          </a:p>
        </p:txBody>
      </p:sp>
      <p:cxnSp>
        <p:nvCxnSpPr>
          <p:cNvPr id="842" name="Google Shape;842;p36"/>
          <p:cNvCxnSpPr/>
          <p:nvPr/>
        </p:nvCxnSpPr>
        <p:spPr>
          <a:xfrm rot="10800000" flipH="1">
            <a:off x="6991075" y="1130200"/>
            <a:ext cx="72831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43" name="Google Shape;843;p36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844" name="Google Shape;844;p3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36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847" name="Google Shape;847;p3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9" name="Google Shape;849;p36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850" name="Google Shape;850;p3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2" name="Google Shape;852;p36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853" name="Google Shape;853;p3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5" name="Google Shape;855;p36"/>
          <p:cNvSpPr/>
          <p:nvPr/>
        </p:nvSpPr>
        <p:spPr>
          <a:xfrm>
            <a:off x="6298959" y="1672825"/>
            <a:ext cx="5757600" cy="846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 txBox="1"/>
          <p:nvPr/>
        </p:nvSpPr>
        <p:spPr>
          <a:xfrm flipH="1">
            <a:off x="6499387" y="1647625"/>
            <a:ext cx="54243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An overview</a:t>
            </a:r>
            <a:endParaRPr sz="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pic>
        <p:nvPicPr>
          <p:cNvPr id="857" name="Google Shape;8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401" y="3092800"/>
            <a:ext cx="13516725" cy="6195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7"/>
          <p:cNvSpPr txBox="1"/>
          <p:nvPr/>
        </p:nvSpPr>
        <p:spPr>
          <a:xfrm>
            <a:off x="1111375" y="707225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Implementation</a:t>
            </a:r>
            <a:endParaRPr sz="5500"/>
          </a:p>
        </p:txBody>
      </p:sp>
      <p:cxnSp>
        <p:nvCxnSpPr>
          <p:cNvPr id="863" name="Google Shape;863;p37"/>
          <p:cNvCxnSpPr/>
          <p:nvPr/>
        </p:nvCxnSpPr>
        <p:spPr>
          <a:xfrm rot="10800000" flipH="1">
            <a:off x="6991075" y="1130200"/>
            <a:ext cx="72831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64" name="Google Shape;864;p37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865" name="Google Shape;865;p3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7" name="Google Shape;867;p37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868" name="Google Shape;868;p3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0" name="Google Shape;870;p37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871" name="Google Shape;871;p3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37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874" name="Google Shape;874;p3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6" name="Google Shape;876;p37"/>
          <p:cNvSpPr/>
          <p:nvPr/>
        </p:nvSpPr>
        <p:spPr>
          <a:xfrm>
            <a:off x="6265196" y="1656650"/>
            <a:ext cx="5757600" cy="846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7"/>
          <p:cNvSpPr txBox="1"/>
          <p:nvPr/>
        </p:nvSpPr>
        <p:spPr>
          <a:xfrm flipH="1">
            <a:off x="6465625" y="1631450"/>
            <a:ext cx="54243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Datasets</a:t>
            </a:r>
            <a:endParaRPr sz="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878" name="Google Shape;878;p37"/>
          <p:cNvSpPr/>
          <p:nvPr/>
        </p:nvSpPr>
        <p:spPr>
          <a:xfrm>
            <a:off x="1545950" y="3069960"/>
            <a:ext cx="6622200" cy="654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7"/>
          <p:cNvSpPr/>
          <p:nvPr/>
        </p:nvSpPr>
        <p:spPr>
          <a:xfrm>
            <a:off x="9841050" y="3069950"/>
            <a:ext cx="6622200" cy="654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7"/>
          <p:cNvSpPr/>
          <p:nvPr/>
        </p:nvSpPr>
        <p:spPr>
          <a:xfrm rot="5400000">
            <a:off x="4409832" y="1808400"/>
            <a:ext cx="894600" cy="2766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7"/>
          <p:cNvSpPr txBox="1"/>
          <p:nvPr/>
        </p:nvSpPr>
        <p:spPr>
          <a:xfrm rot="899">
            <a:off x="3709444" y="2839941"/>
            <a:ext cx="2295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IMDb</a:t>
            </a:r>
            <a:endParaRPr sz="2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882" name="Google Shape;882;p37"/>
          <p:cNvSpPr/>
          <p:nvPr/>
        </p:nvSpPr>
        <p:spPr>
          <a:xfrm rot="5400000">
            <a:off x="12666007" y="1229188"/>
            <a:ext cx="972300" cy="39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7"/>
          <p:cNvSpPr txBox="1"/>
          <p:nvPr/>
        </p:nvSpPr>
        <p:spPr>
          <a:xfrm rot="935">
            <a:off x="11579437" y="2868054"/>
            <a:ext cx="3308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NewsGroups</a:t>
            </a:r>
            <a:endParaRPr sz="2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884" name="Google Shape;884;p37"/>
          <p:cNvSpPr txBox="1"/>
          <p:nvPr/>
        </p:nvSpPr>
        <p:spPr>
          <a:xfrm>
            <a:off x="2883112" y="3735500"/>
            <a:ext cx="4710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50.000 </a:t>
            </a:r>
            <a:r>
              <a:rPr lang="en-US" sz="33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movie reviews</a:t>
            </a:r>
            <a:endParaRPr sz="33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885" name="Google Shape;885;p37"/>
          <p:cNvSpPr txBox="1"/>
          <p:nvPr/>
        </p:nvSpPr>
        <p:spPr>
          <a:xfrm>
            <a:off x="2818106" y="6218400"/>
            <a:ext cx="4710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we use a subset of 500 reviews</a:t>
            </a:r>
            <a:endParaRPr sz="33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886" name="Google Shape;886;p37"/>
          <p:cNvSpPr txBox="1"/>
          <p:nvPr/>
        </p:nvSpPr>
        <p:spPr>
          <a:xfrm>
            <a:off x="11032615" y="3950513"/>
            <a:ext cx="4817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20.000 </a:t>
            </a:r>
            <a:r>
              <a:rPr lang="en-US" sz="33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documents</a:t>
            </a:r>
            <a:endParaRPr sz="33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887" name="Google Shape;887;p37"/>
          <p:cNvGrpSpPr/>
          <p:nvPr/>
        </p:nvGrpSpPr>
        <p:grpSpPr>
          <a:xfrm>
            <a:off x="10454596" y="4093850"/>
            <a:ext cx="406852" cy="408676"/>
            <a:chOff x="1813" y="0"/>
            <a:chExt cx="809173" cy="812800"/>
          </a:xfrm>
        </p:grpSpPr>
        <p:sp>
          <p:nvSpPr>
            <p:cNvPr id="888" name="Google Shape;888;p3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0" name="Google Shape;890;p37"/>
          <p:cNvSpPr txBox="1"/>
          <p:nvPr/>
        </p:nvSpPr>
        <p:spPr>
          <a:xfrm>
            <a:off x="2883095" y="4395555"/>
            <a:ext cx="47106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labels:</a:t>
            </a:r>
            <a:br>
              <a:rPr lang="en-US" sz="33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sz="4000">
                <a:solidFill>
                  <a:srgbClr val="FF000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0</a:t>
            </a:r>
            <a:r>
              <a:rPr lang="en-US" sz="33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       negative</a:t>
            </a:r>
            <a:br>
              <a:rPr lang="en-US" sz="33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sz="4000">
                <a:solidFill>
                  <a:srgbClr val="34A005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1</a:t>
            </a:r>
            <a:r>
              <a:rPr lang="en-US" sz="33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        positive</a:t>
            </a:r>
            <a:endParaRPr sz="33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891" name="Google Shape;891;p37"/>
          <p:cNvCxnSpPr/>
          <p:nvPr/>
        </p:nvCxnSpPr>
        <p:spPr>
          <a:xfrm>
            <a:off x="3364344" y="5976558"/>
            <a:ext cx="54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92" name="Google Shape;892;p37"/>
          <p:cNvCxnSpPr/>
          <p:nvPr/>
        </p:nvCxnSpPr>
        <p:spPr>
          <a:xfrm>
            <a:off x="3364352" y="5381540"/>
            <a:ext cx="54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93" name="Google Shape;893;p37"/>
          <p:cNvSpPr txBox="1"/>
          <p:nvPr/>
        </p:nvSpPr>
        <p:spPr>
          <a:xfrm>
            <a:off x="11010596" y="4771794"/>
            <a:ext cx="4817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7 labels for 7 different topics</a:t>
            </a:r>
            <a:endParaRPr sz="33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894" name="Google Shape;894;p37"/>
          <p:cNvGrpSpPr/>
          <p:nvPr/>
        </p:nvGrpSpPr>
        <p:grpSpPr>
          <a:xfrm>
            <a:off x="10454583" y="5035200"/>
            <a:ext cx="406852" cy="408676"/>
            <a:chOff x="1813" y="0"/>
            <a:chExt cx="809173" cy="812800"/>
          </a:xfrm>
        </p:grpSpPr>
        <p:sp>
          <p:nvSpPr>
            <p:cNvPr id="895" name="Google Shape;895;p3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7"/>
          <p:cNvGrpSpPr/>
          <p:nvPr/>
        </p:nvGrpSpPr>
        <p:grpSpPr>
          <a:xfrm>
            <a:off x="10454596" y="6172313"/>
            <a:ext cx="406852" cy="408676"/>
            <a:chOff x="1813" y="0"/>
            <a:chExt cx="809173" cy="812800"/>
          </a:xfrm>
        </p:grpSpPr>
        <p:sp>
          <p:nvSpPr>
            <p:cNvPr id="898" name="Google Shape;898;p3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0" name="Google Shape;900;p37"/>
          <p:cNvSpPr txBox="1"/>
          <p:nvPr/>
        </p:nvSpPr>
        <p:spPr>
          <a:xfrm>
            <a:off x="11032612" y="5976547"/>
            <a:ext cx="4817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we use a subset of 1.000 documents</a:t>
            </a:r>
            <a:endParaRPr sz="33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901" name="Google Shape;9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250" y="8585497"/>
            <a:ext cx="2295600" cy="1155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37"/>
          <p:cNvPicPr preferRelativeResize="0"/>
          <p:nvPr/>
        </p:nvPicPr>
        <p:blipFill rotWithShape="1">
          <a:blip r:embed="rId4">
            <a:alphaModFix/>
          </a:blip>
          <a:srcRect t="13313" b="16873"/>
          <a:stretch/>
        </p:blipFill>
        <p:spPr>
          <a:xfrm>
            <a:off x="11622631" y="8510475"/>
            <a:ext cx="3593033" cy="120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3" name="Google Shape;903;p37"/>
          <p:cNvGrpSpPr/>
          <p:nvPr/>
        </p:nvGrpSpPr>
        <p:grpSpPr>
          <a:xfrm>
            <a:off x="2250396" y="3925075"/>
            <a:ext cx="406852" cy="408676"/>
            <a:chOff x="1813" y="0"/>
            <a:chExt cx="809173" cy="812800"/>
          </a:xfrm>
        </p:grpSpPr>
        <p:sp>
          <p:nvSpPr>
            <p:cNvPr id="904" name="Google Shape;904;p3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6" name="Google Shape;906;p37"/>
          <p:cNvGrpSpPr/>
          <p:nvPr/>
        </p:nvGrpSpPr>
        <p:grpSpPr>
          <a:xfrm>
            <a:off x="2250383" y="4643225"/>
            <a:ext cx="406852" cy="408676"/>
            <a:chOff x="1813" y="0"/>
            <a:chExt cx="809173" cy="812800"/>
          </a:xfrm>
        </p:grpSpPr>
        <p:sp>
          <p:nvSpPr>
            <p:cNvPr id="907" name="Google Shape;907;p3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37"/>
          <p:cNvGrpSpPr/>
          <p:nvPr/>
        </p:nvGrpSpPr>
        <p:grpSpPr>
          <a:xfrm>
            <a:off x="2185383" y="6400800"/>
            <a:ext cx="406852" cy="408676"/>
            <a:chOff x="1813" y="0"/>
            <a:chExt cx="809173" cy="812800"/>
          </a:xfrm>
        </p:grpSpPr>
        <p:sp>
          <p:nvSpPr>
            <p:cNvPr id="910" name="Google Shape;910;p3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2" name="Google Shape;912;p37"/>
          <p:cNvSpPr txBox="1"/>
          <p:nvPr/>
        </p:nvSpPr>
        <p:spPr>
          <a:xfrm>
            <a:off x="2818119" y="7309887"/>
            <a:ext cx="4710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mean of 200 words per sentence</a:t>
            </a:r>
            <a:endParaRPr sz="33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913" name="Google Shape;913;p37"/>
          <p:cNvGrpSpPr/>
          <p:nvPr/>
        </p:nvGrpSpPr>
        <p:grpSpPr>
          <a:xfrm>
            <a:off x="2185396" y="7492288"/>
            <a:ext cx="406852" cy="408676"/>
            <a:chOff x="1813" y="0"/>
            <a:chExt cx="809173" cy="812800"/>
          </a:xfrm>
        </p:grpSpPr>
        <p:sp>
          <p:nvSpPr>
            <p:cNvPr id="914" name="Google Shape;914;p3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6" name="Google Shape;916;p37"/>
          <p:cNvSpPr txBox="1"/>
          <p:nvPr/>
        </p:nvSpPr>
        <p:spPr>
          <a:xfrm>
            <a:off x="11119769" y="7191012"/>
            <a:ext cx="4710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mean of 60 words per sentence</a:t>
            </a:r>
            <a:endParaRPr sz="33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917" name="Google Shape;917;p37"/>
          <p:cNvGrpSpPr/>
          <p:nvPr/>
        </p:nvGrpSpPr>
        <p:grpSpPr>
          <a:xfrm>
            <a:off x="10487046" y="7373413"/>
            <a:ext cx="406852" cy="408676"/>
            <a:chOff x="1813" y="0"/>
            <a:chExt cx="809173" cy="812800"/>
          </a:xfrm>
        </p:grpSpPr>
        <p:sp>
          <p:nvSpPr>
            <p:cNvPr id="918" name="Google Shape;918;p3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8"/>
          <p:cNvSpPr/>
          <p:nvPr/>
        </p:nvSpPr>
        <p:spPr>
          <a:xfrm>
            <a:off x="5618000" y="2744250"/>
            <a:ext cx="6708600" cy="6381600"/>
          </a:xfrm>
          <a:prstGeom prst="ellipse">
            <a:avLst/>
          </a:prstGeom>
          <a:solidFill>
            <a:srgbClr val="FF4545">
              <a:alpha val="65820"/>
            </a:srgbClr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8"/>
          <p:cNvSpPr txBox="1"/>
          <p:nvPr/>
        </p:nvSpPr>
        <p:spPr>
          <a:xfrm>
            <a:off x="1111375" y="707225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Implementation</a:t>
            </a:r>
            <a:endParaRPr sz="5500"/>
          </a:p>
        </p:txBody>
      </p:sp>
      <p:cxnSp>
        <p:nvCxnSpPr>
          <p:cNvPr id="926" name="Google Shape;926;p38"/>
          <p:cNvCxnSpPr/>
          <p:nvPr/>
        </p:nvCxnSpPr>
        <p:spPr>
          <a:xfrm rot="10800000" flipH="1">
            <a:off x="6991075" y="1130200"/>
            <a:ext cx="72831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27" name="Google Shape;927;p38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928" name="Google Shape;928;p3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38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931" name="Google Shape;931;p3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38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934" name="Google Shape;934;p3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8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937" name="Google Shape;937;p3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9" name="Google Shape;939;p38"/>
          <p:cNvSpPr/>
          <p:nvPr/>
        </p:nvSpPr>
        <p:spPr>
          <a:xfrm>
            <a:off x="5036688" y="1579013"/>
            <a:ext cx="8214600" cy="796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8"/>
          <p:cNvSpPr txBox="1"/>
          <p:nvPr/>
        </p:nvSpPr>
        <p:spPr>
          <a:xfrm flipH="1">
            <a:off x="5236938" y="1553813"/>
            <a:ext cx="7814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Counterfactual Generation</a:t>
            </a:r>
            <a:endParaRPr sz="43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pic>
        <p:nvPicPr>
          <p:cNvPr id="941" name="Google Shape;9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401" y="3092800"/>
            <a:ext cx="13516725" cy="6195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9"/>
          <p:cNvSpPr/>
          <p:nvPr/>
        </p:nvSpPr>
        <p:spPr>
          <a:xfrm>
            <a:off x="9641063" y="4655925"/>
            <a:ext cx="2053800" cy="1736100"/>
          </a:xfrm>
          <a:prstGeom prst="roundRect">
            <a:avLst>
              <a:gd name="adj" fmla="val 16667"/>
            </a:avLst>
          </a:prstGeom>
          <a:solidFill>
            <a:srgbClr val="FF9F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Predictor</a:t>
            </a:r>
            <a:endParaRPr sz="30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947" name="Google Shape;947;p39"/>
          <p:cNvSpPr/>
          <p:nvPr/>
        </p:nvSpPr>
        <p:spPr>
          <a:xfrm>
            <a:off x="2387200" y="3290250"/>
            <a:ext cx="7456500" cy="4700400"/>
          </a:xfrm>
          <a:prstGeom prst="ellipse">
            <a:avLst/>
          </a:prstGeom>
          <a:solidFill>
            <a:srgbClr val="FF4545">
              <a:alpha val="65820"/>
            </a:srgbClr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9"/>
          <p:cNvSpPr txBox="1"/>
          <p:nvPr/>
        </p:nvSpPr>
        <p:spPr>
          <a:xfrm>
            <a:off x="1146725" y="658450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Implementation</a:t>
            </a:r>
            <a:endParaRPr sz="5500"/>
          </a:p>
        </p:txBody>
      </p:sp>
      <p:cxnSp>
        <p:nvCxnSpPr>
          <p:cNvPr id="949" name="Google Shape;949;p39"/>
          <p:cNvCxnSpPr/>
          <p:nvPr/>
        </p:nvCxnSpPr>
        <p:spPr>
          <a:xfrm rot="10800000" flipH="1">
            <a:off x="7026425" y="1041850"/>
            <a:ext cx="72831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50" name="Google Shape;950;p39"/>
          <p:cNvGrpSpPr/>
          <p:nvPr/>
        </p:nvGrpSpPr>
        <p:grpSpPr>
          <a:xfrm>
            <a:off x="14811497" y="1031300"/>
            <a:ext cx="406852" cy="408676"/>
            <a:chOff x="1813" y="0"/>
            <a:chExt cx="809173" cy="812800"/>
          </a:xfrm>
        </p:grpSpPr>
        <p:sp>
          <p:nvSpPr>
            <p:cNvPr id="951" name="Google Shape;951;p3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39"/>
          <p:cNvGrpSpPr/>
          <p:nvPr/>
        </p:nvGrpSpPr>
        <p:grpSpPr>
          <a:xfrm>
            <a:off x="16498596" y="1031300"/>
            <a:ext cx="406852" cy="408676"/>
            <a:chOff x="1813" y="0"/>
            <a:chExt cx="809173" cy="812800"/>
          </a:xfrm>
        </p:grpSpPr>
        <p:sp>
          <p:nvSpPr>
            <p:cNvPr id="954" name="Google Shape;954;p3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39"/>
          <p:cNvGrpSpPr/>
          <p:nvPr/>
        </p:nvGrpSpPr>
        <p:grpSpPr>
          <a:xfrm>
            <a:off x="15936219" y="1031300"/>
            <a:ext cx="406852" cy="408676"/>
            <a:chOff x="1813" y="0"/>
            <a:chExt cx="809173" cy="812800"/>
          </a:xfrm>
        </p:grpSpPr>
        <p:sp>
          <p:nvSpPr>
            <p:cNvPr id="957" name="Google Shape;957;p3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39"/>
          <p:cNvGrpSpPr/>
          <p:nvPr/>
        </p:nvGrpSpPr>
        <p:grpSpPr>
          <a:xfrm>
            <a:off x="15373858" y="1031300"/>
            <a:ext cx="406852" cy="408676"/>
            <a:chOff x="1813" y="0"/>
            <a:chExt cx="809173" cy="812800"/>
          </a:xfrm>
        </p:grpSpPr>
        <p:sp>
          <p:nvSpPr>
            <p:cNvPr id="960" name="Google Shape;960;p3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2" name="Google Shape;962;p39"/>
          <p:cNvSpPr/>
          <p:nvPr/>
        </p:nvSpPr>
        <p:spPr>
          <a:xfrm>
            <a:off x="4235100" y="1717675"/>
            <a:ext cx="9817800" cy="846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9"/>
          <p:cNvSpPr txBox="1"/>
          <p:nvPr/>
        </p:nvSpPr>
        <p:spPr>
          <a:xfrm flipH="1">
            <a:off x="4394125" y="1717675"/>
            <a:ext cx="95424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Our Counterfactual Editing System</a:t>
            </a:r>
            <a:endParaRPr sz="43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964" name="Google Shape;964;p39"/>
          <p:cNvSpPr/>
          <p:nvPr/>
        </p:nvSpPr>
        <p:spPr>
          <a:xfrm>
            <a:off x="2734275" y="4395038"/>
            <a:ext cx="6755700" cy="2491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9"/>
          <p:cNvSpPr/>
          <p:nvPr/>
        </p:nvSpPr>
        <p:spPr>
          <a:xfrm>
            <a:off x="5202075" y="4113413"/>
            <a:ext cx="1820100" cy="51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Editor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966" name="Google Shape;966;p39"/>
          <p:cNvSpPr/>
          <p:nvPr/>
        </p:nvSpPr>
        <p:spPr>
          <a:xfrm>
            <a:off x="3545100" y="5055450"/>
            <a:ext cx="2053800" cy="9501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Masking Method</a:t>
            </a:r>
            <a:endParaRPr sz="27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967" name="Google Shape;967;p39"/>
          <p:cNvSpPr/>
          <p:nvPr/>
        </p:nvSpPr>
        <p:spPr>
          <a:xfrm>
            <a:off x="6722750" y="4987200"/>
            <a:ext cx="2053800" cy="10866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Language Model</a:t>
            </a:r>
            <a:endParaRPr sz="27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968" name="Google Shape;968;p39"/>
          <p:cNvSpPr txBox="1"/>
          <p:nvPr/>
        </p:nvSpPr>
        <p:spPr>
          <a:xfrm>
            <a:off x="458750" y="5207238"/>
            <a:ext cx="1183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Input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969" name="Google Shape;969;p39"/>
          <p:cNvCxnSpPr>
            <a:stCxn id="968" idx="3"/>
            <a:endCxn id="966" idx="1"/>
          </p:cNvCxnSpPr>
          <p:nvPr/>
        </p:nvCxnSpPr>
        <p:spPr>
          <a:xfrm>
            <a:off x="1642550" y="5530488"/>
            <a:ext cx="1902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0" name="Google Shape;970;p39"/>
          <p:cNvCxnSpPr>
            <a:stCxn id="966" idx="3"/>
            <a:endCxn id="967" idx="1"/>
          </p:cNvCxnSpPr>
          <p:nvPr/>
        </p:nvCxnSpPr>
        <p:spPr>
          <a:xfrm>
            <a:off x="5598900" y="5530500"/>
            <a:ext cx="1123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Google Shape;971;p39"/>
          <p:cNvSpPr/>
          <p:nvPr/>
        </p:nvSpPr>
        <p:spPr>
          <a:xfrm>
            <a:off x="12332050" y="4804563"/>
            <a:ext cx="2625300" cy="14388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Selection</a:t>
            </a:r>
            <a:br>
              <a:rPr lang="en-US" sz="27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sz="27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of most minimal edit</a:t>
            </a:r>
            <a:endParaRPr sz="27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972" name="Google Shape;972;p39"/>
          <p:cNvSpPr txBox="1"/>
          <p:nvPr/>
        </p:nvSpPr>
        <p:spPr>
          <a:xfrm>
            <a:off x="15737050" y="5207250"/>
            <a:ext cx="1601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Output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973" name="Google Shape;973;p39"/>
          <p:cNvGrpSpPr/>
          <p:nvPr/>
        </p:nvGrpSpPr>
        <p:grpSpPr>
          <a:xfrm>
            <a:off x="3274325" y="6110975"/>
            <a:ext cx="3204300" cy="817200"/>
            <a:chOff x="3274325" y="6110975"/>
            <a:chExt cx="3204300" cy="817200"/>
          </a:xfrm>
        </p:grpSpPr>
        <p:sp>
          <p:nvSpPr>
            <p:cNvPr id="974" name="Google Shape;974;p39"/>
            <p:cNvSpPr/>
            <p:nvPr/>
          </p:nvSpPr>
          <p:spPr>
            <a:xfrm>
              <a:off x="3274325" y="6110975"/>
              <a:ext cx="3204300" cy="4086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The movie was </a:t>
              </a:r>
              <a:r>
                <a:rPr lang="en-US" sz="2000" b="1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&lt;mask&gt;</a:t>
              </a:r>
              <a:r>
                <a:rPr lang="en-US" sz="2000">
                  <a:solidFill>
                    <a:schemeClr val="dk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.</a:t>
              </a:r>
              <a:endPara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endParaRPr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3274325" y="6519575"/>
              <a:ext cx="3204300" cy="4086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The </a:t>
              </a:r>
              <a:r>
                <a:rPr lang="en-US" sz="2000" b="1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&lt;mask&gt;</a:t>
              </a:r>
              <a:r>
                <a:rPr lang="en-US" sz="2000">
                  <a:solidFill>
                    <a:schemeClr val="dk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 was </a:t>
              </a:r>
              <a:r>
                <a:rPr lang="en-US" sz="2000" b="1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&lt;mask&gt;</a:t>
              </a:r>
              <a:r>
                <a:rPr lang="en-US" sz="2000">
                  <a:solidFill>
                    <a:schemeClr val="dk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.</a:t>
              </a:r>
              <a:endPara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endParaRPr>
            </a:p>
          </p:txBody>
        </p:sp>
      </p:grpSp>
      <p:grpSp>
        <p:nvGrpSpPr>
          <p:cNvPr id="976" name="Google Shape;976;p39"/>
          <p:cNvGrpSpPr/>
          <p:nvPr/>
        </p:nvGrpSpPr>
        <p:grpSpPr>
          <a:xfrm>
            <a:off x="6664238" y="6110975"/>
            <a:ext cx="2976300" cy="1225800"/>
            <a:chOff x="6664238" y="6110975"/>
            <a:chExt cx="2976300" cy="1225800"/>
          </a:xfrm>
        </p:grpSpPr>
        <p:sp>
          <p:nvSpPr>
            <p:cNvPr id="977" name="Google Shape;977;p39"/>
            <p:cNvSpPr/>
            <p:nvPr/>
          </p:nvSpPr>
          <p:spPr>
            <a:xfrm>
              <a:off x="6664238" y="6110975"/>
              <a:ext cx="2976300" cy="4086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The movie was </a:t>
              </a:r>
              <a:r>
                <a:rPr lang="en-US" sz="2000" b="1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awful</a:t>
              </a:r>
              <a:r>
                <a:rPr lang="en-US" sz="2000">
                  <a:solidFill>
                    <a:schemeClr val="dk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.</a:t>
              </a:r>
              <a:endPara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endParaRPr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6664238" y="6519575"/>
              <a:ext cx="2976300" cy="4086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The movie was </a:t>
              </a:r>
              <a:r>
                <a:rPr lang="en-US" sz="2000" b="1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terrible.</a:t>
              </a:r>
              <a:endPara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endParaRPr>
            </a:p>
          </p:txBody>
        </p:sp>
        <p:sp>
          <p:nvSpPr>
            <p:cNvPr id="979" name="Google Shape;979;p39"/>
            <p:cNvSpPr/>
            <p:nvPr/>
          </p:nvSpPr>
          <p:spPr>
            <a:xfrm>
              <a:off x="6664238" y="6928175"/>
              <a:ext cx="2976300" cy="4086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The </a:t>
              </a:r>
              <a:r>
                <a:rPr lang="en-US" sz="2000" b="1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game </a:t>
              </a:r>
              <a:r>
                <a:rPr lang="en-US" sz="2000">
                  <a:solidFill>
                    <a:schemeClr val="dk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was </a:t>
              </a:r>
              <a:r>
                <a:rPr lang="en-US" sz="2000" b="1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ok.</a:t>
              </a:r>
              <a:endPara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endParaRPr>
            </a:p>
          </p:txBody>
        </p:sp>
      </p:grpSp>
      <p:grpSp>
        <p:nvGrpSpPr>
          <p:cNvPr id="980" name="Google Shape;980;p39"/>
          <p:cNvGrpSpPr/>
          <p:nvPr/>
        </p:nvGrpSpPr>
        <p:grpSpPr>
          <a:xfrm>
            <a:off x="8776550" y="3141875"/>
            <a:ext cx="6086450" cy="1267725"/>
            <a:chOff x="8776550" y="3141875"/>
            <a:chExt cx="6086450" cy="1267725"/>
          </a:xfrm>
        </p:grpSpPr>
        <p:sp>
          <p:nvSpPr>
            <p:cNvPr id="981" name="Google Shape;981;p39"/>
            <p:cNvSpPr/>
            <p:nvPr/>
          </p:nvSpPr>
          <p:spPr>
            <a:xfrm>
              <a:off x="8776550" y="3183875"/>
              <a:ext cx="2976300" cy="4086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The movie was </a:t>
              </a:r>
              <a:r>
                <a:rPr lang="en-US" sz="2000" b="1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awful</a:t>
              </a:r>
              <a:r>
                <a:rPr lang="en-US" sz="2000">
                  <a:solidFill>
                    <a:schemeClr val="dk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.</a:t>
              </a:r>
              <a:endPara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endParaRPr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8776550" y="3550400"/>
              <a:ext cx="2976300" cy="4086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The movie was </a:t>
              </a:r>
              <a:r>
                <a:rPr lang="en-US" sz="2000" b="1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terrible.</a:t>
              </a:r>
              <a:endPara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8776550" y="3959000"/>
              <a:ext cx="2976300" cy="4086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The </a:t>
              </a:r>
              <a:r>
                <a:rPr lang="en-US" sz="2000" b="1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game </a:t>
              </a:r>
              <a:r>
                <a:rPr lang="en-US" sz="2000">
                  <a:solidFill>
                    <a:schemeClr val="dk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was </a:t>
              </a:r>
              <a:r>
                <a:rPr lang="en-US" sz="2000" b="1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ok.</a:t>
              </a:r>
              <a:endPara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endParaRPr>
            </a:p>
          </p:txBody>
        </p:sp>
        <p:sp>
          <p:nvSpPr>
            <p:cNvPr id="984" name="Google Shape;984;p39"/>
            <p:cNvSpPr txBox="1"/>
            <p:nvPr/>
          </p:nvSpPr>
          <p:spPr>
            <a:xfrm>
              <a:off x="11658700" y="3141875"/>
              <a:ext cx="3204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prediction: </a:t>
              </a:r>
              <a:r>
                <a:rPr lang="en-US" sz="2000">
                  <a:solidFill>
                    <a:srgbClr val="FF0000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0</a:t>
              </a:r>
              <a:endParaRPr sz="2000">
                <a:solidFill>
                  <a:srgbClr val="FF000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  <p:sp>
          <p:nvSpPr>
            <p:cNvPr id="985" name="Google Shape;985;p39"/>
            <p:cNvSpPr txBox="1"/>
            <p:nvPr/>
          </p:nvSpPr>
          <p:spPr>
            <a:xfrm>
              <a:off x="11658700" y="3508400"/>
              <a:ext cx="3204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prediction: </a:t>
              </a:r>
              <a:r>
                <a:rPr lang="en-US" sz="2000">
                  <a:solidFill>
                    <a:srgbClr val="FF0000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0</a:t>
              </a:r>
              <a:endParaRPr sz="2000">
                <a:solidFill>
                  <a:srgbClr val="FF000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  <p:sp>
          <p:nvSpPr>
            <p:cNvPr id="986" name="Google Shape;986;p39"/>
            <p:cNvSpPr txBox="1"/>
            <p:nvPr/>
          </p:nvSpPr>
          <p:spPr>
            <a:xfrm>
              <a:off x="11658700" y="3917000"/>
              <a:ext cx="3204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prediction: </a:t>
              </a:r>
              <a:r>
                <a:rPr lang="en-US" sz="2000">
                  <a:solidFill>
                    <a:srgbClr val="34A005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1</a:t>
              </a:r>
              <a:endParaRPr sz="2000">
                <a:solidFill>
                  <a:srgbClr val="34A005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</p:grpSp>
      <p:grpSp>
        <p:nvGrpSpPr>
          <p:cNvPr id="987" name="Google Shape;987;p39"/>
          <p:cNvGrpSpPr/>
          <p:nvPr/>
        </p:nvGrpSpPr>
        <p:grpSpPr>
          <a:xfrm>
            <a:off x="110550" y="6073788"/>
            <a:ext cx="3330625" cy="1209013"/>
            <a:chOff x="110550" y="6073788"/>
            <a:chExt cx="3330625" cy="1209013"/>
          </a:xfrm>
        </p:grpSpPr>
        <p:sp>
          <p:nvSpPr>
            <p:cNvPr id="988" name="Google Shape;988;p39"/>
            <p:cNvSpPr/>
            <p:nvPr/>
          </p:nvSpPr>
          <p:spPr>
            <a:xfrm>
              <a:off x="110550" y="6073788"/>
              <a:ext cx="3056700" cy="408600"/>
            </a:xfrm>
            <a:prstGeom prst="rect">
              <a:avLst/>
            </a:prstGeom>
            <a:solidFill>
              <a:srgbClr val="34A0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The movie was fantastic.</a:t>
              </a:r>
              <a:endParaRPr sz="2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endParaRPr>
            </a:p>
          </p:txBody>
        </p:sp>
        <p:sp>
          <p:nvSpPr>
            <p:cNvPr id="989" name="Google Shape;989;p39"/>
            <p:cNvSpPr txBox="1"/>
            <p:nvPr/>
          </p:nvSpPr>
          <p:spPr>
            <a:xfrm>
              <a:off x="236875" y="6482400"/>
              <a:ext cx="32043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original prediction: </a:t>
              </a:r>
              <a:r>
                <a:rPr lang="en-US" sz="2000">
                  <a:solidFill>
                    <a:srgbClr val="34A005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1</a:t>
              </a:r>
              <a:endParaRPr sz="2000">
                <a:solidFill>
                  <a:srgbClr val="34A005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target prediction: </a:t>
              </a:r>
              <a:r>
                <a:rPr lang="en-US" sz="2000">
                  <a:solidFill>
                    <a:srgbClr val="FF0000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0</a:t>
              </a:r>
              <a:endParaRPr sz="2000">
                <a:solidFill>
                  <a:srgbClr val="FF000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</p:grpSp>
      <p:grpSp>
        <p:nvGrpSpPr>
          <p:cNvPr id="990" name="Google Shape;990;p39"/>
          <p:cNvGrpSpPr/>
          <p:nvPr/>
        </p:nvGrpSpPr>
        <p:grpSpPr>
          <a:xfrm>
            <a:off x="15009400" y="5961350"/>
            <a:ext cx="3056700" cy="923275"/>
            <a:chOff x="15009400" y="5961350"/>
            <a:chExt cx="3056700" cy="923275"/>
          </a:xfrm>
        </p:grpSpPr>
        <p:sp>
          <p:nvSpPr>
            <p:cNvPr id="991" name="Google Shape;991;p39"/>
            <p:cNvSpPr/>
            <p:nvPr/>
          </p:nvSpPr>
          <p:spPr>
            <a:xfrm>
              <a:off x="15009400" y="5961350"/>
              <a:ext cx="3056700" cy="40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The movie was </a:t>
              </a:r>
              <a:r>
                <a:rPr lang="en-US" sz="2000" b="1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terrible</a:t>
              </a:r>
              <a:r>
                <a:rPr lang="en-US" sz="2000">
                  <a:solidFill>
                    <a:schemeClr val="lt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.</a:t>
              </a:r>
              <a:endParaRPr sz="2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endParaRPr>
            </a:p>
          </p:txBody>
        </p:sp>
        <p:sp>
          <p:nvSpPr>
            <p:cNvPr id="992" name="Google Shape;992;p39"/>
            <p:cNvSpPr txBox="1"/>
            <p:nvPr/>
          </p:nvSpPr>
          <p:spPr>
            <a:xfrm>
              <a:off x="15331450" y="6392025"/>
              <a:ext cx="2412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new prediction: </a:t>
              </a:r>
              <a:r>
                <a:rPr lang="en-US" sz="2000">
                  <a:solidFill>
                    <a:srgbClr val="FF0000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0</a:t>
              </a:r>
              <a:endParaRPr sz="2000">
                <a:solidFill>
                  <a:srgbClr val="FF000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</p:grpSp>
      <p:cxnSp>
        <p:nvCxnSpPr>
          <p:cNvPr id="993" name="Google Shape;993;p39"/>
          <p:cNvCxnSpPr>
            <a:stCxn id="967" idx="3"/>
            <a:endCxn id="946" idx="1"/>
          </p:cNvCxnSpPr>
          <p:nvPr/>
        </p:nvCxnSpPr>
        <p:spPr>
          <a:xfrm rot="10800000" flipH="1">
            <a:off x="8776550" y="5523900"/>
            <a:ext cx="8646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39"/>
          <p:cNvCxnSpPr>
            <a:stCxn id="946" idx="3"/>
            <a:endCxn id="971" idx="1"/>
          </p:cNvCxnSpPr>
          <p:nvPr/>
        </p:nvCxnSpPr>
        <p:spPr>
          <a:xfrm>
            <a:off x="11694863" y="5523975"/>
            <a:ext cx="637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39"/>
          <p:cNvCxnSpPr>
            <a:stCxn id="971" idx="3"/>
            <a:endCxn id="972" idx="1"/>
          </p:cNvCxnSpPr>
          <p:nvPr/>
        </p:nvCxnSpPr>
        <p:spPr>
          <a:xfrm>
            <a:off x="14957350" y="5523963"/>
            <a:ext cx="7797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6" name="Google Shape;996;p39"/>
          <p:cNvSpPr/>
          <p:nvPr/>
        </p:nvSpPr>
        <p:spPr>
          <a:xfrm>
            <a:off x="3254850" y="7234200"/>
            <a:ext cx="2647500" cy="15852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POS tag constraint method</a:t>
            </a:r>
            <a:endParaRPr sz="3000">
              <a:solidFill>
                <a:schemeClr val="lt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cxnSp>
        <p:nvCxnSpPr>
          <p:cNvPr id="997" name="Google Shape;997;p39"/>
          <p:cNvCxnSpPr>
            <a:stCxn id="996" idx="0"/>
            <a:endCxn id="966" idx="2"/>
          </p:cNvCxnSpPr>
          <p:nvPr/>
        </p:nvCxnSpPr>
        <p:spPr>
          <a:xfrm rot="10800000">
            <a:off x="4572000" y="6005400"/>
            <a:ext cx="6600" cy="122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8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0"/>
          <p:cNvSpPr txBox="1"/>
          <p:nvPr/>
        </p:nvSpPr>
        <p:spPr>
          <a:xfrm>
            <a:off x="1111375" y="707225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Implementation</a:t>
            </a:r>
            <a:endParaRPr sz="5500"/>
          </a:p>
        </p:txBody>
      </p:sp>
      <p:cxnSp>
        <p:nvCxnSpPr>
          <p:cNvPr id="1003" name="Google Shape;1003;p40"/>
          <p:cNvCxnSpPr/>
          <p:nvPr/>
        </p:nvCxnSpPr>
        <p:spPr>
          <a:xfrm rot="10800000" flipH="1">
            <a:off x="6991075" y="1130200"/>
            <a:ext cx="72831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04" name="Google Shape;1004;p40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1005" name="Google Shape;1005;p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7" name="Google Shape;1007;p40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1008" name="Google Shape;1008;p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40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1011" name="Google Shape;1011;p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3" name="Google Shape;1013;p40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1014" name="Google Shape;1014;p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6" name="Google Shape;1016;p40"/>
          <p:cNvSpPr/>
          <p:nvPr/>
        </p:nvSpPr>
        <p:spPr>
          <a:xfrm>
            <a:off x="5036688" y="1579013"/>
            <a:ext cx="8214600" cy="796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0"/>
          <p:cNvSpPr txBox="1"/>
          <p:nvPr/>
        </p:nvSpPr>
        <p:spPr>
          <a:xfrm flipH="1">
            <a:off x="5236938" y="1553813"/>
            <a:ext cx="7814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Counterfactual Editors</a:t>
            </a:r>
            <a:endParaRPr sz="43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018" name="Google Shape;1018;p40"/>
          <p:cNvSpPr/>
          <p:nvPr/>
        </p:nvSpPr>
        <p:spPr>
          <a:xfrm>
            <a:off x="646900" y="3031100"/>
            <a:ext cx="5322900" cy="654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6482550" y="3031100"/>
            <a:ext cx="5322900" cy="654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 rot="5400000">
            <a:off x="2861057" y="1645050"/>
            <a:ext cx="894600" cy="27663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 w="76200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0"/>
          <p:cNvSpPr txBox="1"/>
          <p:nvPr/>
        </p:nvSpPr>
        <p:spPr>
          <a:xfrm rot="899">
            <a:off x="2160669" y="2676591"/>
            <a:ext cx="2295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MiCE</a:t>
            </a:r>
            <a:endParaRPr sz="2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022" name="Google Shape;1022;p40"/>
          <p:cNvSpPr txBox="1"/>
          <p:nvPr/>
        </p:nvSpPr>
        <p:spPr>
          <a:xfrm rot="1004">
            <a:off x="8117250" y="2676600"/>
            <a:ext cx="20535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Polyjuice</a:t>
            </a:r>
            <a:endParaRPr sz="2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023" name="Google Shape;1023;p40"/>
          <p:cNvSpPr/>
          <p:nvPr/>
        </p:nvSpPr>
        <p:spPr>
          <a:xfrm rot="5400000">
            <a:off x="8641050" y="1672500"/>
            <a:ext cx="1005900" cy="27114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76200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40"/>
          <p:cNvSpPr txBox="1"/>
          <p:nvPr/>
        </p:nvSpPr>
        <p:spPr>
          <a:xfrm rot="1004">
            <a:off x="8117250" y="2676600"/>
            <a:ext cx="20535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Polyjuice</a:t>
            </a:r>
            <a:endParaRPr sz="29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025" name="Google Shape;1025;p40"/>
          <p:cNvSpPr/>
          <p:nvPr/>
        </p:nvSpPr>
        <p:spPr>
          <a:xfrm>
            <a:off x="12445875" y="3031100"/>
            <a:ext cx="5322900" cy="654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40"/>
          <p:cNvSpPr txBox="1"/>
          <p:nvPr/>
        </p:nvSpPr>
        <p:spPr>
          <a:xfrm rot="1004">
            <a:off x="14080575" y="2676600"/>
            <a:ext cx="20535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Polyjuice</a:t>
            </a:r>
            <a:endParaRPr sz="2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027" name="Google Shape;1027;p40"/>
          <p:cNvSpPr/>
          <p:nvPr/>
        </p:nvSpPr>
        <p:spPr>
          <a:xfrm rot="5400000">
            <a:off x="14604375" y="1672500"/>
            <a:ext cx="1005900" cy="2711400"/>
          </a:xfrm>
          <a:prstGeom prst="roundRect">
            <a:avLst>
              <a:gd name="adj" fmla="val 16667"/>
            </a:avLst>
          </a:prstGeom>
          <a:solidFill>
            <a:srgbClr val="4DA1A9"/>
          </a:solidFill>
          <a:ln w="76200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0"/>
          <p:cNvSpPr txBox="1"/>
          <p:nvPr/>
        </p:nvSpPr>
        <p:spPr>
          <a:xfrm rot="1004">
            <a:off x="14080575" y="2676600"/>
            <a:ext cx="20535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TextFooler</a:t>
            </a:r>
            <a:endParaRPr sz="29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grpSp>
        <p:nvGrpSpPr>
          <p:cNvPr id="1029" name="Google Shape;1029;p40"/>
          <p:cNvGrpSpPr/>
          <p:nvPr/>
        </p:nvGrpSpPr>
        <p:grpSpPr>
          <a:xfrm>
            <a:off x="1111369" y="6857725"/>
            <a:ext cx="406852" cy="408676"/>
            <a:chOff x="1813" y="0"/>
            <a:chExt cx="809173" cy="812800"/>
          </a:xfrm>
        </p:grpSpPr>
        <p:sp>
          <p:nvSpPr>
            <p:cNvPr id="1030" name="Google Shape;1030;p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40"/>
          <p:cNvGrpSpPr/>
          <p:nvPr/>
        </p:nvGrpSpPr>
        <p:grpSpPr>
          <a:xfrm>
            <a:off x="1111369" y="4526363"/>
            <a:ext cx="406852" cy="408676"/>
            <a:chOff x="1813" y="0"/>
            <a:chExt cx="809173" cy="812800"/>
          </a:xfrm>
        </p:grpSpPr>
        <p:sp>
          <p:nvSpPr>
            <p:cNvPr id="1033" name="Google Shape;1033;p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40"/>
          <p:cNvGrpSpPr/>
          <p:nvPr/>
        </p:nvGrpSpPr>
        <p:grpSpPr>
          <a:xfrm>
            <a:off x="1111369" y="5624475"/>
            <a:ext cx="406852" cy="408676"/>
            <a:chOff x="1813" y="0"/>
            <a:chExt cx="809173" cy="812800"/>
          </a:xfrm>
        </p:grpSpPr>
        <p:sp>
          <p:nvSpPr>
            <p:cNvPr id="1036" name="Google Shape;1036;p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8" name="Google Shape;1038;p40"/>
          <p:cNvSpPr txBox="1"/>
          <p:nvPr/>
        </p:nvSpPr>
        <p:spPr>
          <a:xfrm>
            <a:off x="1703025" y="6716863"/>
            <a:ext cx="4139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uses gradient masking and random masking</a:t>
            </a:r>
            <a:endParaRPr sz="27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039" name="Google Shape;1039;p40"/>
          <p:cNvSpPr txBox="1"/>
          <p:nvPr/>
        </p:nvSpPr>
        <p:spPr>
          <a:xfrm>
            <a:off x="1670175" y="4430563"/>
            <a:ext cx="3276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fine-tuned T5 Transformer</a:t>
            </a:r>
            <a:endParaRPr sz="27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040" name="Google Shape;1040;p40"/>
          <p:cNvSpPr txBox="1"/>
          <p:nvPr/>
        </p:nvSpPr>
        <p:spPr>
          <a:xfrm>
            <a:off x="1670175" y="5573713"/>
            <a:ext cx="3276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selects edits based on minimality</a:t>
            </a:r>
            <a:endParaRPr sz="27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1041" name="Google Shape;1041;p40"/>
          <p:cNvGrpSpPr/>
          <p:nvPr/>
        </p:nvGrpSpPr>
        <p:grpSpPr>
          <a:xfrm>
            <a:off x="6936783" y="7169263"/>
            <a:ext cx="406852" cy="408676"/>
            <a:chOff x="1813" y="0"/>
            <a:chExt cx="809173" cy="812800"/>
          </a:xfrm>
        </p:grpSpPr>
        <p:sp>
          <p:nvSpPr>
            <p:cNvPr id="1042" name="Google Shape;1042;p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4" name="Google Shape;1044;p40"/>
          <p:cNvGrpSpPr/>
          <p:nvPr/>
        </p:nvGrpSpPr>
        <p:grpSpPr>
          <a:xfrm>
            <a:off x="6936771" y="4526375"/>
            <a:ext cx="406852" cy="408676"/>
            <a:chOff x="1813" y="0"/>
            <a:chExt cx="809173" cy="812800"/>
          </a:xfrm>
        </p:grpSpPr>
        <p:sp>
          <p:nvSpPr>
            <p:cNvPr id="1045" name="Google Shape;1045;p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40"/>
          <p:cNvGrpSpPr/>
          <p:nvPr/>
        </p:nvGrpSpPr>
        <p:grpSpPr>
          <a:xfrm>
            <a:off x="6936771" y="5624475"/>
            <a:ext cx="406852" cy="408676"/>
            <a:chOff x="1813" y="0"/>
            <a:chExt cx="809173" cy="812800"/>
          </a:xfrm>
        </p:grpSpPr>
        <p:sp>
          <p:nvSpPr>
            <p:cNvPr id="1048" name="Google Shape;1048;p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" name="Google Shape;1050;p40"/>
          <p:cNvSpPr txBox="1"/>
          <p:nvPr/>
        </p:nvSpPr>
        <p:spPr>
          <a:xfrm>
            <a:off x="7521688" y="7073438"/>
            <a:ext cx="3602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uses random masking</a:t>
            </a:r>
            <a:endParaRPr sz="27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051" name="Google Shape;1051;p40"/>
          <p:cNvSpPr txBox="1"/>
          <p:nvPr/>
        </p:nvSpPr>
        <p:spPr>
          <a:xfrm>
            <a:off x="7521700" y="4430563"/>
            <a:ext cx="4139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fine-tuned GPT2 model</a:t>
            </a:r>
            <a:endParaRPr sz="27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052" name="Google Shape;1052;p40"/>
          <p:cNvSpPr txBox="1"/>
          <p:nvPr/>
        </p:nvSpPr>
        <p:spPr>
          <a:xfrm>
            <a:off x="7521700" y="5528675"/>
            <a:ext cx="4139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generates edits based on specific control codes e.g. negation, surprise</a:t>
            </a:r>
            <a:endParaRPr sz="27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1053" name="Google Shape;1053;p40"/>
          <p:cNvGrpSpPr/>
          <p:nvPr/>
        </p:nvGrpSpPr>
        <p:grpSpPr>
          <a:xfrm>
            <a:off x="13029922" y="4442025"/>
            <a:ext cx="406852" cy="408676"/>
            <a:chOff x="1813" y="0"/>
            <a:chExt cx="809173" cy="812800"/>
          </a:xfrm>
        </p:grpSpPr>
        <p:sp>
          <p:nvSpPr>
            <p:cNvPr id="1054" name="Google Shape;1054;p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0"/>
          <p:cNvGrpSpPr/>
          <p:nvPr/>
        </p:nvGrpSpPr>
        <p:grpSpPr>
          <a:xfrm>
            <a:off x="13051034" y="7956425"/>
            <a:ext cx="406852" cy="408676"/>
            <a:chOff x="1813" y="0"/>
            <a:chExt cx="809173" cy="812800"/>
          </a:xfrm>
        </p:grpSpPr>
        <p:sp>
          <p:nvSpPr>
            <p:cNvPr id="1057" name="Google Shape;1057;p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40"/>
          <p:cNvGrpSpPr/>
          <p:nvPr/>
        </p:nvGrpSpPr>
        <p:grpSpPr>
          <a:xfrm>
            <a:off x="13051034" y="5517625"/>
            <a:ext cx="406852" cy="408676"/>
            <a:chOff x="1813" y="0"/>
            <a:chExt cx="809173" cy="812800"/>
          </a:xfrm>
        </p:grpSpPr>
        <p:sp>
          <p:nvSpPr>
            <p:cNvPr id="1060" name="Google Shape;1060;p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2" name="Google Shape;1062;p40"/>
          <p:cNvSpPr txBox="1"/>
          <p:nvPr/>
        </p:nvSpPr>
        <p:spPr>
          <a:xfrm>
            <a:off x="13629663" y="7818425"/>
            <a:ext cx="36027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uses word importance ranking for masking</a:t>
            </a:r>
            <a:endParaRPr sz="27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063" name="Google Shape;1063;p40"/>
          <p:cNvSpPr txBox="1"/>
          <p:nvPr/>
        </p:nvSpPr>
        <p:spPr>
          <a:xfrm>
            <a:off x="13629663" y="5444313"/>
            <a:ext cx="4139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1F497D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uses word embeddings to find synonyms</a:t>
            </a:r>
            <a:r>
              <a:rPr lang="en-US" sz="27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  <a:endParaRPr sz="27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064" name="Google Shape;1064;p40"/>
          <p:cNvSpPr txBox="1"/>
          <p:nvPr/>
        </p:nvSpPr>
        <p:spPr>
          <a:xfrm>
            <a:off x="13608550" y="6460125"/>
            <a:ext cx="39180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1F497D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employs several deterministic rules e.g. on POS tags</a:t>
            </a:r>
            <a:endParaRPr sz="27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065" name="Google Shape;1065;p40"/>
          <p:cNvSpPr txBox="1"/>
          <p:nvPr/>
        </p:nvSpPr>
        <p:spPr>
          <a:xfrm>
            <a:off x="13608550" y="4363900"/>
            <a:ext cx="3602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generates adversarial edits</a:t>
            </a:r>
            <a:endParaRPr sz="27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1066" name="Google Shape;1066;p40"/>
          <p:cNvGrpSpPr/>
          <p:nvPr/>
        </p:nvGrpSpPr>
        <p:grpSpPr>
          <a:xfrm>
            <a:off x="13029922" y="6668025"/>
            <a:ext cx="406852" cy="408676"/>
            <a:chOff x="1813" y="0"/>
            <a:chExt cx="809173" cy="812800"/>
          </a:xfrm>
        </p:grpSpPr>
        <p:sp>
          <p:nvSpPr>
            <p:cNvPr id="1067" name="Google Shape;1067;p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1"/>
          <p:cNvSpPr txBox="1"/>
          <p:nvPr/>
        </p:nvSpPr>
        <p:spPr>
          <a:xfrm>
            <a:off x="1111375" y="707225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Implementation</a:t>
            </a:r>
            <a:endParaRPr sz="5500"/>
          </a:p>
        </p:txBody>
      </p:sp>
      <p:cxnSp>
        <p:nvCxnSpPr>
          <p:cNvPr id="1074" name="Google Shape;1074;p41"/>
          <p:cNvCxnSpPr/>
          <p:nvPr/>
        </p:nvCxnSpPr>
        <p:spPr>
          <a:xfrm rot="10800000" flipH="1">
            <a:off x="6991075" y="1130200"/>
            <a:ext cx="72831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75" name="Google Shape;1075;p41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1076" name="Google Shape;1076;p4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8" name="Google Shape;1078;p41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1079" name="Google Shape;1079;p4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41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1082" name="Google Shape;1082;p4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41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1085" name="Google Shape;1085;p4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7" name="Google Shape;1087;p41"/>
          <p:cNvSpPr/>
          <p:nvPr/>
        </p:nvSpPr>
        <p:spPr>
          <a:xfrm>
            <a:off x="5036688" y="1579013"/>
            <a:ext cx="8214600" cy="796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1"/>
          <p:cNvSpPr txBox="1"/>
          <p:nvPr/>
        </p:nvSpPr>
        <p:spPr>
          <a:xfrm flipH="1">
            <a:off x="5236938" y="1553813"/>
            <a:ext cx="7814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Masking methods</a:t>
            </a:r>
            <a:endParaRPr sz="43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089" name="Google Shape;1089;p41"/>
          <p:cNvSpPr/>
          <p:nvPr/>
        </p:nvSpPr>
        <p:spPr>
          <a:xfrm>
            <a:off x="662450" y="3808075"/>
            <a:ext cx="5322900" cy="45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1"/>
          <p:cNvSpPr/>
          <p:nvPr/>
        </p:nvSpPr>
        <p:spPr>
          <a:xfrm>
            <a:off x="6498100" y="3808075"/>
            <a:ext cx="5322900" cy="45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1"/>
          <p:cNvSpPr/>
          <p:nvPr/>
        </p:nvSpPr>
        <p:spPr>
          <a:xfrm rot="5400000">
            <a:off x="2709350" y="2589275"/>
            <a:ext cx="1229100" cy="2766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1"/>
          <p:cNvSpPr txBox="1"/>
          <p:nvPr/>
        </p:nvSpPr>
        <p:spPr>
          <a:xfrm rot="899">
            <a:off x="2176219" y="3453566"/>
            <a:ext cx="22956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Random masking</a:t>
            </a:r>
            <a:endParaRPr sz="2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093" name="Google Shape;1093;p41"/>
          <p:cNvSpPr txBox="1"/>
          <p:nvPr/>
        </p:nvSpPr>
        <p:spPr>
          <a:xfrm rot="1004">
            <a:off x="8132800" y="3453575"/>
            <a:ext cx="20535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Polyjuice</a:t>
            </a:r>
            <a:endParaRPr sz="2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094" name="Google Shape;1094;p41"/>
          <p:cNvSpPr/>
          <p:nvPr/>
        </p:nvSpPr>
        <p:spPr>
          <a:xfrm rot="5400000">
            <a:off x="8546200" y="2559875"/>
            <a:ext cx="1226700" cy="2711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41"/>
          <p:cNvSpPr txBox="1"/>
          <p:nvPr/>
        </p:nvSpPr>
        <p:spPr>
          <a:xfrm rot="1004">
            <a:off x="8092750" y="3376925"/>
            <a:ext cx="20535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Gradient masking</a:t>
            </a:r>
            <a:endParaRPr sz="2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096" name="Google Shape;1096;p41"/>
          <p:cNvSpPr/>
          <p:nvPr/>
        </p:nvSpPr>
        <p:spPr>
          <a:xfrm>
            <a:off x="12461425" y="3808075"/>
            <a:ext cx="5322900" cy="45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1"/>
          <p:cNvSpPr txBox="1"/>
          <p:nvPr/>
        </p:nvSpPr>
        <p:spPr>
          <a:xfrm rot="1004">
            <a:off x="14096125" y="3453575"/>
            <a:ext cx="20535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Polyjuice</a:t>
            </a:r>
            <a:endParaRPr sz="2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098" name="Google Shape;1098;p41"/>
          <p:cNvSpPr/>
          <p:nvPr/>
        </p:nvSpPr>
        <p:spPr>
          <a:xfrm rot="5400000">
            <a:off x="14393725" y="2675675"/>
            <a:ext cx="1458300" cy="2711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41"/>
          <p:cNvSpPr txBox="1"/>
          <p:nvPr/>
        </p:nvSpPr>
        <p:spPr>
          <a:xfrm rot="926">
            <a:off x="14096125" y="3269525"/>
            <a:ext cx="2227200" cy="1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Word importance ranking</a:t>
            </a:r>
            <a:endParaRPr sz="2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100" name="Google Shape;1100;p41"/>
          <p:cNvSpPr txBox="1"/>
          <p:nvPr/>
        </p:nvSpPr>
        <p:spPr>
          <a:xfrm>
            <a:off x="1448375" y="4921813"/>
            <a:ext cx="4139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Randomly selects the tokens that will be masked</a:t>
            </a:r>
            <a:endParaRPr sz="27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01" name="Google Shape;1101;p41"/>
          <p:cNvSpPr txBox="1"/>
          <p:nvPr/>
        </p:nvSpPr>
        <p:spPr>
          <a:xfrm>
            <a:off x="13645225" y="5270275"/>
            <a:ext cx="3602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02" name="Google Shape;1102;p41"/>
          <p:cNvSpPr txBox="1"/>
          <p:nvPr/>
        </p:nvSpPr>
        <p:spPr>
          <a:xfrm>
            <a:off x="7236425" y="4934438"/>
            <a:ext cx="41391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Uses the predictor’s self-attention to retrieve the most influential words </a:t>
            </a:r>
            <a:endParaRPr sz="27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03" name="Google Shape;1103;p41"/>
          <p:cNvSpPr txBox="1"/>
          <p:nvPr/>
        </p:nvSpPr>
        <p:spPr>
          <a:xfrm>
            <a:off x="12855025" y="4934450"/>
            <a:ext cx="45357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Calculates the prediction change before and after deleting each word. </a:t>
            </a:r>
            <a:br>
              <a:rPr lang="en-US" sz="27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sz="27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Then based on this difference, ranks the words from most to less important</a:t>
            </a:r>
            <a:endParaRPr sz="27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04" name="Google Shape;1104;p41"/>
          <p:cNvSpPr/>
          <p:nvPr/>
        </p:nvSpPr>
        <p:spPr>
          <a:xfrm rot="5400000">
            <a:off x="1932327" y="6943775"/>
            <a:ext cx="600300" cy="19746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41"/>
          <p:cNvSpPr txBox="1"/>
          <p:nvPr/>
        </p:nvSpPr>
        <p:spPr>
          <a:xfrm rot="629">
            <a:off x="1413170" y="7646385"/>
            <a:ext cx="1638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MiCE</a:t>
            </a:r>
            <a:endParaRPr sz="2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106" name="Google Shape;1106;p41"/>
          <p:cNvSpPr/>
          <p:nvPr/>
        </p:nvSpPr>
        <p:spPr>
          <a:xfrm rot="5400000">
            <a:off x="8923239" y="6943775"/>
            <a:ext cx="600300" cy="19746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1"/>
          <p:cNvSpPr txBox="1"/>
          <p:nvPr/>
        </p:nvSpPr>
        <p:spPr>
          <a:xfrm rot="629">
            <a:off x="8404083" y="7646385"/>
            <a:ext cx="1638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MiCE</a:t>
            </a:r>
            <a:endParaRPr sz="2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108" name="Google Shape;1108;p41"/>
          <p:cNvSpPr/>
          <p:nvPr/>
        </p:nvSpPr>
        <p:spPr>
          <a:xfrm rot="5400000">
            <a:off x="4169825" y="6817475"/>
            <a:ext cx="608100" cy="22272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 txBox="1"/>
          <p:nvPr/>
        </p:nvSpPr>
        <p:spPr>
          <a:xfrm rot="611">
            <a:off x="3630432" y="7668506"/>
            <a:ext cx="168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Polyjuice</a:t>
            </a:r>
            <a:endParaRPr sz="24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110" name="Google Shape;1110;p41"/>
          <p:cNvSpPr/>
          <p:nvPr/>
        </p:nvSpPr>
        <p:spPr>
          <a:xfrm rot="5400000">
            <a:off x="14883775" y="6800525"/>
            <a:ext cx="651900" cy="2261100"/>
          </a:xfrm>
          <a:prstGeom prst="roundRect">
            <a:avLst>
              <a:gd name="adj" fmla="val 16667"/>
            </a:avLst>
          </a:prstGeom>
          <a:solidFill>
            <a:srgbClr val="4DA1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 txBox="1"/>
          <p:nvPr/>
        </p:nvSpPr>
        <p:spPr>
          <a:xfrm rot="1004">
            <a:off x="14182975" y="7646375"/>
            <a:ext cx="2053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TextFooler</a:t>
            </a:r>
            <a:endParaRPr sz="25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68B2"/>
            </a:gs>
            <a:gs pos="100000">
              <a:srgbClr val="162B46"/>
            </a:gs>
          </a:gsLst>
          <a:lin ang="5400012" scaled="0"/>
        </a:gra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/>
        </p:nvSpPr>
        <p:spPr>
          <a:xfrm>
            <a:off x="1508625" y="1062375"/>
            <a:ext cx="27552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13856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1</a:t>
            </a: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6849371" y="7337622"/>
            <a:ext cx="99090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Introduction</a:t>
            </a: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>
            <a:off x="-3233490" y="5979520"/>
            <a:ext cx="6999679" cy="8616579"/>
            <a:chOff x="0" y="0"/>
            <a:chExt cx="9332905" cy="11488772"/>
          </a:xfrm>
        </p:grpSpPr>
        <p:grpSp>
          <p:nvGrpSpPr>
            <p:cNvPr id="160" name="Google Shape;160;p15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161" name="Google Shape;161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" name="Google Shape;163;p15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164" name="Google Shape;164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15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167" name="Google Shape;167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9" name="Google Shape;169;p15"/>
          <p:cNvGrpSpPr/>
          <p:nvPr/>
        </p:nvGrpSpPr>
        <p:grpSpPr>
          <a:xfrm rot="10800000">
            <a:off x="13557505" y="-3280398"/>
            <a:ext cx="6999679" cy="8616579"/>
            <a:chOff x="0" y="0"/>
            <a:chExt cx="9332905" cy="11488772"/>
          </a:xfrm>
        </p:grpSpPr>
        <p:grpSp>
          <p:nvGrpSpPr>
            <p:cNvPr id="170" name="Google Shape;170;p15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171" name="Google Shape;171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" name="Google Shape;173;p15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174" name="Google Shape;174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15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177" name="Google Shape;177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79" name="Google Shape;179;p15"/>
          <p:cNvCxnSpPr/>
          <p:nvPr/>
        </p:nvCxnSpPr>
        <p:spPr>
          <a:xfrm>
            <a:off x="4638177" y="2245984"/>
            <a:ext cx="9799800" cy="0"/>
          </a:xfrm>
          <a:prstGeom prst="straightConnector1">
            <a:avLst/>
          </a:prstGeom>
          <a:noFill/>
          <a:ln w="38100" cap="flat" cmpd="sng">
            <a:solidFill>
              <a:srgbClr val="F3F6F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0" name="Google Shape;180;p15"/>
          <p:cNvGrpSpPr/>
          <p:nvPr/>
        </p:nvGrpSpPr>
        <p:grpSpPr>
          <a:xfrm>
            <a:off x="15226010" y="2079760"/>
            <a:ext cx="406852" cy="408676"/>
            <a:chOff x="1813" y="0"/>
            <a:chExt cx="809173" cy="812800"/>
          </a:xfrm>
        </p:grpSpPr>
        <p:sp>
          <p:nvSpPr>
            <p:cNvPr id="181" name="Google Shape;181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15"/>
          <p:cNvGrpSpPr/>
          <p:nvPr/>
        </p:nvGrpSpPr>
        <p:grpSpPr>
          <a:xfrm>
            <a:off x="15789684" y="2079760"/>
            <a:ext cx="406852" cy="408676"/>
            <a:chOff x="1813" y="0"/>
            <a:chExt cx="809173" cy="812800"/>
          </a:xfrm>
        </p:grpSpPr>
        <p:sp>
          <p:nvSpPr>
            <p:cNvPr id="184" name="Google Shape;184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15"/>
          <p:cNvGrpSpPr/>
          <p:nvPr/>
        </p:nvGrpSpPr>
        <p:grpSpPr>
          <a:xfrm>
            <a:off x="16350731" y="2079760"/>
            <a:ext cx="406852" cy="408676"/>
            <a:chOff x="1813" y="0"/>
            <a:chExt cx="809173" cy="812800"/>
          </a:xfrm>
        </p:grpSpPr>
        <p:sp>
          <p:nvSpPr>
            <p:cNvPr id="187" name="Google Shape;187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9" name="Google Shape;1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877" y="7484802"/>
            <a:ext cx="1306450" cy="13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2"/>
          <p:cNvSpPr/>
          <p:nvPr/>
        </p:nvSpPr>
        <p:spPr>
          <a:xfrm>
            <a:off x="2734275" y="4395038"/>
            <a:ext cx="6755700" cy="2491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42"/>
          <p:cNvSpPr txBox="1"/>
          <p:nvPr/>
        </p:nvSpPr>
        <p:spPr>
          <a:xfrm>
            <a:off x="1146725" y="658450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Implementation</a:t>
            </a:r>
            <a:endParaRPr sz="5500"/>
          </a:p>
        </p:txBody>
      </p:sp>
      <p:cxnSp>
        <p:nvCxnSpPr>
          <p:cNvPr id="1118" name="Google Shape;1118;p42"/>
          <p:cNvCxnSpPr/>
          <p:nvPr/>
        </p:nvCxnSpPr>
        <p:spPr>
          <a:xfrm rot="10800000" flipH="1">
            <a:off x="7026425" y="1041850"/>
            <a:ext cx="72831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9" name="Google Shape;1119;p42"/>
          <p:cNvSpPr/>
          <p:nvPr/>
        </p:nvSpPr>
        <p:spPr>
          <a:xfrm>
            <a:off x="9310475" y="4143900"/>
            <a:ext cx="2715000" cy="2773200"/>
          </a:xfrm>
          <a:prstGeom prst="ellipse">
            <a:avLst/>
          </a:prstGeom>
          <a:solidFill>
            <a:srgbClr val="FF4545">
              <a:alpha val="65820"/>
            </a:srgbClr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0" name="Google Shape;1120;p42"/>
          <p:cNvGrpSpPr/>
          <p:nvPr/>
        </p:nvGrpSpPr>
        <p:grpSpPr>
          <a:xfrm>
            <a:off x="14811497" y="1031300"/>
            <a:ext cx="406852" cy="408676"/>
            <a:chOff x="1813" y="0"/>
            <a:chExt cx="809173" cy="812800"/>
          </a:xfrm>
        </p:grpSpPr>
        <p:sp>
          <p:nvSpPr>
            <p:cNvPr id="1121" name="Google Shape;1121;p4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42"/>
          <p:cNvGrpSpPr/>
          <p:nvPr/>
        </p:nvGrpSpPr>
        <p:grpSpPr>
          <a:xfrm>
            <a:off x="16498596" y="1031300"/>
            <a:ext cx="406852" cy="408676"/>
            <a:chOff x="1813" y="0"/>
            <a:chExt cx="809173" cy="812800"/>
          </a:xfrm>
        </p:grpSpPr>
        <p:sp>
          <p:nvSpPr>
            <p:cNvPr id="1124" name="Google Shape;1124;p4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2"/>
          <p:cNvGrpSpPr/>
          <p:nvPr/>
        </p:nvGrpSpPr>
        <p:grpSpPr>
          <a:xfrm>
            <a:off x="15936219" y="1031300"/>
            <a:ext cx="406852" cy="408676"/>
            <a:chOff x="1813" y="0"/>
            <a:chExt cx="809173" cy="812800"/>
          </a:xfrm>
        </p:grpSpPr>
        <p:sp>
          <p:nvSpPr>
            <p:cNvPr id="1127" name="Google Shape;1127;p4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2"/>
          <p:cNvGrpSpPr/>
          <p:nvPr/>
        </p:nvGrpSpPr>
        <p:grpSpPr>
          <a:xfrm>
            <a:off x="15373858" y="1031300"/>
            <a:ext cx="406852" cy="408676"/>
            <a:chOff x="1813" y="0"/>
            <a:chExt cx="809173" cy="812800"/>
          </a:xfrm>
        </p:grpSpPr>
        <p:sp>
          <p:nvSpPr>
            <p:cNvPr id="1130" name="Google Shape;1130;p4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2" name="Google Shape;1132;p42"/>
          <p:cNvSpPr/>
          <p:nvPr/>
        </p:nvSpPr>
        <p:spPr>
          <a:xfrm>
            <a:off x="4235100" y="1717675"/>
            <a:ext cx="9817800" cy="846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2"/>
          <p:cNvSpPr txBox="1"/>
          <p:nvPr/>
        </p:nvSpPr>
        <p:spPr>
          <a:xfrm flipH="1">
            <a:off x="4394125" y="1717675"/>
            <a:ext cx="95424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Predictors</a:t>
            </a:r>
            <a:endParaRPr sz="43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134" name="Google Shape;1134;p42"/>
          <p:cNvSpPr/>
          <p:nvPr/>
        </p:nvSpPr>
        <p:spPr>
          <a:xfrm>
            <a:off x="5202075" y="4113413"/>
            <a:ext cx="1820100" cy="51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Editor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35" name="Google Shape;1135;p42"/>
          <p:cNvSpPr/>
          <p:nvPr/>
        </p:nvSpPr>
        <p:spPr>
          <a:xfrm>
            <a:off x="9641063" y="4655925"/>
            <a:ext cx="2053800" cy="1736100"/>
          </a:xfrm>
          <a:prstGeom prst="roundRect">
            <a:avLst>
              <a:gd name="adj" fmla="val 16667"/>
            </a:avLst>
          </a:prstGeom>
          <a:solidFill>
            <a:srgbClr val="FF9F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Predictor</a:t>
            </a:r>
            <a:endParaRPr sz="30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36" name="Google Shape;1136;p42"/>
          <p:cNvSpPr/>
          <p:nvPr/>
        </p:nvSpPr>
        <p:spPr>
          <a:xfrm>
            <a:off x="3545100" y="5055450"/>
            <a:ext cx="2053800" cy="9501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Masking Method</a:t>
            </a:r>
            <a:endParaRPr sz="27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37" name="Google Shape;1137;p42"/>
          <p:cNvSpPr/>
          <p:nvPr/>
        </p:nvSpPr>
        <p:spPr>
          <a:xfrm>
            <a:off x="6722750" y="4987200"/>
            <a:ext cx="2053800" cy="10866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Language Model</a:t>
            </a:r>
            <a:endParaRPr sz="27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38" name="Google Shape;1138;p42"/>
          <p:cNvSpPr txBox="1"/>
          <p:nvPr/>
        </p:nvSpPr>
        <p:spPr>
          <a:xfrm>
            <a:off x="458750" y="5207238"/>
            <a:ext cx="1183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Input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1139" name="Google Shape;1139;p42"/>
          <p:cNvCxnSpPr>
            <a:stCxn id="1138" idx="3"/>
            <a:endCxn id="1136" idx="1"/>
          </p:cNvCxnSpPr>
          <p:nvPr/>
        </p:nvCxnSpPr>
        <p:spPr>
          <a:xfrm>
            <a:off x="1642550" y="5530488"/>
            <a:ext cx="1902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42"/>
          <p:cNvCxnSpPr>
            <a:stCxn id="1136" idx="3"/>
            <a:endCxn id="1137" idx="1"/>
          </p:cNvCxnSpPr>
          <p:nvPr/>
        </p:nvCxnSpPr>
        <p:spPr>
          <a:xfrm>
            <a:off x="5598900" y="5530500"/>
            <a:ext cx="1123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1" name="Google Shape;1141;p42"/>
          <p:cNvSpPr/>
          <p:nvPr/>
        </p:nvSpPr>
        <p:spPr>
          <a:xfrm>
            <a:off x="12332050" y="4804563"/>
            <a:ext cx="2625300" cy="14388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Selection</a:t>
            </a:r>
            <a:br>
              <a:rPr lang="en-US" sz="27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sz="27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of most minimal edit</a:t>
            </a:r>
            <a:endParaRPr sz="27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42" name="Google Shape;1142;p42"/>
          <p:cNvSpPr txBox="1"/>
          <p:nvPr/>
        </p:nvSpPr>
        <p:spPr>
          <a:xfrm>
            <a:off x="15737050" y="5207250"/>
            <a:ext cx="1601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Output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1143" name="Google Shape;1143;p42"/>
          <p:cNvCxnSpPr>
            <a:stCxn id="1137" idx="3"/>
            <a:endCxn id="1135" idx="1"/>
          </p:cNvCxnSpPr>
          <p:nvPr/>
        </p:nvCxnSpPr>
        <p:spPr>
          <a:xfrm rot="10800000" flipH="1">
            <a:off x="8776550" y="5523900"/>
            <a:ext cx="8646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4" name="Google Shape;1144;p42"/>
          <p:cNvCxnSpPr>
            <a:stCxn id="1135" idx="3"/>
            <a:endCxn id="1141" idx="1"/>
          </p:cNvCxnSpPr>
          <p:nvPr/>
        </p:nvCxnSpPr>
        <p:spPr>
          <a:xfrm>
            <a:off x="11694863" y="5523975"/>
            <a:ext cx="637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5" name="Google Shape;1145;p42"/>
          <p:cNvCxnSpPr>
            <a:stCxn id="1141" idx="3"/>
            <a:endCxn id="1142" idx="1"/>
          </p:cNvCxnSpPr>
          <p:nvPr/>
        </p:nvCxnSpPr>
        <p:spPr>
          <a:xfrm>
            <a:off x="14957350" y="5523963"/>
            <a:ext cx="7797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6" name="Google Shape;1146;p42"/>
          <p:cNvSpPr/>
          <p:nvPr/>
        </p:nvSpPr>
        <p:spPr>
          <a:xfrm>
            <a:off x="3248250" y="7234200"/>
            <a:ext cx="2647500" cy="15852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POS tag constraint method</a:t>
            </a:r>
            <a:endParaRPr sz="3000">
              <a:solidFill>
                <a:schemeClr val="lt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cxnSp>
        <p:nvCxnSpPr>
          <p:cNvPr id="1147" name="Google Shape;1147;p42"/>
          <p:cNvCxnSpPr>
            <a:stCxn id="1146" idx="0"/>
            <a:endCxn id="1136" idx="2"/>
          </p:cNvCxnSpPr>
          <p:nvPr/>
        </p:nvCxnSpPr>
        <p:spPr>
          <a:xfrm rot="10800000">
            <a:off x="4572000" y="6005400"/>
            <a:ext cx="0" cy="122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43"/>
          <p:cNvSpPr txBox="1"/>
          <p:nvPr/>
        </p:nvSpPr>
        <p:spPr>
          <a:xfrm>
            <a:off x="1111375" y="707225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Implementation</a:t>
            </a:r>
            <a:endParaRPr sz="5500"/>
          </a:p>
        </p:txBody>
      </p:sp>
      <p:cxnSp>
        <p:nvCxnSpPr>
          <p:cNvPr id="1153" name="Google Shape;1153;p43"/>
          <p:cNvCxnSpPr/>
          <p:nvPr/>
        </p:nvCxnSpPr>
        <p:spPr>
          <a:xfrm rot="10800000" flipH="1">
            <a:off x="6991075" y="1130200"/>
            <a:ext cx="72831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54" name="Google Shape;1154;p43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1155" name="Google Shape;1155;p4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43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1158" name="Google Shape;1158;p4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0" name="Google Shape;1160;p43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1161" name="Google Shape;1161;p4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43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1164" name="Google Shape;1164;p4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6" name="Google Shape;1166;p43"/>
          <p:cNvSpPr/>
          <p:nvPr/>
        </p:nvSpPr>
        <p:spPr>
          <a:xfrm>
            <a:off x="6265196" y="1656650"/>
            <a:ext cx="5757600" cy="846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43"/>
          <p:cNvSpPr txBox="1"/>
          <p:nvPr/>
        </p:nvSpPr>
        <p:spPr>
          <a:xfrm flipH="1">
            <a:off x="6465625" y="1631450"/>
            <a:ext cx="54243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Predictors</a:t>
            </a:r>
            <a:endParaRPr sz="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168" name="Google Shape;1168;p43"/>
          <p:cNvSpPr/>
          <p:nvPr/>
        </p:nvSpPr>
        <p:spPr>
          <a:xfrm>
            <a:off x="1531825" y="3069960"/>
            <a:ext cx="6622200" cy="654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9" name="Google Shape;1169;p43"/>
          <p:cNvGrpSpPr/>
          <p:nvPr/>
        </p:nvGrpSpPr>
        <p:grpSpPr>
          <a:xfrm>
            <a:off x="2292333" y="6059263"/>
            <a:ext cx="406852" cy="408676"/>
            <a:chOff x="1813" y="0"/>
            <a:chExt cx="809173" cy="812800"/>
          </a:xfrm>
        </p:grpSpPr>
        <p:sp>
          <p:nvSpPr>
            <p:cNvPr id="1170" name="Google Shape;1170;p4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2" name="Google Shape;1172;p43"/>
          <p:cNvSpPr txBox="1"/>
          <p:nvPr/>
        </p:nvSpPr>
        <p:spPr>
          <a:xfrm>
            <a:off x="2918975" y="5940363"/>
            <a:ext cx="452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Built on RoBERTa Large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1173" name="Google Shape;1173;p43"/>
          <p:cNvGrpSpPr/>
          <p:nvPr/>
        </p:nvGrpSpPr>
        <p:grpSpPr>
          <a:xfrm>
            <a:off x="2292321" y="3811050"/>
            <a:ext cx="406852" cy="408676"/>
            <a:chOff x="1813" y="0"/>
            <a:chExt cx="809173" cy="812800"/>
          </a:xfrm>
        </p:grpSpPr>
        <p:sp>
          <p:nvSpPr>
            <p:cNvPr id="1174" name="Google Shape;1174;p4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6" name="Google Shape;1176;p43"/>
          <p:cNvSpPr txBox="1"/>
          <p:nvPr/>
        </p:nvSpPr>
        <p:spPr>
          <a:xfrm>
            <a:off x="2820013" y="3681650"/>
            <a:ext cx="40458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Two pre-trained predictors </a:t>
            </a: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fine-tuned</a:t>
            </a: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on IMDb and NewsGroups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1177" name="Google Shape;1177;p43"/>
          <p:cNvGrpSpPr/>
          <p:nvPr/>
        </p:nvGrpSpPr>
        <p:grpSpPr>
          <a:xfrm>
            <a:off x="2292333" y="7201625"/>
            <a:ext cx="406852" cy="408676"/>
            <a:chOff x="1813" y="0"/>
            <a:chExt cx="809173" cy="812800"/>
          </a:xfrm>
        </p:grpSpPr>
        <p:sp>
          <p:nvSpPr>
            <p:cNvPr id="1178" name="Google Shape;1178;p4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0" name="Google Shape;1180;p43"/>
          <p:cNvSpPr txBox="1"/>
          <p:nvPr/>
        </p:nvSpPr>
        <p:spPr>
          <a:xfrm>
            <a:off x="2918975" y="7040100"/>
            <a:ext cx="4529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Calculate the </a:t>
            </a: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probability</a:t>
            </a: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of the labels in the range of 0 to 1.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81" name="Google Shape;1181;p43"/>
          <p:cNvSpPr/>
          <p:nvPr/>
        </p:nvSpPr>
        <p:spPr>
          <a:xfrm>
            <a:off x="10515050" y="3814950"/>
            <a:ext cx="5582400" cy="1161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Read the book, forget the movie!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1182" name="Google Shape;1182;p43"/>
          <p:cNvCxnSpPr/>
          <p:nvPr/>
        </p:nvCxnSpPr>
        <p:spPr>
          <a:xfrm>
            <a:off x="13448375" y="5099975"/>
            <a:ext cx="6900" cy="91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83" name="Google Shape;1183;p43"/>
          <p:cNvSpPr txBox="1"/>
          <p:nvPr/>
        </p:nvSpPr>
        <p:spPr>
          <a:xfrm>
            <a:off x="12022800" y="8223550"/>
            <a:ext cx="2945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[0.9972, 0.0028]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84" name="Google Shape;1184;p43"/>
          <p:cNvSpPr/>
          <p:nvPr/>
        </p:nvSpPr>
        <p:spPr>
          <a:xfrm>
            <a:off x="11598800" y="6092300"/>
            <a:ext cx="3584100" cy="1015200"/>
          </a:xfrm>
          <a:prstGeom prst="roundRect">
            <a:avLst>
              <a:gd name="adj" fmla="val 16667"/>
            </a:avLst>
          </a:prstGeom>
          <a:solidFill>
            <a:srgbClr val="FF9F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Playfair Display"/>
                <a:ea typeface="Playfair Display"/>
                <a:cs typeface="Playfair Display"/>
                <a:sym typeface="Playfair Display"/>
              </a:rPr>
              <a:t>Predictor</a:t>
            </a:r>
            <a:endParaRPr sz="36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185" name="Google Shape;1185;p43"/>
          <p:cNvCxnSpPr/>
          <p:nvPr/>
        </p:nvCxnSpPr>
        <p:spPr>
          <a:xfrm>
            <a:off x="13492050" y="7208325"/>
            <a:ext cx="6900" cy="91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86" name="Google Shape;1186;p43"/>
          <p:cNvSpPr txBox="1"/>
          <p:nvPr/>
        </p:nvSpPr>
        <p:spPr>
          <a:xfrm>
            <a:off x="11838050" y="2838700"/>
            <a:ext cx="310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Example on IMDb</a:t>
            </a:r>
            <a:endParaRPr sz="2800" u="sng">
              <a:solidFill>
                <a:schemeClr val="dk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187" name="Google Shape;1187;p43"/>
          <p:cNvSpPr txBox="1"/>
          <p:nvPr/>
        </p:nvSpPr>
        <p:spPr>
          <a:xfrm>
            <a:off x="12477750" y="8610000"/>
            <a:ext cx="20355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(0)	</a:t>
            </a:r>
            <a:r>
              <a:rPr lang="en-U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8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sz="28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8" name="Google Shape;1188;p43"/>
          <p:cNvCxnSpPr/>
          <p:nvPr/>
        </p:nvCxnSpPr>
        <p:spPr>
          <a:xfrm>
            <a:off x="7555150" y="7443725"/>
            <a:ext cx="4221600" cy="103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44"/>
          <p:cNvSpPr/>
          <p:nvPr/>
        </p:nvSpPr>
        <p:spPr>
          <a:xfrm>
            <a:off x="2734275" y="4395038"/>
            <a:ext cx="6755700" cy="2491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44"/>
          <p:cNvSpPr/>
          <p:nvPr/>
        </p:nvSpPr>
        <p:spPr>
          <a:xfrm>
            <a:off x="9641063" y="4655925"/>
            <a:ext cx="2053800" cy="1736100"/>
          </a:xfrm>
          <a:prstGeom prst="roundRect">
            <a:avLst>
              <a:gd name="adj" fmla="val 16667"/>
            </a:avLst>
          </a:prstGeom>
          <a:solidFill>
            <a:srgbClr val="FF9F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Predictor</a:t>
            </a:r>
            <a:endParaRPr sz="30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95" name="Google Shape;1195;p44"/>
          <p:cNvSpPr/>
          <p:nvPr/>
        </p:nvSpPr>
        <p:spPr>
          <a:xfrm>
            <a:off x="2890200" y="6713125"/>
            <a:ext cx="3363600" cy="3414900"/>
          </a:xfrm>
          <a:prstGeom prst="ellipse">
            <a:avLst/>
          </a:prstGeom>
          <a:solidFill>
            <a:srgbClr val="FF4545">
              <a:alpha val="65820"/>
            </a:srgbClr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44"/>
          <p:cNvSpPr txBox="1"/>
          <p:nvPr/>
        </p:nvSpPr>
        <p:spPr>
          <a:xfrm>
            <a:off x="1146725" y="658450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Implementation</a:t>
            </a:r>
            <a:endParaRPr sz="5500"/>
          </a:p>
        </p:txBody>
      </p:sp>
      <p:cxnSp>
        <p:nvCxnSpPr>
          <p:cNvPr id="1197" name="Google Shape;1197;p44"/>
          <p:cNvCxnSpPr/>
          <p:nvPr/>
        </p:nvCxnSpPr>
        <p:spPr>
          <a:xfrm rot="10800000" flipH="1">
            <a:off x="7026425" y="1041850"/>
            <a:ext cx="72831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98" name="Google Shape;1198;p44"/>
          <p:cNvGrpSpPr/>
          <p:nvPr/>
        </p:nvGrpSpPr>
        <p:grpSpPr>
          <a:xfrm>
            <a:off x="14811497" y="1031300"/>
            <a:ext cx="406852" cy="408676"/>
            <a:chOff x="1813" y="0"/>
            <a:chExt cx="809173" cy="812800"/>
          </a:xfrm>
        </p:grpSpPr>
        <p:sp>
          <p:nvSpPr>
            <p:cNvPr id="1199" name="Google Shape;1199;p4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44"/>
          <p:cNvGrpSpPr/>
          <p:nvPr/>
        </p:nvGrpSpPr>
        <p:grpSpPr>
          <a:xfrm>
            <a:off x="16498596" y="1031300"/>
            <a:ext cx="406852" cy="408676"/>
            <a:chOff x="1813" y="0"/>
            <a:chExt cx="809173" cy="812800"/>
          </a:xfrm>
        </p:grpSpPr>
        <p:sp>
          <p:nvSpPr>
            <p:cNvPr id="1202" name="Google Shape;1202;p4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44"/>
          <p:cNvGrpSpPr/>
          <p:nvPr/>
        </p:nvGrpSpPr>
        <p:grpSpPr>
          <a:xfrm>
            <a:off x="15936219" y="1031300"/>
            <a:ext cx="406852" cy="408676"/>
            <a:chOff x="1813" y="0"/>
            <a:chExt cx="809173" cy="812800"/>
          </a:xfrm>
        </p:grpSpPr>
        <p:sp>
          <p:nvSpPr>
            <p:cNvPr id="1205" name="Google Shape;1205;p4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4"/>
          <p:cNvGrpSpPr/>
          <p:nvPr/>
        </p:nvGrpSpPr>
        <p:grpSpPr>
          <a:xfrm>
            <a:off x="15373858" y="1031300"/>
            <a:ext cx="406852" cy="408676"/>
            <a:chOff x="1813" y="0"/>
            <a:chExt cx="809173" cy="812800"/>
          </a:xfrm>
        </p:grpSpPr>
        <p:sp>
          <p:nvSpPr>
            <p:cNvPr id="1208" name="Google Shape;1208;p4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0" name="Google Shape;1210;p44"/>
          <p:cNvSpPr/>
          <p:nvPr/>
        </p:nvSpPr>
        <p:spPr>
          <a:xfrm>
            <a:off x="4235100" y="1717675"/>
            <a:ext cx="9817800" cy="846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44"/>
          <p:cNvSpPr txBox="1"/>
          <p:nvPr/>
        </p:nvSpPr>
        <p:spPr>
          <a:xfrm flipH="1">
            <a:off x="4394125" y="1717675"/>
            <a:ext cx="95424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Our POS tag constraint</a:t>
            </a:r>
            <a:endParaRPr sz="43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212" name="Google Shape;1212;p44"/>
          <p:cNvSpPr/>
          <p:nvPr/>
        </p:nvSpPr>
        <p:spPr>
          <a:xfrm>
            <a:off x="5202075" y="4113413"/>
            <a:ext cx="1820100" cy="51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Editor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213" name="Google Shape;1213;p44"/>
          <p:cNvSpPr/>
          <p:nvPr/>
        </p:nvSpPr>
        <p:spPr>
          <a:xfrm>
            <a:off x="3545100" y="5055450"/>
            <a:ext cx="2053800" cy="9501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Masking Method</a:t>
            </a:r>
            <a:endParaRPr sz="27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214" name="Google Shape;1214;p44"/>
          <p:cNvSpPr/>
          <p:nvPr/>
        </p:nvSpPr>
        <p:spPr>
          <a:xfrm>
            <a:off x="6722750" y="4987200"/>
            <a:ext cx="2053800" cy="10866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Language Model</a:t>
            </a:r>
            <a:endParaRPr sz="27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215" name="Google Shape;1215;p44"/>
          <p:cNvSpPr txBox="1"/>
          <p:nvPr/>
        </p:nvSpPr>
        <p:spPr>
          <a:xfrm>
            <a:off x="458750" y="5207238"/>
            <a:ext cx="1183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Input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1216" name="Google Shape;1216;p44"/>
          <p:cNvCxnSpPr>
            <a:stCxn id="1215" idx="3"/>
            <a:endCxn id="1213" idx="1"/>
          </p:cNvCxnSpPr>
          <p:nvPr/>
        </p:nvCxnSpPr>
        <p:spPr>
          <a:xfrm>
            <a:off x="1642550" y="5530488"/>
            <a:ext cx="1902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7" name="Google Shape;1217;p44"/>
          <p:cNvCxnSpPr>
            <a:stCxn id="1213" idx="3"/>
            <a:endCxn id="1214" idx="1"/>
          </p:cNvCxnSpPr>
          <p:nvPr/>
        </p:nvCxnSpPr>
        <p:spPr>
          <a:xfrm>
            <a:off x="5598900" y="5530500"/>
            <a:ext cx="1123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8" name="Google Shape;1218;p44"/>
          <p:cNvSpPr/>
          <p:nvPr/>
        </p:nvSpPr>
        <p:spPr>
          <a:xfrm>
            <a:off x="12332050" y="4804563"/>
            <a:ext cx="2625300" cy="14388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Selection</a:t>
            </a:r>
            <a:br>
              <a:rPr lang="en-US" sz="27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sz="27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of most minimal edit</a:t>
            </a:r>
            <a:endParaRPr sz="27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219" name="Google Shape;1219;p44"/>
          <p:cNvSpPr txBox="1"/>
          <p:nvPr/>
        </p:nvSpPr>
        <p:spPr>
          <a:xfrm>
            <a:off x="15737050" y="5207250"/>
            <a:ext cx="1601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Output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1220" name="Google Shape;1220;p44"/>
          <p:cNvCxnSpPr>
            <a:stCxn id="1214" idx="3"/>
            <a:endCxn id="1194" idx="1"/>
          </p:cNvCxnSpPr>
          <p:nvPr/>
        </p:nvCxnSpPr>
        <p:spPr>
          <a:xfrm rot="10800000" flipH="1">
            <a:off x="8776550" y="5523900"/>
            <a:ext cx="8646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1" name="Google Shape;1221;p44"/>
          <p:cNvCxnSpPr>
            <a:stCxn id="1194" idx="3"/>
            <a:endCxn id="1218" idx="1"/>
          </p:cNvCxnSpPr>
          <p:nvPr/>
        </p:nvCxnSpPr>
        <p:spPr>
          <a:xfrm>
            <a:off x="11694863" y="5523975"/>
            <a:ext cx="637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2" name="Google Shape;1222;p44"/>
          <p:cNvCxnSpPr>
            <a:stCxn id="1218" idx="3"/>
            <a:endCxn id="1219" idx="1"/>
          </p:cNvCxnSpPr>
          <p:nvPr/>
        </p:nvCxnSpPr>
        <p:spPr>
          <a:xfrm>
            <a:off x="14957350" y="5523963"/>
            <a:ext cx="7797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3" name="Google Shape;1223;p44"/>
          <p:cNvSpPr/>
          <p:nvPr/>
        </p:nvSpPr>
        <p:spPr>
          <a:xfrm>
            <a:off x="3241650" y="7716150"/>
            <a:ext cx="2647500" cy="15852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POS tag constraint method</a:t>
            </a:r>
            <a:endParaRPr sz="3000">
              <a:solidFill>
                <a:schemeClr val="lt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cxnSp>
        <p:nvCxnSpPr>
          <p:cNvPr id="1224" name="Google Shape;1224;p44"/>
          <p:cNvCxnSpPr>
            <a:stCxn id="1223" idx="0"/>
          </p:cNvCxnSpPr>
          <p:nvPr/>
        </p:nvCxnSpPr>
        <p:spPr>
          <a:xfrm rot="10800000" flipH="1">
            <a:off x="4565400" y="6005550"/>
            <a:ext cx="13200" cy="1710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45"/>
          <p:cNvSpPr txBox="1"/>
          <p:nvPr/>
        </p:nvSpPr>
        <p:spPr>
          <a:xfrm>
            <a:off x="1076100" y="336875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Implementation</a:t>
            </a:r>
            <a:endParaRPr sz="5500"/>
          </a:p>
        </p:txBody>
      </p:sp>
      <p:cxnSp>
        <p:nvCxnSpPr>
          <p:cNvPr id="1230" name="Google Shape;1230;p45"/>
          <p:cNvCxnSpPr/>
          <p:nvPr/>
        </p:nvCxnSpPr>
        <p:spPr>
          <a:xfrm rot="10800000" flipH="1">
            <a:off x="6955800" y="759850"/>
            <a:ext cx="72831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31" name="Google Shape;1231;p45"/>
          <p:cNvGrpSpPr/>
          <p:nvPr/>
        </p:nvGrpSpPr>
        <p:grpSpPr>
          <a:xfrm>
            <a:off x="14740872" y="709725"/>
            <a:ext cx="406852" cy="408676"/>
            <a:chOff x="1813" y="0"/>
            <a:chExt cx="809173" cy="812800"/>
          </a:xfrm>
        </p:grpSpPr>
        <p:sp>
          <p:nvSpPr>
            <p:cNvPr id="1232" name="Google Shape;1232;p4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45"/>
          <p:cNvGrpSpPr/>
          <p:nvPr/>
        </p:nvGrpSpPr>
        <p:grpSpPr>
          <a:xfrm>
            <a:off x="16427971" y="709725"/>
            <a:ext cx="406852" cy="408676"/>
            <a:chOff x="1813" y="0"/>
            <a:chExt cx="809173" cy="812800"/>
          </a:xfrm>
        </p:grpSpPr>
        <p:sp>
          <p:nvSpPr>
            <p:cNvPr id="1235" name="Google Shape;1235;p4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5"/>
          <p:cNvGrpSpPr/>
          <p:nvPr/>
        </p:nvGrpSpPr>
        <p:grpSpPr>
          <a:xfrm>
            <a:off x="15865594" y="709725"/>
            <a:ext cx="406852" cy="408676"/>
            <a:chOff x="1813" y="0"/>
            <a:chExt cx="809173" cy="812800"/>
          </a:xfrm>
        </p:grpSpPr>
        <p:sp>
          <p:nvSpPr>
            <p:cNvPr id="1238" name="Google Shape;1238;p4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0" name="Google Shape;1240;p45"/>
          <p:cNvGrpSpPr/>
          <p:nvPr/>
        </p:nvGrpSpPr>
        <p:grpSpPr>
          <a:xfrm>
            <a:off x="15303233" y="709725"/>
            <a:ext cx="406852" cy="408676"/>
            <a:chOff x="1813" y="0"/>
            <a:chExt cx="809173" cy="812800"/>
          </a:xfrm>
        </p:grpSpPr>
        <p:sp>
          <p:nvSpPr>
            <p:cNvPr id="1241" name="Google Shape;1241;p4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3" name="Google Shape;1243;p45"/>
          <p:cNvSpPr/>
          <p:nvPr/>
        </p:nvSpPr>
        <p:spPr>
          <a:xfrm>
            <a:off x="3553488" y="3070450"/>
            <a:ext cx="11181000" cy="2627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5"/>
          <p:cNvSpPr txBox="1"/>
          <p:nvPr/>
        </p:nvSpPr>
        <p:spPr>
          <a:xfrm flipH="1">
            <a:off x="3829038" y="3506960"/>
            <a:ext cx="106299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Our Part-of-speech (POS) tag constraint</a:t>
            </a:r>
            <a:endParaRPr sz="17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pic>
        <p:nvPicPr>
          <p:cNvPr id="1245" name="Google Shape;12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275" y="6923800"/>
            <a:ext cx="9807425" cy="12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46"/>
          <p:cNvSpPr/>
          <p:nvPr/>
        </p:nvSpPr>
        <p:spPr>
          <a:xfrm>
            <a:off x="1796050" y="3428997"/>
            <a:ext cx="6622200" cy="654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46"/>
          <p:cNvSpPr txBox="1"/>
          <p:nvPr/>
        </p:nvSpPr>
        <p:spPr>
          <a:xfrm>
            <a:off x="1076100" y="336875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Implementation</a:t>
            </a:r>
            <a:endParaRPr sz="5500"/>
          </a:p>
        </p:txBody>
      </p:sp>
      <p:cxnSp>
        <p:nvCxnSpPr>
          <p:cNvPr id="1252" name="Google Shape;1252;p46"/>
          <p:cNvCxnSpPr/>
          <p:nvPr/>
        </p:nvCxnSpPr>
        <p:spPr>
          <a:xfrm rot="10800000" flipH="1">
            <a:off x="6955800" y="759850"/>
            <a:ext cx="72831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53" name="Google Shape;1253;p46"/>
          <p:cNvGrpSpPr/>
          <p:nvPr/>
        </p:nvGrpSpPr>
        <p:grpSpPr>
          <a:xfrm>
            <a:off x="14740872" y="709725"/>
            <a:ext cx="406852" cy="408676"/>
            <a:chOff x="1813" y="0"/>
            <a:chExt cx="809173" cy="812800"/>
          </a:xfrm>
        </p:grpSpPr>
        <p:sp>
          <p:nvSpPr>
            <p:cNvPr id="1254" name="Google Shape;1254;p4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6"/>
          <p:cNvGrpSpPr/>
          <p:nvPr/>
        </p:nvGrpSpPr>
        <p:grpSpPr>
          <a:xfrm>
            <a:off x="16427971" y="709725"/>
            <a:ext cx="406852" cy="408676"/>
            <a:chOff x="1813" y="0"/>
            <a:chExt cx="809173" cy="812800"/>
          </a:xfrm>
        </p:grpSpPr>
        <p:sp>
          <p:nvSpPr>
            <p:cNvPr id="1257" name="Google Shape;1257;p4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9" name="Google Shape;1259;p46"/>
          <p:cNvGrpSpPr/>
          <p:nvPr/>
        </p:nvGrpSpPr>
        <p:grpSpPr>
          <a:xfrm>
            <a:off x="15865594" y="709725"/>
            <a:ext cx="406852" cy="408676"/>
            <a:chOff x="1813" y="0"/>
            <a:chExt cx="809173" cy="812800"/>
          </a:xfrm>
        </p:grpSpPr>
        <p:sp>
          <p:nvSpPr>
            <p:cNvPr id="1260" name="Google Shape;1260;p4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46"/>
          <p:cNvGrpSpPr/>
          <p:nvPr/>
        </p:nvGrpSpPr>
        <p:grpSpPr>
          <a:xfrm>
            <a:off x="15303233" y="709725"/>
            <a:ext cx="406852" cy="408676"/>
            <a:chOff x="1813" y="0"/>
            <a:chExt cx="809173" cy="812800"/>
          </a:xfrm>
        </p:grpSpPr>
        <p:sp>
          <p:nvSpPr>
            <p:cNvPr id="1263" name="Google Shape;1263;p4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5" name="Google Shape;1265;p46"/>
          <p:cNvSpPr/>
          <p:nvPr/>
        </p:nvSpPr>
        <p:spPr>
          <a:xfrm>
            <a:off x="3881500" y="1230700"/>
            <a:ext cx="11181000" cy="1569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46"/>
          <p:cNvSpPr txBox="1"/>
          <p:nvPr/>
        </p:nvSpPr>
        <p:spPr>
          <a:xfrm flipH="1">
            <a:off x="4157050" y="1525400"/>
            <a:ext cx="10629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Our Part-of-speech (POS) tag constraint</a:t>
            </a:r>
            <a:endParaRPr sz="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grpSp>
        <p:nvGrpSpPr>
          <p:cNvPr id="1267" name="Google Shape;1267;p46"/>
          <p:cNvGrpSpPr/>
          <p:nvPr/>
        </p:nvGrpSpPr>
        <p:grpSpPr>
          <a:xfrm>
            <a:off x="2468383" y="6030325"/>
            <a:ext cx="406852" cy="408676"/>
            <a:chOff x="1813" y="0"/>
            <a:chExt cx="809173" cy="812800"/>
          </a:xfrm>
        </p:grpSpPr>
        <p:sp>
          <p:nvSpPr>
            <p:cNvPr id="1268" name="Google Shape;1268;p4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0" name="Google Shape;1270;p46"/>
          <p:cNvSpPr txBox="1"/>
          <p:nvPr/>
        </p:nvSpPr>
        <p:spPr>
          <a:xfrm>
            <a:off x="3084250" y="5876138"/>
            <a:ext cx="4529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Aim to </a:t>
            </a: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minimize the needed modifications</a:t>
            </a:r>
            <a:endParaRPr sz="30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1271" name="Google Shape;1271;p46"/>
          <p:cNvGrpSpPr/>
          <p:nvPr/>
        </p:nvGrpSpPr>
        <p:grpSpPr>
          <a:xfrm>
            <a:off x="2468371" y="4196075"/>
            <a:ext cx="406852" cy="408676"/>
            <a:chOff x="1813" y="0"/>
            <a:chExt cx="809173" cy="812800"/>
          </a:xfrm>
        </p:grpSpPr>
        <p:sp>
          <p:nvSpPr>
            <p:cNvPr id="1272" name="Google Shape;1272;p4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4" name="Google Shape;1274;p46"/>
          <p:cNvSpPr txBox="1"/>
          <p:nvPr/>
        </p:nvSpPr>
        <p:spPr>
          <a:xfrm>
            <a:off x="3084252" y="4040700"/>
            <a:ext cx="4712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We use </a:t>
            </a: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part-of-speech tagging</a:t>
            </a: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to constrain the words that can be edited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1275" name="Google Shape;1275;p46"/>
          <p:cNvGrpSpPr/>
          <p:nvPr/>
        </p:nvGrpSpPr>
        <p:grpSpPr>
          <a:xfrm>
            <a:off x="2468383" y="7639575"/>
            <a:ext cx="406852" cy="408676"/>
            <a:chOff x="1813" y="0"/>
            <a:chExt cx="809173" cy="812800"/>
          </a:xfrm>
        </p:grpSpPr>
        <p:sp>
          <p:nvSpPr>
            <p:cNvPr id="1276" name="Google Shape;1276;p4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8" name="Google Shape;1278;p46"/>
          <p:cNvSpPr txBox="1"/>
          <p:nvPr/>
        </p:nvSpPr>
        <p:spPr>
          <a:xfrm>
            <a:off x="3084250" y="7551388"/>
            <a:ext cx="4529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Intervene in the </a:t>
            </a: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masking </a:t>
            </a: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stage of the editors to enforce the constraint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279" name="Google Shape;1279;p46"/>
          <p:cNvSpPr txBox="1"/>
          <p:nvPr/>
        </p:nvSpPr>
        <p:spPr>
          <a:xfrm>
            <a:off x="10089200" y="3687900"/>
            <a:ext cx="788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46"/>
          <p:cNvSpPr/>
          <p:nvPr/>
        </p:nvSpPr>
        <p:spPr>
          <a:xfrm>
            <a:off x="10397749" y="3586750"/>
            <a:ext cx="7389300" cy="1040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If you like </a:t>
            </a:r>
            <a:r>
              <a:rPr lang="en-US" sz="2500">
                <a:solidFill>
                  <a:schemeClr val="dk2"/>
                </a:solidFill>
                <a:highlight>
                  <a:srgbClr val="00FFFF"/>
                </a:highlight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good</a:t>
            </a:r>
            <a:r>
              <a:rPr lang="en-US" sz="25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thrillers, this </a:t>
            </a:r>
            <a:r>
              <a:rPr lang="en-US" sz="2500">
                <a:solidFill>
                  <a:schemeClr val="dk2"/>
                </a:solidFill>
                <a:highlight>
                  <a:srgbClr val="00FFFF"/>
                </a:highlight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amazing</a:t>
            </a:r>
            <a:r>
              <a:rPr lang="en-US" sz="25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film is just what you need!</a:t>
            </a:r>
            <a:endParaRPr sz="2500">
              <a:solidFill>
                <a:schemeClr val="dk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281" name="Google Shape;1281;p46"/>
          <p:cNvSpPr/>
          <p:nvPr/>
        </p:nvSpPr>
        <p:spPr>
          <a:xfrm>
            <a:off x="12951675" y="4591663"/>
            <a:ext cx="3041400" cy="6333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ADJ (adjectives)</a:t>
            </a:r>
            <a:endParaRPr b="1"/>
          </a:p>
        </p:txBody>
      </p:sp>
      <p:sp>
        <p:nvSpPr>
          <p:cNvPr id="1282" name="Google Shape;1282;p46"/>
          <p:cNvSpPr txBox="1"/>
          <p:nvPr/>
        </p:nvSpPr>
        <p:spPr>
          <a:xfrm>
            <a:off x="10089200" y="5328325"/>
            <a:ext cx="788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46"/>
          <p:cNvSpPr/>
          <p:nvPr/>
        </p:nvSpPr>
        <p:spPr>
          <a:xfrm>
            <a:off x="10397749" y="5728525"/>
            <a:ext cx="7389300" cy="1040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If you like good </a:t>
            </a:r>
            <a:r>
              <a:rPr lang="en-US" sz="2500">
                <a:solidFill>
                  <a:schemeClr val="dk2"/>
                </a:solidFill>
                <a:highlight>
                  <a:srgbClr val="00FF00"/>
                </a:highlight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thrillers</a:t>
            </a:r>
            <a:r>
              <a:rPr lang="en-US" sz="25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, this </a:t>
            </a:r>
            <a:r>
              <a:rPr lang="en-US" sz="2500">
                <a:solidFill>
                  <a:schemeClr val="dk2"/>
                </a:solidFill>
                <a:highlight>
                  <a:srgbClr val="00FF00"/>
                </a:highlight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amazing</a:t>
            </a:r>
            <a:r>
              <a:rPr lang="en-US" sz="25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film is just what you need!</a:t>
            </a:r>
            <a:endParaRPr sz="2500">
              <a:solidFill>
                <a:schemeClr val="dk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284" name="Google Shape;1284;p46"/>
          <p:cNvSpPr/>
          <p:nvPr/>
        </p:nvSpPr>
        <p:spPr>
          <a:xfrm>
            <a:off x="13114425" y="6768925"/>
            <a:ext cx="2715900" cy="6333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NOUN (nouns)</a:t>
            </a:r>
            <a:endParaRPr b="1"/>
          </a:p>
        </p:txBody>
      </p:sp>
      <p:sp>
        <p:nvSpPr>
          <p:cNvPr id="1285" name="Google Shape;1285;p46"/>
          <p:cNvSpPr txBox="1"/>
          <p:nvPr/>
        </p:nvSpPr>
        <p:spPr>
          <a:xfrm>
            <a:off x="10530825" y="7402225"/>
            <a:ext cx="788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46"/>
          <p:cNvSpPr/>
          <p:nvPr/>
        </p:nvSpPr>
        <p:spPr>
          <a:xfrm>
            <a:off x="10397749" y="7802425"/>
            <a:ext cx="7389300" cy="1040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If you </a:t>
            </a:r>
            <a:r>
              <a:rPr lang="en-US" sz="2500">
                <a:solidFill>
                  <a:schemeClr val="dk1"/>
                </a:solidFill>
                <a:highlight>
                  <a:srgbClr val="FF00FF"/>
                </a:highlight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like </a:t>
            </a:r>
            <a:r>
              <a:rPr lang="en-US" sz="25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good thrillers, this amazing film </a:t>
            </a:r>
            <a:r>
              <a:rPr lang="en-US" sz="2500">
                <a:solidFill>
                  <a:schemeClr val="dk1"/>
                </a:solidFill>
                <a:highlight>
                  <a:srgbClr val="FF00FF"/>
                </a:highlight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is</a:t>
            </a:r>
            <a:r>
              <a:rPr lang="en-US" sz="2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</a:t>
            </a:r>
            <a:r>
              <a:rPr lang="en-US" sz="25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just what you </a:t>
            </a:r>
            <a:r>
              <a:rPr lang="en-US" sz="2500">
                <a:solidFill>
                  <a:schemeClr val="dk1"/>
                </a:solidFill>
                <a:highlight>
                  <a:srgbClr val="FF00FF"/>
                </a:highlight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need</a:t>
            </a:r>
            <a:r>
              <a:rPr lang="en-US" sz="25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!</a:t>
            </a:r>
            <a:endParaRPr sz="2500">
              <a:solidFill>
                <a:schemeClr val="dk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287" name="Google Shape;1287;p46"/>
          <p:cNvSpPr/>
          <p:nvPr/>
        </p:nvSpPr>
        <p:spPr>
          <a:xfrm>
            <a:off x="13114425" y="8842825"/>
            <a:ext cx="2715900" cy="6333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VERB (verbs)</a:t>
            </a:r>
            <a:endParaRPr b="1"/>
          </a:p>
        </p:txBody>
      </p:sp>
      <p:sp>
        <p:nvSpPr>
          <p:cNvPr id="1288" name="Google Shape;1288;p46"/>
          <p:cNvSpPr/>
          <p:nvPr/>
        </p:nvSpPr>
        <p:spPr>
          <a:xfrm>
            <a:off x="3095950" y="3044650"/>
            <a:ext cx="4022400" cy="738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46"/>
          <p:cNvSpPr txBox="1"/>
          <p:nvPr/>
        </p:nvSpPr>
        <p:spPr>
          <a:xfrm flipH="1">
            <a:off x="3095951" y="3057750"/>
            <a:ext cx="4022400" cy="73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What we do</a:t>
            </a:r>
            <a:endParaRPr sz="36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Google Shape;1294;p47"/>
          <p:cNvGrpSpPr/>
          <p:nvPr/>
        </p:nvGrpSpPr>
        <p:grpSpPr>
          <a:xfrm>
            <a:off x="8166925" y="7537650"/>
            <a:ext cx="9934041" cy="2523800"/>
            <a:chOff x="8166925" y="7537650"/>
            <a:chExt cx="9934041" cy="2523800"/>
          </a:xfrm>
        </p:grpSpPr>
        <p:sp>
          <p:nvSpPr>
            <p:cNvPr id="1295" name="Google Shape;1295;p47"/>
            <p:cNvSpPr/>
            <p:nvPr/>
          </p:nvSpPr>
          <p:spPr>
            <a:xfrm>
              <a:off x="8166925" y="7537650"/>
              <a:ext cx="5136900" cy="14007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13685636" y="7584404"/>
              <a:ext cx="1762800" cy="1400700"/>
            </a:xfrm>
            <a:prstGeom prst="roundRect">
              <a:avLst>
                <a:gd name="adj" fmla="val 16667"/>
              </a:avLst>
            </a:pr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Predictor</a:t>
              </a:r>
              <a:endParaRPr sz="2400">
                <a:latin typeface="Playfair Display Medium"/>
                <a:ea typeface="Playfair Display Medium"/>
                <a:cs typeface="Playfair Display Medium"/>
                <a:sym typeface="Playfair Display Medium"/>
              </a:endParaRPr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11338745" y="7841353"/>
              <a:ext cx="1762800" cy="876900"/>
            </a:xfrm>
            <a:prstGeom prst="roundRect">
              <a:avLst>
                <a:gd name="adj" fmla="val 16667"/>
              </a:avLst>
            </a:pr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Language Model</a:t>
              </a:r>
              <a:endPara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endParaRPr>
            </a:p>
          </p:txBody>
        </p:sp>
        <p:cxnSp>
          <p:nvCxnSpPr>
            <p:cNvPr id="1298" name="Google Shape;1298;p47"/>
            <p:cNvCxnSpPr>
              <a:endCxn id="1297" idx="1"/>
            </p:cNvCxnSpPr>
            <p:nvPr/>
          </p:nvCxnSpPr>
          <p:spPr>
            <a:xfrm>
              <a:off x="10374245" y="8279803"/>
              <a:ext cx="9645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99" name="Google Shape;1299;p47"/>
            <p:cNvSpPr/>
            <p:nvPr/>
          </p:nvSpPr>
          <p:spPr>
            <a:xfrm>
              <a:off x="15847966" y="7699312"/>
              <a:ext cx="2253000" cy="11610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Selection</a:t>
              </a:r>
              <a:br>
                <a:rPr lang="en-US" sz="2300"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</a:br>
              <a:r>
                <a:rPr lang="en-US" sz="2300"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of most minimal edit</a:t>
              </a:r>
              <a:endParaRPr sz="2300">
                <a:latin typeface="Playfair Display Medium"/>
                <a:ea typeface="Playfair Display Medium"/>
                <a:cs typeface="Playfair Display Medium"/>
                <a:sym typeface="Playfair Display Medium"/>
              </a:endParaRPr>
            </a:p>
          </p:txBody>
        </p:sp>
        <p:sp>
          <p:nvSpPr>
            <p:cNvPr id="1300" name="Google Shape;1300;p47"/>
            <p:cNvSpPr txBox="1"/>
            <p:nvPr/>
          </p:nvSpPr>
          <p:spPr>
            <a:xfrm>
              <a:off x="16227102" y="9476450"/>
              <a:ext cx="15300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dk2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Output</a:t>
              </a:r>
              <a:endParaRPr sz="26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endParaRPr>
            </a:p>
          </p:txBody>
        </p:sp>
        <p:cxnSp>
          <p:nvCxnSpPr>
            <p:cNvPr id="1301" name="Google Shape;1301;p47"/>
            <p:cNvCxnSpPr>
              <a:stCxn id="1297" idx="3"/>
              <a:endCxn id="1296" idx="1"/>
            </p:cNvCxnSpPr>
            <p:nvPr/>
          </p:nvCxnSpPr>
          <p:spPr>
            <a:xfrm>
              <a:off x="13101545" y="8279803"/>
              <a:ext cx="584100" cy="5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47"/>
            <p:cNvCxnSpPr>
              <a:stCxn id="1299" idx="2"/>
              <a:endCxn id="1300" idx="0"/>
            </p:cNvCxnSpPr>
            <p:nvPr/>
          </p:nvCxnSpPr>
          <p:spPr>
            <a:xfrm>
              <a:off x="16974466" y="8860312"/>
              <a:ext cx="17700" cy="616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47"/>
            <p:cNvCxnSpPr>
              <a:stCxn id="1296" idx="3"/>
              <a:endCxn id="1299" idx="1"/>
            </p:cNvCxnSpPr>
            <p:nvPr/>
          </p:nvCxnSpPr>
          <p:spPr>
            <a:xfrm rot="10800000" flipH="1">
              <a:off x="15448436" y="8279954"/>
              <a:ext cx="399600" cy="4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04" name="Google Shape;1304;p47"/>
          <p:cNvSpPr txBox="1"/>
          <p:nvPr/>
        </p:nvSpPr>
        <p:spPr>
          <a:xfrm>
            <a:off x="1076100" y="336875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Implementation</a:t>
            </a:r>
            <a:endParaRPr sz="5500"/>
          </a:p>
        </p:txBody>
      </p:sp>
      <p:cxnSp>
        <p:nvCxnSpPr>
          <p:cNvPr id="1305" name="Google Shape;1305;p47"/>
          <p:cNvCxnSpPr/>
          <p:nvPr/>
        </p:nvCxnSpPr>
        <p:spPr>
          <a:xfrm rot="10800000" flipH="1">
            <a:off x="6955800" y="759850"/>
            <a:ext cx="72831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06" name="Google Shape;1306;p47"/>
          <p:cNvGrpSpPr/>
          <p:nvPr/>
        </p:nvGrpSpPr>
        <p:grpSpPr>
          <a:xfrm>
            <a:off x="14740872" y="709725"/>
            <a:ext cx="406852" cy="408676"/>
            <a:chOff x="1813" y="0"/>
            <a:chExt cx="809173" cy="812800"/>
          </a:xfrm>
        </p:grpSpPr>
        <p:sp>
          <p:nvSpPr>
            <p:cNvPr id="1307" name="Google Shape;1307;p4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9" name="Google Shape;1309;p47"/>
          <p:cNvGrpSpPr/>
          <p:nvPr/>
        </p:nvGrpSpPr>
        <p:grpSpPr>
          <a:xfrm>
            <a:off x="16427971" y="709725"/>
            <a:ext cx="406852" cy="408676"/>
            <a:chOff x="1813" y="0"/>
            <a:chExt cx="809173" cy="812800"/>
          </a:xfrm>
        </p:grpSpPr>
        <p:sp>
          <p:nvSpPr>
            <p:cNvPr id="1310" name="Google Shape;1310;p4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2" name="Google Shape;1312;p47"/>
          <p:cNvGrpSpPr/>
          <p:nvPr/>
        </p:nvGrpSpPr>
        <p:grpSpPr>
          <a:xfrm>
            <a:off x="15865594" y="709725"/>
            <a:ext cx="406852" cy="408676"/>
            <a:chOff x="1813" y="0"/>
            <a:chExt cx="809173" cy="812800"/>
          </a:xfrm>
        </p:grpSpPr>
        <p:sp>
          <p:nvSpPr>
            <p:cNvPr id="1313" name="Google Shape;1313;p4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47"/>
          <p:cNvGrpSpPr/>
          <p:nvPr/>
        </p:nvGrpSpPr>
        <p:grpSpPr>
          <a:xfrm>
            <a:off x="15303233" y="709725"/>
            <a:ext cx="406852" cy="408676"/>
            <a:chOff x="1813" y="0"/>
            <a:chExt cx="809173" cy="812800"/>
          </a:xfrm>
        </p:grpSpPr>
        <p:sp>
          <p:nvSpPr>
            <p:cNvPr id="1316" name="Google Shape;1316;p4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8" name="Google Shape;1318;p47"/>
          <p:cNvSpPr/>
          <p:nvPr/>
        </p:nvSpPr>
        <p:spPr>
          <a:xfrm>
            <a:off x="4463475" y="1230700"/>
            <a:ext cx="10014600" cy="1569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7"/>
          <p:cNvSpPr txBox="1"/>
          <p:nvPr/>
        </p:nvSpPr>
        <p:spPr>
          <a:xfrm flipH="1">
            <a:off x="4657450" y="1261100"/>
            <a:ext cx="94350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Our Part-of-speech tag constraint</a:t>
            </a:r>
            <a:endParaRPr sz="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320" name="Google Shape;1320;p47"/>
          <p:cNvSpPr/>
          <p:nvPr/>
        </p:nvSpPr>
        <p:spPr>
          <a:xfrm>
            <a:off x="5742038" y="2955800"/>
            <a:ext cx="8006400" cy="1040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If you like good thrillers, this amazing film is just what you need!</a:t>
            </a:r>
            <a:endParaRPr sz="25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321" name="Google Shape;1321;p47"/>
          <p:cNvSpPr/>
          <p:nvPr/>
        </p:nvSpPr>
        <p:spPr>
          <a:xfrm>
            <a:off x="6567763" y="4387063"/>
            <a:ext cx="6355200" cy="8466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[</a:t>
            </a:r>
            <a:r>
              <a:rPr lang="en-US" sz="25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‘If’, ‘you’, ‘like’, … , ‘what’, ‘you’, ‘need’, ’!’</a:t>
            </a:r>
            <a:r>
              <a:rPr lang="en-US" sz="3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]</a:t>
            </a:r>
            <a:endParaRPr sz="36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322" name="Google Shape;1322;p47"/>
          <p:cNvCxnSpPr>
            <a:stCxn id="1320" idx="2"/>
            <a:endCxn id="1321" idx="0"/>
          </p:cNvCxnSpPr>
          <p:nvPr/>
        </p:nvCxnSpPr>
        <p:spPr>
          <a:xfrm>
            <a:off x="9745238" y="3996200"/>
            <a:ext cx="0" cy="39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3" name="Google Shape;1323;p47"/>
          <p:cNvSpPr txBox="1"/>
          <p:nvPr/>
        </p:nvSpPr>
        <p:spPr>
          <a:xfrm>
            <a:off x="7893163" y="3928438"/>
            <a:ext cx="1875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Tokenization</a:t>
            </a:r>
            <a:endParaRPr sz="2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324" name="Google Shape;1324;p47"/>
          <p:cNvSpPr/>
          <p:nvPr/>
        </p:nvSpPr>
        <p:spPr>
          <a:xfrm>
            <a:off x="8700863" y="7809700"/>
            <a:ext cx="2053800" cy="9501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Masker</a:t>
            </a:r>
            <a:endParaRPr sz="27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325" name="Google Shape;1325;p47"/>
          <p:cNvSpPr/>
          <p:nvPr/>
        </p:nvSpPr>
        <p:spPr>
          <a:xfrm>
            <a:off x="7664288" y="5614750"/>
            <a:ext cx="4161900" cy="6930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Part-of-speech filter</a:t>
            </a:r>
            <a:endParaRPr sz="28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1326" name="Google Shape;1326;p47"/>
          <p:cNvCxnSpPr>
            <a:stCxn id="1321" idx="2"/>
            <a:endCxn id="1325" idx="0"/>
          </p:cNvCxnSpPr>
          <p:nvPr/>
        </p:nvCxnSpPr>
        <p:spPr>
          <a:xfrm>
            <a:off x="9745363" y="5233663"/>
            <a:ext cx="0" cy="38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7" name="Google Shape;1327;p47"/>
          <p:cNvSpPr/>
          <p:nvPr/>
        </p:nvSpPr>
        <p:spPr>
          <a:xfrm>
            <a:off x="5001338" y="5614750"/>
            <a:ext cx="1875600" cy="69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351C75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adjective</a:t>
            </a:r>
            <a:endParaRPr sz="2700">
              <a:solidFill>
                <a:srgbClr val="351C75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cxnSp>
        <p:nvCxnSpPr>
          <p:cNvPr id="1328" name="Google Shape;1328;p47"/>
          <p:cNvCxnSpPr>
            <a:stCxn id="1327" idx="3"/>
            <a:endCxn id="1325" idx="1"/>
          </p:cNvCxnSpPr>
          <p:nvPr/>
        </p:nvCxnSpPr>
        <p:spPr>
          <a:xfrm>
            <a:off x="6876938" y="5961250"/>
            <a:ext cx="787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9" name="Google Shape;1329;p47"/>
          <p:cNvSpPr/>
          <p:nvPr/>
        </p:nvSpPr>
        <p:spPr>
          <a:xfrm>
            <a:off x="8166913" y="6821863"/>
            <a:ext cx="3156900" cy="6081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[</a:t>
            </a:r>
            <a:r>
              <a:rPr lang="en-US" sz="25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‘good’, ‘amazing’</a:t>
            </a:r>
            <a:r>
              <a:rPr lang="en-US" sz="3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]</a:t>
            </a:r>
            <a:endParaRPr sz="36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330" name="Google Shape;1330;p47"/>
          <p:cNvCxnSpPr>
            <a:stCxn id="1325" idx="2"/>
            <a:endCxn id="1329" idx="0"/>
          </p:cNvCxnSpPr>
          <p:nvPr/>
        </p:nvCxnSpPr>
        <p:spPr>
          <a:xfrm>
            <a:off x="9745238" y="6307750"/>
            <a:ext cx="0" cy="51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1" name="Google Shape;1331;p47"/>
          <p:cNvCxnSpPr>
            <a:endCxn id="1324" idx="0"/>
          </p:cNvCxnSpPr>
          <p:nvPr/>
        </p:nvCxnSpPr>
        <p:spPr>
          <a:xfrm>
            <a:off x="9727763" y="7375300"/>
            <a:ext cx="0" cy="43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2" name="Google Shape;1332;p47"/>
          <p:cNvSpPr/>
          <p:nvPr/>
        </p:nvSpPr>
        <p:spPr>
          <a:xfrm>
            <a:off x="5742163" y="9139525"/>
            <a:ext cx="8006400" cy="1040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If you like </a:t>
            </a:r>
            <a:r>
              <a:rPr lang="en-US" sz="25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&lt;mask&gt;</a:t>
            </a:r>
            <a:r>
              <a:rPr lang="en-US" sz="25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thrillers, this </a:t>
            </a:r>
            <a:r>
              <a:rPr lang="en-US" sz="25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&lt;mask&gt;</a:t>
            </a:r>
            <a:r>
              <a:rPr lang="en-US" sz="25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film is just what you need!</a:t>
            </a:r>
            <a:endParaRPr sz="25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1333" name="Google Shape;1333;p47"/>
          <p:cNvCxnSpPr>
            <a:stCxn id="1324" idx="2"/>
            <a:endCxn id="1332" idx="0"/>
          </p:cNvCxnSpPr>
          <p:nvPr/>
        </p:nvCxnSpPr>
        <p:spPr>
          <a:xfrm>
            <a:off x="9727763" y="8759800"/>
            <a:ext cx="17700" cy="379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48"/>
          <p:cNvSpPr txBox="1"/>
          <p:nvPr/>
        </p:nvSpPr>
        <p:spPr>
          <a:xfrm>
            <a:off x="1076100" y="336875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Implementation</a:t>
            </a:r>
            <a:endParaRPr sz="5500"/>
          </a:p>
        </p:txBody>
      </p:sp>
      <p:cxnSp>
        <p:nvCxnSpPr>
          <p:cNvPr id="1339" name="Google Shape;1339;p48"/>
          <p:cNvCxnSpPr/>
          <p:nvPr/>
        </p:nvCxnSpPr>
        <p:spPr>
          <a:xfrm rot="10800000" flipH="1">
            <a:off x="6955800" y="759850"/>
            <a:ext cx="72831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40" name="Google Shape;1340;p48"/>
          <p:cNvGrpSpPr/>
          <p:nvPr/>
        </p:nvGrpSpPr>
        <p:grpSpPr>
          <a:xfrm>
            <a:off x="14740872" y="709725"/>
            <a:ext cx="406852" cy="408676"/>
            <a:chOff x="1813" y="0"/>
            <a:chExt cx="809173" cy="812800"/>
          </a:xfrm>
        </p:grpSpPr>
        <p:sp>
          <p:nvSpPr>
            <p:cNvPr id="1341" name="Google Shape;1341;p4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48"/>
          <p:cNvGrpSpPr/>
          <p:nvPr/>
        </p:nvGrpSpPr>
        <p:grpSpPr>
          <a:xfrm>
            <a:off x="16427971" y="709725"/>
            <a:ext cx="406852" cy="408676"/>
            <a:chOff x="1813" y="0"/>
            <a:chExt cx="809173" cy="812800"/>
          </a:xfrm>
        </p:grpSpPr>
        <p:sp>
          <p:nvSpPr>
            <p:cNvPr id="1344" name="Google Shape;1344;p4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48"/>
          <p:cNvGrpSpPr/>
          <p:nvPr/>
        </p:nvGrpSpPr>
        <p:grpSpPr>
          <a:xfrm>
            <a:off x="15865594" y="709725"/>
            <a:ext cx="406852" cy="408676"/>
            <a:chOff x="1813" y="0"/>
            <a:chExt cx="809173" cy="812800"/>
          </a:xfrm>
        </p:grpSpPr>
        <p:sp>
          <p:nvSpPr>
            <p:cNvPr id="1347" name="Google Shape;1347;p4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8"/>
          <p:cNvGrpSpPr/>
          <p:nvPr/>
        </p:nvGrpSpPr>
        <p:grpSpPr>
          <a:xfrm>
            <a:off x="15303233" y="709725"/>
            <a:ext cx="406852" cy="408676"/>
            <a:chOff x="1813" y="0"/>
            <a:chExt cx="809173" cy="812800"/>
          </a:xfrm>
        </p:grpSpPr>
        <p:sp>
          <p:nvSpPr>
            <p:cNvPr id="1350" name="Google Shape;1350;p4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2" name="Google Shape;1352;p48"/>
          <p:cNvSpPr/>
          <p:nvPr/>
        </p:nvSpPr>
        <p:spPr>
          <a:xfrm>
            <a:off x="3553500" y="1324525"/>
            <a:ext cx="11181000" cy="1800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48"/>
          <p:cNvSpPr txBox="1"/>
          <p:nvPr/>
        </p:nvSpPr>
        <p:spPr>
          <a:xfrm flipH="1">
            <a:off x="3730075" y="1740025"/>
            <a:ext cx="108279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Counterfactuals of counterfactuals</a:t>
            </a:r>
            <a:endParaRPr sz="17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pic>
        <p:nvPicPr>
          <p:cNvPr id="1354" name="Google Shape;13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275" y="3266175"/>
            <a:ext cx="6459502" cy="683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49"/>
          <p:cNvSpPr/>
          <p:nvPr/>
        </p:nvSpPr>
        <p:spPr>
          <a:xfrm>
            <a:off x="6139550" y="3359700"/>
            <a:ext cx="6044700" cy="84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49"/>
          <p:cNvSpPr txBox="1"/>
          <p:nvPr/>
        </p:nvSpPr>
        <p:spPr>
          <a:xfrm>
            <a:off x="1076100" y="336875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Implementation</a:t>
            </a:r>
            <a:endParaRPr sz="5500"/>
          </a:p>
        </p:txBody>
      </p:sp>
      <p:cxnSp>
        <p:nvCxnSpPr>
          <p:cNvPr id="1361" name="Google Shape;1361;p49"/>
          <p:cNvCxnSpPr/>
          <p:nvPr/>
        </p:nvCxnSpPr>
        <p:spPr>
          <a:xfrm rot="10800000" flipH="1">
            <a:off x="6955800" y="759850"/>
            <a:ext cx="72831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62" name="Google Shape;1362;p49"/>
          <p:cNvGrpSpPr/>
          <p:nvPr/>
        </p:nvGrpSpPr>
        <p:grpSpPr>
          <a:xfrm>
            <a:off x="14740872" y="709725"/>
            <a:ext cx="406852" cy="408676"/>
            <a:chOff x="1813" y="0"/>
            <a:chExt cx="809173" cy="812800"/>
          </a:xfrm>
        </p:grpSpPr>
        <p:sp>
          <p:nvSpPr>
            <p:cNvPr id="1363" name="Google Shape;1363;p4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16427971" y="709725"/>
            <a:ext cx="406852" cy="408676"/>
            <a:chOff x="1813" y="0"/>
            <a:chExt cx="809173" cy="812800"/>
          </a:xfrm>
        </p:grpSpPr>
        <p:sp>
          <p:nvSpPr>
            <p:cNvPr id="1366" name="Google Shape;1366;p4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8" name="Google Shape;1368;p49"/>
          <p:cNvGrpSpPr/>
          <p:nvPr/>
        </p:nvGrpSpPr>
        <p:grpSpPr>
          <a:xfrm>
            <a:off x="15865594" y="709725"/>
            <a:ext cx="406852" cy="408676"/>
            <a:chOff x="1813" y="0"/>
            <a:chExt cx="809173" cy="812800"/>
          </a:xfrm>
        </p:grpSpPr>
        <p:sp>
          <p:nvSpPr>
            <p:cNvPr id="1369" name="Google Shape;1369;p4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1" name="Google Shape;1371;p49"/>
          <p:cNvGrpSpPr/>
          <p:nvPr/>
        </p:nvGrpSpPr>
        <p:grpSpPr>
          <a:xfrm>
            <a:off x="15303233" y="709725"/>
            <a:ext cx="406852" cy="408676"/>
            <a:chOff x="1813" y="0"/>
            <a:chExt cx="809173" cy="812800"/>
          </a:xfrm>
        </p:grpSpPr>
        <p:sp>
          <p:nvSpPr>
            <p:cNvPr id="1372" name="Google Shape;1372;p4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4" name="Google Shape;1374;p49"/>
          <p:cNvSpPr/>
          <p:nvPr/>
        </p:nvSpPr>
        <p:spPr>
          <a:xfrm>
            <a:off x="3553500" y="1324525"/>
            <a:ext cx="11181000" cy="1800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9"/>
          <p:cNvSpPr txBox="1"/>
          <p:nvPr/>
        </p:nvSpPr>
        <p:spPr>
          <a:xfrm flipH="1">
            <a:off x="3730075" y="1740025"/>
            <a:ext cx="108279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Counterfactuals of counterfactuals</a:t>
            </a:r>
            <a:endParaRPr sz="17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376" name="Google Shape;1376;p49"/>
          <p:cNvSpPr/>
          <p:nvPr/>
        </p:nvSpPr>
        <p:spPr>
          <a:xfrm>
            <a:off x="2801350" y="4892650"/>
            <a:ext cx="2681400" cy="2134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49"/>
          <p:cNvSpPr/>
          <p:nvPr/>
        </p:nvSpPr>
        <p:spPr>
          <a:xfrm>
            <a:off x="6033063" y="5153525"/>
            <a:ext cx="2006700" cy="1736100"/>
          </a:xfrm>
          <a:prstGeom prst="roundRect">
            <a:avLst>
              <a:gd name="adj" fmla="val 16667"/>
            </a:avLst>
          </a:prstGeom>
          <a:solidFill>
            <a:srgbClr val="FF9F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Predictor</a:t>
            </a:r>
            <a:endParaRPr sz="30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378" name="Google Shape;1378;p49"/>
          <p:cNvSpPr/>
          <p:nvPr/>
        </p:nvSpPr>
        <p:spPr>
          <a:xfrm>
            <a:off x="3332955" y="5765375"/>
            <a:ext cx="1618200" cy="51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Editor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379" name="Google Shape;1379;p49"/>
          <p:cNvSpPr txBox="1"/>
          <p:nvPr/>
        </p:nvSpPr>
        <p:spPr>
          <a:xfrm>
            <a:off x="1248050" y="5735625"/>
            <a:ext cx="1198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Input</a:t>
            </a:r>
            <a:endParaRPr sz="26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1380" name="Google Shape;1380;p49"/>
          <p:cNvCxnSpPr>
            <a:stCxn id="1379" idx="3"/>
            <a:endCxn id="1378" idx="1"/>
          </p:cNvCxnSpPr>
          <p:nvPr/>
        </p:nvCxnSpPr>
        <p:spPr>
          <a:xfrm rot="10800000" flipH="1">
            <a:off x="2446550" y="6021525"/>
            <a:ext cx="8865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1" name="Google Shape;1381;p49"/>
          <p:cNvSpPr/>
          <p:nvPr/>
        </p:nvSpPr>
        <p:spPr>
          <a:xfrm>
            <a:off x="8656048" y="5308725"/>
            <a:ext cx="2334000" cy="14388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Selection</a:t>
            </a:r>
            <a:br>
              <a:rPr lang="en-US" sz="27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sz="27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of most minimal edit</a:t>
            </a:r>
            <a:endParaRPr sz="27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382" name="Google Shape;1382;p49"/>
          <p:cNvSpPr txBox="1"/>
          <p:nvPr/>
        </p:nvSpPr>
        <p:spPr>
          <a:xfrm>
            <a:off x="11744600" y="5721425"/>
            <a:ext cx="1414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Output</a:t>
            </a:r>
            <a:endParaRPr sz="27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1383" name="Google Shape;1383;p49"/>
          <p:cNvCxnSpPr>
            <a:stCxn id="1377" idx="3"/>
            <a:endCxn id="1381" idx="1"/>
          </p:cNvCxnSpPr>
          <p:nvPr/>
        </p:nvCxnSpPr>
        <p:spPr>
          <a:xfrm>
            <a:off x="8039763" y="6021575"/>
            <a:ext cx="6162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4" name="Google Shape;1384;p49"/>
          <p:cNvCxnSpPr>
            <a:stCxn id="1381" idx="3"/>
            <a:endCxn id="1382" idx="1"/>
          </p:cNvCxnSpPr>
          <p:nvPr/>
        </p:nvCxnSpPr>
        <p:spPr>
          <a:xfrm rot="10800000" flipH="1">
            <a:off x="10990048" y="6021525"/>
            <a:ext cx="7545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5" name="Google Shape;1385;p49"/>
          <p:cNvSpPr/>
          <p:nvPr/>
        </p:nvSpPr>
        <p:spPr>
          <a:xfrm>
            <a:off x="1726400" y="6321725"/>
            <a:ext cx="10566375" cy="2510554"/>
          </a:xfrm>
          <a:custGeom>
            <a:avLst/>
            <a:gdLst/>
            <a:ahLst/>
            <a:cxnLst/>
            <a:rect l="l" t="t" r="r" b="b"/>
            <a:pathLst>
              <a:path w="630170" h="130758" extrusionOk="0">
                <a:moveTo>
                  <a:pt x="629109" y="0"/>
                </a:moveTo>
                <a:cubicBezTo>
                  <a:pt x="624500" y="14391"/>
                  <a:pt x="645186" y="65432"/>
                  <a:pt x="601452" y="86343"/>
                </a:cubicBezTo>
                <a:cubicBezTo>
                  <a:pt x="557718" y="107254"/>
                  <a:pt x="450688" y="119621"/>
                  <a:pt x="366706" y="125467"/>
                </a:cubicBezTo>
                <a:cubicBezTo>
                  <a:pt x="282724" y="131313"/>
                  <a:pt x="157032" y="135024"/>
                  <a:pt x="97558" y="121420"/>
                </a:cubicBezTo>
                <a:cubicBezTo>
                  <a:pt x="38085" y="107817"/>
                  <a:pt x="25942" y="63746"/>
                  <a:pt x="9865" y="43846"/>
                </a:cubicBezTo>
                <a:cubicBezTo>
                  <a:pt x="-6212" y="23947"/>
                  <a:pt x="2558" y="8994"/>
                  <a:pt x="1096" y="2023"/>
                </a:cubicBez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386" name="Google Shape;1386;p49"/>
          <p:cNvCxnSpPr>
            <a:stCxn id="1378" idx="3"/>
            <a:endCxn id="1377" idx="1"/>
          </p:cNvCxnSpPr>
          <p:nvPr/>
        </p:nvCxnSpPr>
        <p:spPr>
          <a:xfrm>
            <a:off x="4951155" y="6021575"/>
            <a:ext cx="1081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7" name="Google Shape;1387;p49"/>
          <p:cNvSpPr txBox="1"/>
          <p:nvPr/>
        </p:nvSpPr>
        <p:spPr>
          <a:xfrm>
            <a:off x="6498100" y="3429000"/>
            <a:ext cx="5365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 iterative feedback process</a:t>
            </a:r>
            <a:endParaRPr sz="30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88" name="Google Shape;1388;p49"/>
          <p:cNvSpPr/>
          <p:nvPr/>
        </p:nvSpPr>
        <p:spPr>
          <a:xfrm>
            <a:off x="170950" y="5226651"/>
            <a:ext cx="3093900" cy="408600"/>
          </a:xfrm>
          <a:prstGeom prst="rect">
            <a:avLst/>
          </a:prstGeom>
          <a:solidFill>
            <a:srgbClr val="34A0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 movie was fantastic.</a:t>
            </a:r>
            <a:endParaRPr sz="20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389" name="Google Shape;1389;p49"/>
          <p:cNvSpPr/>
          <p:nvPr/>
        </p:nvSpPr>
        <p:spPr>
          <a:xfrm>
            <a:off x="13613150" y="3610000"/>
            <a:ext cx="4521900" cy="542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49"/>
          <p:cNvSpPr/>
          <p:nvPr/>
        </p:nvSpPr>
        <p:spPr>
          <a:xfrm>
            <a:off x="14914750" y="4586551"/>
            <a:ext cx="3093900" cy="408600"/>
          </a:xfrm>
          <a:prstGeom prst="rect">
            <a:avLst/>
          </a:prstGeom>
          <a:solidFill>
            <a:srgbClr val="34A0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 movie was </a:t>
            </a:r>
            <a:r>
              <a:rPr lang="en-US" sz="2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fantastic</a:t>
            </a:r>
            <a:r>
              <a:rPr lang="en-US" sz="2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.</a:t>
            </a:r>
            <a:endParaRPr sz="20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391" name="Google Shape;1391;p49"/>
          <p:cNvSpPr txBox="1"/>
          <p:nvPr/>
        </p:nvSpPr>
        <p:spPr>
          <a:xfrm>
            <a:off x="14002425" y="3981275"/>
            <a:ext cx="335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STEP                    TEXT</a:t>
            </a:r>
            <a:endParaRPr sz="22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92" name="Google Shape;1392;p49"/>
          <p:cNvSpPr txBox="1"/>
          <p:nvPr/>
        </p:nvSpPr>
        <p:spPr>
          <a:xfrm>
            <a:off x="14151175" y="4529250"/>
            <a:ext cx="406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Google Shape;1393;p49"/>
          <p:cNvSpPr/>
          <p:nvPr/>
        </p:nvSpPr>
        <p:spPr>
          <a:xfrm>
            <a:off x="14951950" y="5226650"/>
            <a:ext cx="3056700" cy="40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 movie was </a:t>
            </a:r>
            <a:r>
              <a:rPr lang="en-US" sz="2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terrible</a:t>
            </a:r>
            <a:r>
              <a:rPr lang="en-US" sz="2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.</a:t>
            </a:r>
            <a:endParaRPr sz="20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394" name="Google Shape;1394;p49"/>
          <p:cNvSpPr/>
          <p:nvPr/>
        </p:nvSpPr>
        <p:spPr>
          <a:xfrm>
            <a:off x="189550" y="5226650"/>
            <a:ext cx="3056700" cy="40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 movie was </a:t>
            </a:r>
            <a:r>
              <a:rPr lang="en-US" sz="2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terrible</a:t>
            </a:r>
            <a:r>
              <a:rPr lang="en-US" sz="2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.</a:t>
            </a:r>
            <a:endParaRPr sz="20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1395" name="Google Shape;1395;p49"/>
          <p:cNvCxnSpPr/>
          <p:nvPr/>
        </p:nvCxnSpPr>
        <p:spPr>
          <a:xfrm>
            <a:off x="13158800" y="6021575"/>
            <a:ext cx="470700" cy="1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6" name="Google Shape;1396;p49"/>
          <p:cNvSpPr txBox="1"/>
          <p:nvPr/>
        </p:nvSpPr>
        <p:spPr>
          <a:xfrm>
            <a:off x="14163350" y="5169350"/>
            <a:ext cx="406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49"/>
          <p:cNvSpPr txBox="1"/>
          <p:nvPr/>
        </p:nvSpPr>
        <p:spPr>
          <a:xfrm>
            <a:off x="14163350" y="5809450"/>
            <a:ext cx="406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8" name="Google Shape;1398;p49"/>
          <p:cNvSpPr/>
          <p:nvPr/>
        </p:nvSpPr>
        <p:spPr>
          <a:xfrm>
            <a:off x="14914750" y="5866751"/>
            <a:ext cx="3093900" cy="408600"/>
          </a:xfrm>
          <a:prstGeom prst="rect">
            <a:avLst/>
          </a:prstGeom>
          <a:solidFill>
            <a:srgbClr val="34A0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 movie was  </a:t>
            </a:r>
            <a:r>
              <a:rPr lang="en-US" sz="2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amazing</a:t>
            </a:r>
            <a:r>
              <a:rPr lang="en-US" sz="2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.</a:t>
            </a:r>
            <a:endParaRPr sz="20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399" name="Google Shape;1399;p49"/>
          <p:cNvSpPr/>
          <p:nvPr/>
        </p:nvSpPr>
        <p:spPr>
          <a:xfrm>
            <a:off x="170950" y="5325926"/>
            <a:ext cx="3093900" cy="408600"/>
          </a:xfrm>
          <a:prstGeom prst="rect">
            <a:avLst/>
          </a:prstGeom>
          <a:solidFill>
            <a:srgbClr val="34A0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 movie was  </a:t>
            </a:r>
            <a:r>
              <a:rPr lang="en-US" sz="2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amazing</a:t>
            </a:r>
            <a:r>
              <a:rPr lang="en-US" sz="2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.</a:t>
            </a:r>
            <a:endParaRPr sz="20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400" name="Google Shape;1400;p49"/>
          <p:cNvSpPr txBox="1"/>
          <p:nvPr/>
        </p:nvSpPr>
        <p:spPr>
          <a:xfrm>
            <a:off x="14163350" y="6449550"/>
            <a:ext cx="406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49"/>
          <p:cNvSpPr/>
          <p:nvPr/>
        </p:nvSpPr>
        <p:spPr>
          <a:xfrm>
            <a:off x="14933350" y="6506850"/>
            <a:ext cx="3056700" cy="40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 movie was   </a:t>
            </a:r>
            <a:r>
              <a:rPr lang="en-US" sz="2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bad.</a:t>
            </a:r>
            <a:endParaRPr sz="20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402" name="Google Shape;1402;p49"/>
          <p:cNvSpPr txBox="1"/>
          <p:nvPr/>
        </p:nvSpPr>
        <p:spPr>
          <a:xfrm>
            <a:off x="15865625" y="6021525"/>
            <a:ext cx="4068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endParaRPr sz="100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03" name="Google Shape;1403;p49"/>
          <p:cNvSpPr txBox="1"/>
          <p:nvPr/>
        </p:nvSpPr>
        <p:spPr>
          <a:xfrm>
            <a:off x="15865625" y="6506850"/>
            <a:ext cx="4068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endParaRPr sz="100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04" name="Google Shape;1404;p49"/>
          <p:cNvSpPr txBox="1"/>
          <p:nvPr/>
        </p:nvSpPr>
        <p:spPr>
          <a:xfrm>
            <a:off x="15865625" y="7027450"/>
            <a:ext cx="4068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endParaRPr sz="100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405" name="Google Shape;1405;p49"/>
          <p:cNvCxnSpPr/>
          <p:nvPr/>
        </p:nvCxnSpPr>
        <p:spPr>
          <a:xfrm>
            <a:off x="13334125" y="5435275"/>
            <a:ext cx="740700" cy="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6" name="Google Shape;1406;p49"/>
          <p:cNvCxnSpPr/>
          <p:nvPr/>
        </p:nvCxnSpPr>
        <p:spPr>
          <a:xfrm>
            <a:off x="13334125" y="4848975"/>
            <a:ext cx="740700" cy="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7" name="Google Shape;1407;p49"/>
          <p:cNvCxnSpPr/>
          <p:nvPr/>
        </p:nvCxnSpPr>
        <p:spPr>
          <a:xfrm>
            <a:off x="13410475" y="6071050"/>
            <a:ext cx="740700" cy="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8" name="Google Shape;1408;p49"/>
          <p:cNvCxnSpPr/>
          <p:nvPr/>
        </p:nvCxnSpPr>
        <p:spPr>
          <a:xfrm>
            <a:off x="13410475" y="6711150"/>
            <a:ext cx="740700" cy="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50"/>
          <p:cNvSpPr txBox="1"/>
          <p:nvPr/>
        </p:nvSpPr>
        <p:spPr>
          <a:xfrm>
            <a:off x="1076100" y="336875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Implementation</a:t>
            </a:r>
            <a:endParaRPr sz="5500"/>
          </a:p>
        </p:txBody>
      </p:sp>
      <p:cxnSp>
        <p:nvCxnSpPr>
          <p:cNvPr id="1414" name="Google Shape;1414;p50"/>
          <p:cNvCxnSpPr/>
          <p:nvPr/>
        </p:nvCxnSpPr>
        <p:spPr>
          <a:xfrm rot="10800000" flipH="1">
            <a:off x="6955800" y="759850"/>
            <a:ext cx="72831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15" name="Google Shape;1415;p50"/>
          <p:cNvGrpSpPr/>
          <p:nvPr/>
        </p:nvGrpSpPr>
        <p:grpSpPr>
          <a:xfrm>
            <a:off x="14740872" y="709725"/>
            <a:ext cx="406852" cy="408676"/>
            <a:chOff x="1813" y="0"/>
            <a:chExt cx="809173" cy="812800"/>
          </a:xfrm>
        </p:grpSpPr>
        <p:sp>
          <p:nvSpPr>
            <p:cNvPr id="1416" name="Google Shape;1416;p5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50"/>
          <p:cNvGrpSpPr/>
          <p:nvPr/>
        </p:nvGrpSpPr>
        <p:grpSpPr>
          <a:xfrm>
            <a:off x="16427971" y="709725"/>
            <a:ext cx="406852" cy="408676"/>
            <a:chOff x="1813" y="0"/>
            <a:chExt cx="809173" cy="812800"/>
          </a:xfrm>
        </p:grpSpPr>
        <p:sp>
          <p:nvSpPr>
            <p:cNvPr id="1419" name="Google Shape;1419;p5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1" name="Google Shape;1421;p50"/>
          <p:cNvGrpSpPr/>
          <p:nvPr/>
        </p:nvGrpSpPr>
        <p:grpSpPr>
          <a:xfrm>
            <a:off x="15865594" y="709725"/>
            <a:ext cx="406852" cy="408676"/>
            <a:chOff x="1813" y="0"/>
            <a:chExt cx="809173" cy="812800"/>
          </a:xfrm>
        </p:grpSpPr>
        <p:sp>
          <p:nvSpPr>
            <p:cNvPr id="1422" name="Google Shape;1422;p5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50"/>
          <p:cNvGrpSpPr/>
          <p:nvPr/>
        </p:nvGrpSpPr>
        <p:grpSpPr>
          <a:xfrm>
            <a:off x="15303233" y="709725"/>
            <a:ext cx="406852" cy="408676"/>
            <a:chOff x="1813" y="0"/>
            <a:chExt cx="809173" cy="812800"/>
          </a:xfrm>
        </p:grpSpPr>
        <p:sp>
          <p:nvSpPr>
            <p:cNvPr id="1425" name="Google Shape;1425;p5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7" name="Google Shape;1427;p50"/>
          <p:cNvSpPr/>
          <p:nvPr/>
        </p:nvSpPr>
        <p:spPr>
          <a:xfrm>
            <a:off x="3553500" y="1324525"/>
            <a:ext cx="11181000" cy="1320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0"/>
          <p:cNvSpPr txBox="1"/>
          <p:nvPr/>
        </p:nvSpPr>
        <p:spPr>
          <a:xfrm flipH="1">
            <a:off x="3730050" y="1460525"/>
            <a:ext cx="108279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Combining the methods</a:t>
            </a:r>
            <a:endParaRPr sz="17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429" name="Google Shape;1429;p50"/>
          <p:cNvSpPr/>
          <p:nvPr/>
        </p:nvSpPr>
        <p:spPr>
          <a:xfrm>
            <a:off x="2979675" y="4348430"/>
            <a:ext cx="6755700" cy="35487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50"/>
          <p:cNvSpPr/>
          <p:nvPr/>
        </p:nvSpPr>
        <p:spPr>
          <a:xfrm>
            <a:off x="9886463" y="4609300"/>
            <a:ext cx="2053800" cy="1736100"/>
          </a:xfrm>
          <a:prstGeom prst="roundRect">
            <a:avLst>
              <a:gd name="adj" fmla="val 16667"/>
            </a:avLst>
          </a:prstGeom>
          <a:solidFill>
            <a:srgbClr val="FF9F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Predictor</a:t>
            </a:r>
            <a:endParaRPr sz="30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431" name="Google Shape;1431;p50"/>
          <p:cNvSpPr/>
          <p:nvPr/>
        </p:nvSpPr>
        <p:spPr>
          <a:xfrm>
            <a:off x="5447475" y="4066788"/>
            <a:ext cx="1820100" cy="51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Editor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432" name="Google Shape;1432;p50"/>
          <p:cNvSpPr/>
          <p:nvPr/>
        </p:nvSpPr>
        <p:spPr>
          <a:xfrm>
            <a:off x="3790500" y="5008825"/>
            <a:ext cx="2053800" cy="9501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Masking Method</a:t>
            </a:r>
            <a:endParaRPr sz="27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433" name="Google Shape;1433;p50"/>
          <p:cNvSpPr/>
          <p:nvPr/>
        </p:nvSpPr>
        <p:spPr>
          <a:xfrm>
            <a:off x="6968150" y="4940575"/>
            <a:ext cx="2053800" cy="10866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Language Model</a:t>
            </a:r>
            <a:endParaRPr sz="27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434" name="Google Shape;1434;p50"/>
          <p:cNvSpPr txBox="1"/>
          <p:nvPr/>
        </p:nvSpPr>
        <p:spPr>
          <a:xfrm>
            <a:off x="704150" y="5160613"/>
            <a:ext cx="1183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Input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1435" name="Google Shape;1435;p50"/>
          <p:cNvCxnSpPr>
            <a:stCxn id="1434" idx="3"/>
            <a:endCxn id="1432" idx="1"/>
          </p:cNvCxnSpPr>
          <p:nvPr/>
        </p:nvCxnSpPr>
        <p:spPr>
          <a:xfrm>
            <a:off x="1887950" y="5483863"/>
            <a:ext cx="1902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6" name="Google Shape;1436;p50"/>
          <p:cNvCxnSpPr>
            <a:stCxn id="1432" idx="3"/>
            <a:endCxn id="1433" idx="1"/>
          </p:cNvCxnSpPr>
          <p:nvPr/>
        </p:nvCxnSpPr>
        <p:spPr>
          <a:xfrm>
            <a:off x="5844300" y="5483875"/>
            <a:ext cx="1123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7" name="Google Shape;1437;p50"/>
          <p:cNvSpPr/>
          <p:nvPr/>
        </p:nvSpPr>
        <p:spPr>
          <a:xfrm>
            <a:off x="12577450" y="4757938"/>
            <a:ext cx="2625300" cy="14388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Selection</a:t>
            </a:r>
            <a:br>
              <a:rPr lang="en-US" sz="27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sz="27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of most minimal edit</a:t>
            </a:r>
            <a:endParaRPr sz="27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438" name="Google Shape;1438;p50"/>
          <p:cNvSpPr txBox="1"/>
          <p:nvPr/>
        </p:nvSpPr>
        <p:spPr>
          <a:xfrm>
            <a:off x="15982450" y="5160625"/>
            <a:ext cx="1601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Output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1439" name="Google Shape;1439;p50"/>
          <p:cNvCxnSpPr>
            <a:stCxn id="1433" idx="3"/>
            <a:endCxn id="1430" idx="1"/>
          </p:cNvCxnSpPr>
          <p:nvPr/>
        </p:nvCxnSpPr>
        <p:spPr>
          <a:xfrm rot="10800000" flipH="1">
            <a:off x="9021950" y="5477275"/>
            <a:ext cx="8646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Google Shape;1440;p50"/>
          <p:cNvCxnSpPr>
            <a:stCxn id="1430" idx="3"/>
            <a:endCxn id="1437" idx="1"/>
          </p:cNvCxnSpPr>
          <p:nvPr/>
        </p:nvCxnSpPr>
        <p:spPr>
          <a:xfrm>
            <a:off x="11940263" y="5477350"/>
            <a:ext cx="637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1" name="Google Shape;1441;p50"/>
          <p:cNvCxnSpPr>
            <a:stCxn id="1437" idx="3"/>
            <a:endCxn id="1438" idx="1"/>
          </p:cNvCxnSpPr>
          <p:nvPr/>
        </p:nvCxnSpPr>
        <p:spPr>
          <a:xfrm>
            <a:off x="15202750" y="5477338"/>
            <a:ext cx="7797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2" name="Google Shape;1442;p50"/>
          <p:cNvSpPr/>
          <p:nvPr/>
        </p:nvSpPr>
        <p:spPr>
          <a:xfrm>
            <a:off x="3504750" y="6388550"/>
            <a:ext cx="2625300" cy="12444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POS tag constraint method</a:t>
            </a:r>
            <a:endParaRPr sz="2600">
              <a:solidFill>
                <a:schemeClr val="lt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cxnSp>
        <p:nvCxnSpPr>
          <p:cNvPr id="1443" name="Google Shape;1443;p50"/>
          <p:cNvCxnSpPr>
            <a:stCxn id="1442" idx="0"/>
            <a:endCxn id="1432" idx="2"/>
          </p:cNvCxnSpPr>
          <p:nvPr/>
        </p:nvCxnSpPr>
        <p:spPr>
          <a:xfrm rot="10800000">
            <a:off x="4817400" y="5958950"/>
            <a:ext cx="0" cy="42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4" name="Google Shape;1444;p50"/>
          <p:cNvSpPr/>
          <p:nvPr/>
        </p:nvSpPr>
        <p:spPr>
          <a:xfrm>
            <a:off x="5925150" y="8537625"/>
            <a:ext cx="6437700" cy="646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Counterfactuals of counterfactuals</a:t>
            </a:r>
            <a:endParaRPr sz="3000">
              <a:solidFill>
                <a:schemeClr val="lt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cxnSp>
        <p:nvCxnSpPr>
          <p:cNvPr id="1445" name="Google Shape;1445;p50"/>
          <p:cNvCxnSpPr>
            <a:stCxn id="1438" idx="2"/>
            <a:endCxn id="1444" idx="3"/>
          </p:cNvCxnSpPr>
          <p:nvPr/>
        </p:nvCxnSpPr>
        <p:spPr>
          <a:xfrm rot="5400000">
            <a:off x="13046200" y="5123875"/>
            <a:ext cx="3053700" cy="44202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6" name="Google Shape;1446;p50"/>
          <p:cNvCxnSpPr>
            <a:stCxn id="1444" idx="1"/>
            <a:endCxn id="1434" idx="2"/>
          </p:cNvCxnSpPr>
          <p:nvPr/>
        </p:nvCxnSpPr>
        <p:spPr>
          <a:xfrm rot="10800000">
            <a:off x="1296150" y="5807175"/>
            <a:ext cx="4629000" cy="30537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51"/>
          <p:cNvSpPr/>
          <p:nvPr/>
        </p:nvSpPr>
        <p:spPr>
          <a:xfrm>
            <a:off x="12516750" y="2519425"/>
            <a:ext cx="3946500" cy="7121400"/>
          </a:xfrm>
          <a:prstGeom prst="ellipse">
            <a:avLst/>
          </a:prstGeom>
          <a:solidFill>
            <a:srgbClr val="FF4545">
              <a:alpha val="65820"/>
            </a:srgbClr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51"/>
          <p:cNvSpPr txBox="1"/>
          <p:nvPr/>
        </p:nvSpPr>
        <p:spPr>
          <a:xfrm>
            <a:off x="1111375" y="707225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Implementation</a:t>
            </a:r>
            <a:endParaRPr sz="5500"/>
          </a:p>
        </p:txBody>
      </p:sp>
      <p:cxnSp>
        <p:nvCxnSpPr>
          <p:cNvPr id="1453" name="Google Shape;1453;p51"/>
          <p:cNvCxnSpPr/>
          <p:nvPr/>
        </p:nvCxnSpPr>
        <p:spPr>
          <a:xfrm rot="10800000" flipH="1">
            <a:off x="6991075" y="1130200"/>
            <a:ext cx="72831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54" name="Google Shape;1454;p51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1455" name="Google Shape;1455;p5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7" name="Google Shape;1457;p51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1458" name="Google Shape;1458;p5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0" name="Google Shape;1460;p51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1461" name="Google Shape;1461;p5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3" name="Google Shape;1463;p51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1464" name="Google Shape;1464;p5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6" name="Google Shape;1466;p51"/>
          <p:cNvSpPr/>
          <p:nvPr/>
        </p:nvSpPr>
        <p:spPr>
          <a:xfrm>
            <a:off x="6298959" y="1672825"/>
            <a:ext cx="5757600" cy="846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51"/>
          <p:cNvSpPr txBox="1"/>
          <p:nvPr/>
        </p:nvSpPr>
        <p:spPr>
          <a:xfrm flipH="1">
            <a:off x="6499387" y="1647625"/>
            <a:ext cx="54243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Evaluation</a:t>
            </a:r>
            <a:endParaRPr sz="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pic>
        <p:nvPicPr>
          <p:cNvPr id="1468" name="Google Shape;146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401" y="3092800"/>
            <a:ext cx="13516725" cy="6195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/>
        </p:nvSpPr>
        <p:spPr>
          <a:xfrm>
            <a:off x="1111375" y="720851"/>
            <a:ext cx="88581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 Introduction</a:t>
            </a:r>
            <a:endParaRPr/>
          </a:p>
        </p:txBody>
      </p:sp>
      <p:cxnSp>
        <p:nvCxnSpPr>
          <p:cNvPr id="195" name="Google Shape;195;p16"/>
          <p:cNvCxnSpPr/>
          <p:nvPr/>
        </p:nvCxnSpPr>
        <p:spPr>
          <a:xfrm rot="10800000" flipH="1">
            <a:off x="7479950" y="1284250"/>
            <a:ext cx="6793800" cy="276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6" name="Google Shape;196;p16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197" name="Google Shape;197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16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200" name="Google Shape;200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16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203" name="Google Shape;203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16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206" name="Google Shape;206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16"/>
          <p:cNvSpPr/>
          <p:nvPr/>
        </p:nvSpPr>
        <p:spPr>
          <a:xfrm>
            <a:off x="3635075" y="5131736"/>
            <a:ext cx="10814700" cy="3024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C68B2"/>
              </a:gs>
              <a:gs pos="100000">
                <a:srgbClr val="162B4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6714278" y="3759500"/>
            <a:ext cx="4656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Objective</a:t>
            </a:r>
            <a:endParaRPr sz="52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5467475" y="5735925"/>
            <a:ext cx="71499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 </a:t>
            </a:r>
            <a:r>
              <a:rPr lang="en-US" sz="53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evaluation </a:t>
            </a:r>
            <a:r>
              <a:rPr lang="en-US" sz="53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of counterfactual editors</a:t>
            </a:r>
            <a:endParaRPr sz="53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211" name="Google Shape;2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8650" y="2447063"/>
            <a:ext cx="1227538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52"/>
          <p:cNvSpPr/>
          <p:nvPr/>
        </p:nvSpPr>
        <p:spPr>
          <a:xfrm>
            <a:off x="9657225" y="4792150"/>
            <a:ext cx="7027800" cy="1020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52"/>
          <p:cNvSpPr txBox="1"/>
          <p:nvPr/>
        </p:nvSpPr>
        <p:spPr>
          <a:xfrm>
            <a:off x="1111375" y="343438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Implementation</a:t>
            </a:r>
            <a:endParaRPr sz="5500"/>
          </a:p>
        </p:txBody>
      </p:sp>
      <p:cxnSp>
        <p:nvCxnSpPr>
          <p:cNvPr id="1475" name="Google Shape;1475;p52"/>
          <p:cNvCxnSpPr/>
          <p:nvPr/>
        </p:nvCxnSpPr>
        <p:spPr>
          <a:xfrm rot="10800000" flipH="1">
            <a:off x="6991075" y="1130200"/>
            <a:ext cx="72831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76" name="Google Shape;1476;p52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1477" name="Google Shape;1477;p5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52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1480" name="Google Shape;1480;p5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52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1483" name="Google Shape;1483;p5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5" name="Google Shape;1485;p52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1486" name="Google Shape;1486;p5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8" name="Google Shape;1488;p52"/>
          <p:cNvSpPr/>
          <p:nvPr/>
        </p:nvSpPr>
        <p:spPr>
          <a:xfrm>
            <a:off x="1111384" y="1150163"/>
            <a:ext cx="5757600" cy="846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52"/>
          <p:cNvSpPr txBox="1"/>
          <p:nvPr/>
        </p:nvSpPr>
        <p:spPr>
          <a:xfrm flipH="1">
            <a:off x="1278037" y="1150163"/>
            <a:ext cx="54243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Evaluation</a:t>
            </a:r>
            <a:endParaRPr sz="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490" name="Google Shape;1490;p52"/>
          <p:cNvSpPr/>
          <p:nvPr/>
        </p:nvSpPr>
        <p:spPr>
          <a:xfrm>
            <a:off x="1531825" y="2910960"/>
            <a:ext cx="6622200" cy="654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52"/>
          <p:cNvSpPr/>
          <p:nvPr/>
        </p:nvSpPr>
        <p:spPr>
          <a:xfrm rot="5400000">
            <a:off x="8716350" y="-653912"/>
            <a:ext cx="855300" cy="702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52"/>
          <p:cNvSpPr txBox="1"/>
          <p:nvPr/>
        </p:nvSpPr>
        <p:spPr>
          <a:xfrm rot="1101">
            <a:off x="5864400" y="2498350"/>
            <a:ext cx="6559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Minimality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grpSp>
        <p:nvGrpSpPr>
          <p:cNvPr id="1493" name="Google Shape;1493;p52"/>
          <p:cNvGrpSpPr/>
          <p:nvPr/>
        </p:nvGrpSpPr>
        <p:grpSpPr>
          <a:xfrm>
            <a:off x="2276133" y="3774413"/>
            <a:ext cx="406852" cy="408676"/>
            <a:chOff x="1813" y="0"/>
            <a:chExt cx="809173" cy="812800"/>
          </a:xfrm>
        </p:grpSpPr>
        <p:sp>
          <p:nvSpPr>
            <p:cNvPr id="1494" name="Google Shape;1494;p5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6" name="Google Shape;1496;p52"/>
          <p:cNvSpPr txBox="1"/>
          <p:nvPr/>
        </p:nvSpPr>
        <p:spPr>
          <a:xfrm>
            <a:off x="2954113" y="3642338"/>
            <a:ext cx="4488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Calculates the word-level </a:t>
            </a: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Levenshtein edit distance</a:t>
            </a:r>
            <a:endParaRPr sz="30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1497" name="Google Shape;1497;p52"/>
          <p:cNvGrpSpPr/>
          <p:nvPr/>
        </p:nvGrpSpPr>
        <p:grpSpPr>
          <a:xfrm>
            <a:off x="2243733" y="5585375"/>
            <a:ext cx="406852" cy="408676"/>
            <a:chOff x="1813" y="0"/>
            <a:chExt cx="809173" cy="812800"/>
          </a:xfrm>
        </p:grpSpPr>
        <p:sp>
          <p:nvSpPr>
            <p:cNvPr id="1498" name="Google Shape;1498;p5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0" name="Google Shape;1500;p52"/>
          <p:cNvSpPr txBox="1"/>
          <p:nvPr/>
        </p:nvSpPr>
        <p:spPr>
          <a:xfrm>
            <a:off x="2921738" y="5427413"/>
            <a:ext cx="4488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Shows how many words were changed in the sentence after the edit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501" name="Google Shape;1501;p52"/>
          <p:cNvSpPr txBox="1"/>
          <p:nvPr/>
        </p:nvSpPr>
        <p:spPr>
          <a:xfrm>
            <a:off x="9748725" y="4748050"/>
            <a:ext cx="6844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movie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a </a:t>
            </a:r>
            <a:r>
              <a:rPr lang="en-US" sz="3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exhibition of </a:t>
            </a:r>
            <a:r>
              <a:rPr lang="en-US" sz="3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classic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cinema.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2" name="Google Shape;1502;p52"/>
          <p:cNvSpPr/>
          <p:nvPr/>
        </p:nvSpPr>
        <p:spPr>
          <a:xfrm>
            <a:off x="9748725" y="6922950"/>
            <a:ext cx="7027800" cy="1020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52"/>
          <p:cNvSpPr txBox="1"/>
          <p:nvPr/>
        </p:nvSpPr>
        <p:spPr>
          <a:xfrm>
            <a:off x="9840225" y="6878850"/>
            <a:ext cx="6844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000" b="1" u="sng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play</a:t>
            </a:r>
            <a:r>
              <a:rPr lang="en-US" sz="3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a </a:t>
            </a:r>
            <a:r>
              <a:rPr lang="en-US" sz="3000" b="1" u="sng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r>
              <a:rPr lang="en-US" sz="3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exhibition of </a:t>
            </a:r>
            <a:r>
              <a:rPr lang="en-US" sz="3000" b="1" u="sng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bad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cinema.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4" name="Google Shape;1504;p52"/>
          <p:cNvCxnSpPr/>
          <p:nvPr/>
        </p:nvCxnSpPr>
        <p:spPr>
          <a:xfrm>
            <a:off x="13164975" y="6007250"/>
            <a:ext cx="12300" cy="720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5" name="Google Shape;1505;p52"/>
          <p:cNvSpPr/>
          <p:nvPr/>
        </p:nvSpPr>
        <p:spPr>
          <a:xfrm>
            <a:off x="13695800" y="6072350"/>
            <a:ext cx="3174300" cy="590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minimality: </a:t>
            </a:r>
            <a:r>
              <a:rPr lang="en-US" sz="33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r>
            <a:endParaRPr sz="3300"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06" name="Google Shape;1506;p52"/>
          <p:cNvSpPr/>
          <p:nvPr/>
        </p:nvSpPr>
        <p:spPr>
          <a:xfrm>
            <a:off x="1964125" y="7069275"/>
            <a:ext cx="5757600" cy="20319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52"/>
          <p:cNvSpPr txBox="1"/>
          <p:nvPr/>
        </p:nvSpPr>
        <p:spPr>
          <a:xfrm>
            <a:off x="2218975" y="7331025"/>
            <a:ext cx="52479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Intuitively:</a:t>
            </a:r>
            <a:r>
              <a:rPr lang="en-US"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r>
              <a:rPr lang="en-US"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Low values of the metric  indicate more minimal changes by the editor</a:t>
            </a:r>
            <a:endParaRPr sz="28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53"/>
          <p:cNvSpPr/>
          <p:nvPr/>
        </p:nvSpPr>
        <p:spPr>
          <a:xfrm>
            <a:off x="1531825" y="2910949"/>
            <a:ext cx="6622200" cy="705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3" name="Google Shape;1513;p53"/>
          <p:cNvGrpSpPr/>
          <p:nvPr/>
        </p:nvGrpSpPr>
        <p:grpSpPr>
          <a:xfrm>
            <a:off x="2276133" y="3650888"/>
            <a:ext cx="406852" cy="408676"/>
            <a:chOff x="1813" y="0"/>
            <a:chExt cx="809173" cy="812800"/>
          </a:xfrm>
        </p:grpSpPr>
        <p:sp>
          <p:nvSpPr>
            <p:cNvPr id="1514" name="Google Shape;1514;p5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6" name="Google Shape;1516;p53"/>
          <p:cNvSpPr txBox="1"/>
          <p:nvPr/>
        </p:nvSpPr>
        <p:spPr>
          <a:xfrm>
            <a:off x="2780363" y="3513263"/>
            <a:ext cx="4488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Novel metric</a:t>
            </a: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introduced by Filandrianos et al.</a:t>
            </a:r>
            <a:endParaRPr sz="30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1517" name="Google Shape;1517;p53"/>
          <p:cNvGrpSpPr/>
          <p:nvPr/>
        </p:nvGrpSpPr>
        <p:grpSpPr>
          <a:xfrm>
            <a:off x="2265471" y="6348200"/>
            <a:ext cx="406852" cy="408676"/>
            <a:chOff x="1813" y="0"/>
            <a:chExt cx="809173" cy="812800"/>
          </a:xfrm>
        </p:grpSpPr>
        <p:sp>
          <p:nvSpPr>
            <p:cNvPr id="1518" name="Google Shape;1518;p5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0" name="Google Shape;1520;p53"/>
          <p:cNvSpPr txBox="1"/>
          <p:nvPr/>
        </p:nvSpPr>
        <p:spPr>
          <a:xfrm>
            <a:off x="2769689" y="6182050"/>
            <a:ext cx="5013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Values of </a:t>
            </a: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</a:t>
            </a: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mean that the editor generates the </a:t>
            </a: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most minimal edit possible</a:t>
            </a:r>
            <a:endParaRPr sz="30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21" name="Google Shape;1521;p53"/>
          <p:cNvSpPr txBox="1"/>
          <p:nvPr/>
        </p:nvSpPr>
        <p:spPr>
          <a:xfrm>
            <a:off x="1111375" y="343438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Implementation</a:t>
            </a:r>
            <a:endParaRPr sz="5500"/>
          </a:p>
        </p:txBody>
      </p:sp>
      <p:cxnSp>
        <p:nvCxnSpPr>
          <p:cNvPr id="1522" name="Google Shape;1522;p53"/>
          <p:cNvCxnSpPr/>
          <p:nvPr/>
        </p:nvCxnSpPr>
        <p:spPr>
          <a:xfrm rot="10800000" flipH="1">
            <a:off x="6991075" y="1130200"/>
            <a:ext cx="72831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23" name="Google Shape;1523;p53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1524" name="Google Shape;1524;p5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6" name="Google Shape;1526;p53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1527" name="Google Shape;1527;p5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9" name="Google Shape;1529;p53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1530" name="Google Shape;1530;p5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2" name="Google Shape;1532;p53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1533" name="Google Shape;1533;p5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5" name="Google Shape;1535;p53"/>
          <p:cNvSpPr/>
          <p:nvPr/>
        </p:nvSpPr>
        <p:spPr>
          <a:xfrm>
            <a:off x="1111384" y="1150163"/>
            <a:ext cx="5757600" cy="846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53"/>
          <p:cNvSpPr txBox="1"/>
          <p:nvPr/>
        </p:nvSpPr>
        <p:spPr>
          <a:xfrm flipH="1">
            <a:off x="1278037" y="1150163"/>
            <a:ext cx="54243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Evaluation</a:t>
            </a:r>
            <a:endParaRPr sz="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537" name="Google Shape;1537;p53"/>
          <p:cNvSpPr/>
          <p:nvPr/>
        </p:nvSpPr>
        <p:spPr>
          <a:xfrm rot="5400000">
            <a:off x="8716350" y="-758887"/>
            <a:ext cx="855300" cy="702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53"/>
          <p:cNvSpPr txBox="1"/>
          <p:nvPr/>
        </p:nvSpPr>
        <p:spPr>
          <a:xfrm rot="1101">
            <a:off x="5864400" y="2393375"/>
            <a:ext cx="6559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Inconsistency </a:t>
            </a:r>
            <a:r>
              <a:rPr lang="en-US"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(of minimality)</a:t>
            </a:r>
            <a:endParaRPr sz="35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1539" name="Google Shape;1539;p53"/>
          <p:cNvGrpSpPr/>
          <p:nvPr/>
        </p:nvGrpSpPr>
        <p:grpSpPr>
          <a:xfrm>
            <a:off x="2276146" y="4916463"/>
            <a:ext cx="406852" cy="408676"/>
            <a:chOff x="1813" y="0"/>
            <a:chExt cx="809173" cy="812800"/>
          </a:xfrm>
        </p:grpSpPr>
        <p:sp>
          <p:nvSpPr>
            <p:cNvPr id="1540" name="Google Shape;1540;p5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2" name="Google Shape;1542;p53"/>
          <p:cNvSpPr txBox="1"/>
          <p:nvPr/>
        </p:nvSpPr>
        <p:spPr>
          <a:xfrm>
            <a:off x="2780375" y="4702925"/>
            <a:ext cx="5013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Measures how “</a:t>
            </a: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consistent</a:t>
            </a: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” an editor is with respect to a metric (e.g. minimality)</a:t>
            </a:r>
            <a:endParaRPr sz="30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43" name="Google Shape;15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8275" y="3935575"/>
            <a:ext cx="6513375" cy="13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4" name="Google Shape;154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8275" y="3513263"/>
            <a:ext cx="6513370" cy="499963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53"/>
          <p:cNvSpPr/>
          <p:nvPr/>
        </p:nvSpPr>
        <p:spPr>
          <a:xfrm>
            <a:off x="9854963" y="5969575"/>
            <a:ext cx="8276100" cy="725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3"/>
          <p:cNvSpPr txBox="1"/>
          <p:nvPr/>
        </p:nvSpPr>
        <p:spPr>
          <a:xfrm>
            <a:off x="9837261" y="5943900"/>
            <a:ext cx="8166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movie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a </a:t>
            </a:r>
            <a:r>
              <a:rPr lang="en-US" sz="3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exhibition of </a:t>
            </a:r>
            <a:r>
              <a:rPr lang="en-US" sz="3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classic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cinema.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p53"/>
          <p:cNvSpPr/>
          <p:nvPr/>
        </p:nvSpPr>
        <p:spPr>
          <a:xfrm>
            <a:off x="9837263" y="7061363"/>
            <a:ext cx="8166900" cy="725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53"/>
          <p:cNvSpPr txBox="1"/>
          <p:nvPr/>
        </p:nvSpPr>
        <p:spPr>
          <a:xfrm>
            <a:off x="10238513" y="7100813"/>
            <a:ext cx="7364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 a </a:t>
            </a:r>
            <a:r>
              <a:rPr lang="en-US" sz="3000" b="1" u="sng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r>
              <a:rPr lang="en-US" sz="3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exhibition of </a:t>
            </a:r>
            <a:r>
              <a:rPr lang="en-US" sz="3000" b="1" u="sng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bad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cinema.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9" name="Google Shape;1549;p53"/>
          <p:cNvCxnSpPr>
            <a:stCxn id="1546" idx="2"/>
            <a:endCxn id="1548" idx="0"/>
          </p:cNvCxnSpPr>
          <p:nvPr/>
        </p:nvCxnSpPr>
        <p:spPr>
          <a:xfrm>
            <a:off x="13920711" y="6590400"/>
            <a:ext cx="0" cy="51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0" name="Google Shape;1550;p53"/>
          <p:cNvSpPr/>
          <p:nvPr/>
        </p:nvSpPr>
        <p:spPr>
          <a:xfrm>
            <a:off x="11333738" y="6623013"/>
            <a:ext cx="24030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minimality: </a:t>
            </a:r>
            <a:r>
              <a:rPr lang="en-US" sz="2700" b="1">
                <a:solidFill>
                  <a:srgbClr val="07376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endParaRPr sz="2700" b="1">
              <a:solidFill>
                <a:srgbClr val="07376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51" name="Google Shape;1551;p53"/>
          <p:cNvSpPr/>
          <p:nvPr/>
        </p:nvSpPr>
        <p:spPr>
          <a:xfrm>
            <a:off x="9837263" y="8153163"/>
            <a:ext cx="8166900" cy="725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53"/>
          <p:cNvSpPr txBox="1"/>
          <p:nvPr/>
        </p:nvSpPr>
        <p:spPr>
          <a:xfrm>
            <a:off x="10238525" y="8192625"/>
            <a:ext cx="7627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film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a </a:t>
            </a:r>
            <a:r>
              <a:rPr lang="en-US" sz="3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exhibition of </a:t>
            </a:r>
            <a:r>
              <a:rPr lang="en-US" sz="3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cinema.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3" name="Google Shape;1553;p53"/>
          <p:cNvCxnSpPr>
            <a:endCxn id="1552" idx="0"/>
          </p:cNvCxnSpPr>
          <p:nvPr/>
        </p:nvCxnSpPr>
        <p:spPr>
          <a:xfrm>
            <a:off x="14052125" y="7747425"/>
            <a:ext cx="0" cy="44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4" name="Google Shape;1554;p53"/>
          <p:cNvSpPr txBox="1"/>
          <p:nvPr/>
        </p:nvSpPr>
        <p:spPr>
          <a:xfrm>
            <a:off x="8842963" y="6132325"/>
            <a:ext cx="1077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Step 0:</a:t>
            </a:r>
            <a:endParaRPr sz="2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555" name="Google Shape;1555;p53"/>
          <p:cNvSpPr txBox="1"/>
          <p:nvPr/>
        </p:nvSpPr>
        <p:spPr>
          <a:xfrm>
            <a:off x="8842950" y="7162475"/>
            <a:ext cx="1077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Step 1:</a:t>
            </a:r>
            <a:endParaRPr sz="2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556" name="Google Shape;1556;p53"/>
          <p:cNvSpPr txBox="1"/>
          <p:nvPr/>
        </p:nvSpPr>
        <p:spPr>
          <a:xfrm>
            <a:off x="8842950" y="8192625"/>
            <a:ext cx="1077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Step 2:</a:t>
            </a:r>
            <a:endParaRPr sz="2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557" name="Google Shape;1557;p53"/>
          <p:cNvSpPr/>
          <p:nvPr/>
        </p:nvSpPr>
        <p:spPr>
          <a:xfrm>
            <a:off x="11517688" y="7779925"/>
            <a:ext cx="24030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minimality: </a:t>
            </a:r>
            <a:r>
              <a:rPr lang="en-US" sz="2700" b="1">
                <a:solidFill>
                  <a:srgbClr val="07376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r>
            <a:endParaRPr sz="2700" b="1">
              <a:solidFill>
                <a:srgbClr val="07376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58" name="Google Shape;1558;p53"/>
          <p:cNvSpPr txBox="1"/>
          <p:nvPr/>
        </p:nvSpPr>
        <p:spPr>
          <a:xfrm>
            <a:off x="11828525" y="9024875"/>
            <a:ext cx="4329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latin typeface="Playfair Display"/>
                <a:ea typeface="Playfair Display"/>
                <a:cs typeface="Playfair Display"/>
                <a:sym typeface="Playfair Display"/>
              </a:rPr>
              <a:t>inc@2</a:t>
            </a:r>
            <a:r>
              <a:rPr lang="en-US" sz="3300">
                <a:latin typeface="Playfair Display"/>
                <a:ea typeface="Playfair Display"/>
                <a:cs typeface="Playfair Display"/>
                <a:sym typeface="Playfair Display"/>
              </a:rPr>
              <a:t> = 3 - 2 / 2 = </a:t>
            </a:r>
            <a:r>
              <a:rPr lang="en-US" sz="3300" b="1">
                <a:latin typeface="Playfair Display"/>
                <a:ea typeface="Playfair Display"/>
                <a:cs typeface="Playfair Display"/>
                <a:sym typeface="Playfair Display"/>
              </a:rPr>
              <a:t>0.5</a:t>
            </a:r>
            <a:endParaRPr sz="33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59" name="Google Shape;1559;p53"/>
          <p:cNvSpPr/>
          <p:nvPr/>
        </p:nvSpPr>
        <p:spPr>
          <a:xfrm>
            <a:off x="1964125" y="7685675"/>
            <a:ext cx="5757600" cy="20319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53"/>
          <p:cNvSpPr txBox="1"/>
          <p:nvPr/>
        </p:nvSpPr>
        <p:spPr>
          <a:xfrm>
            <a:off x="2218975" y="7947425"/>
            <a:ext cx="52479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Intuitively:</a:t>
            </a:r>
            <a:r>
              <a:rPr lang="en-US"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r>
              <a:rPr lang="en-US"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Small positive values indicate almost optimal series of edits</a:t>
            </a:r>
            <a:endParaRPr sz="28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54"/>
          <p:cNvSpPr txBox="1"/>
          <p:nvPr/>
        </p:nvSpPr>
        <p:spPr>
          <a:xfrm>
            <a:off x="1111375" y="343438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Implementation</a:t>
            </a:r>
            <a:endParaRPr sz="5500"/>
          </a:p>
        </p:txBody>
      </p:sp>
      <p:cxnSp>
        <p:nvCxnSpPr>
          <p:cNvPr id="1566" name="Google Shape;1566;p54"/>
          <p:cNvCxnSpPr/>
          <p:nvPr/>
        </p:nvCxnSpPr>
        <p:spPr>
          <a:xfrm rot="10800000" flipH="1">
            <a:off x="6991075" y="1130200"/>
            <a:ext cx="72831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67" name="Google Shape;1567;p54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1568" name="Google Shape;1568;p5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0" name="Google Shape;1570;p54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1571" name="Google Shape;1571;p5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3" name="Google Shape;1573;p54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1574" name="Google Shape;1574;p5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6" name="Google Shape;1576;p54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1577" name="Google Shape;1577;p5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9" name="Google Shape;1579;p54"/>
          <p:cNvSpPr/>
          <p:nvPr/>
        </p:nvSpPr>
        <p:spPr>
          <a:xfrm>
            <a:off x="1111384" y="1150163"/>
            <a:ext cx="5757600" cy="846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54"/>
          <p:cNvSpPr txBox="1"/>
          <p:nvPr/>
        </p:nvSpPr>
        <p:spPr>
          <a:xfrm flipH="1">
            <a:off x="1278037" y="1150163"/>
            <a:ext cx="54243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Evaluation</a:t>
            </a:r>
            <a:endParaRPr sz="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581" name="Google Shape;1581;p54"/>
          <p:cNvSpPr/>
          <p:nvPr/>
        </p:nvSpPr>
        <p:spPr>
          <a:xfrm>
            <a:off x="1531825" y="2910949"/>
            <a:ext cx="6622200" cy="705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2" name="Google Shape;1582;p54"/>
          <p:cNvGrpSpPr/>
          <p:nvPr/>
        </p:nvGrpSpPr>
        <p:grpSpPr>
          <a:xfrm>
            <a:off x="2254800" y="3983050"/>
            <a:ext cx="406852" cy="408676"/>
            <a:chOff x="1813" y="0"/>
            <a:chExt cx="809173" cy="812800"/>
          </a:xfrm>
        </p:grpSpPr>
        <p:sp>
          <p:nvSpPr>
            <p:cNvPr id="1583" name="Google Shape;1583;p5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5" name="Google Shape;1585;p54"/>
          <p:cNvSpPr txBox="1"/>
          <p:nvPr/>
        </p:nvSpPr>
        <p:spPr>
          <a:xfrm>
            <a:off x="2759026" y="3868800"/>
            <a:ext cx="5013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Used</a:t>
            </a: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with many counterfactual editors (MiCE, TextFooler etc)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1586" name="Google Shape;1586;p54"/>
          <p:cNvGrpSpPr/>
          <p:nvPr/>
        </p:nvGrpSpPr>
        <p:grpSpPr>
          <a:xfrm>
            <a:off x="2254796" y="6615375"/>
            <a:ext cx="406852" cy="408676"/>
            <a:chOff x="1813" y="0"/>
            <a:chExt cx="809173" cy="812800"/>
          </a:xfrm>
        </p:grpSpPr>
        <p:sp>
          <p:nvSpPr>
            <p:cNvPr id="1587" name="Google Shape;1587;p5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9" name="Google Shape;1589;p54"/>
          <p:cNvSpPr txBox="1"/>
          <p:nvPr/>
        </p:nvSpPr>
        <p:spPr>
          <a:xfrm>
            <a:off x="2759014" y="6469200"/>
            <a:ext cx="5013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Also called: attack success rate</a:t>
            </a:r>
            <a:endParaRPr sz="30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1590" name="Google Shape;1590;p54"/>
          <p:cNvGrpSpPr/>
          <p:nvPr/>
        </p:nvGrpSpPr>
        <p:grpSpPr>
          <a:xfrm>
            <a:off x="2254808" y="5438688"/>
            <a:ext cx="406852" cy="408676"/>
            <a:chOff x="1813" y="0"/>
            <a:chExt cx="809173" cy="812800"/>
          </a:xfrm>
        </p:grpSpPr>
        <p:sp>
          <p:nvSpPr>
            <p:cNvPr id="1591" name="Google Shape;1591;p5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3" name="Google Shape;1593;p54"/>
          <p:cNvSpPr txBox="1"/>
          <p:nvPr/>
        </p:nvSpPr>
        <p:spPr>
          <a:xfrm>
            <a:off x="2759013" y="5361000"/>
            <a:ext cx="5013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Shows how often the output of the predictor is flipped</a:t>
            </a:r>
            <a:endParaRPr sz="30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94" name="Google Shape;1594;p54"/>
          <p:cNvSpPr/>
          <p:nvPr/>
        </p:nvSpPr>
        <p:spPr>
          <a:xfrm rot="5400000">
            <a:off x="8716350" y="-653912"/>
            <a:ext cx="855300" cy="702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54"/>
          <p:cNvSpPr txBox="1"/>
          <p:nvPr/>
        </p:nvSpPr>
        <p:spPr>
          <a:xfrm rot="1101">
            <a:off x="5864400" y="2498350"/>
            <a:ext cx="6559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Flip Rate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596" name="Google Shape;1596;p54"/>
          <p:cNvSpPr/>
          <p:nvPr/>
        </p:nvSpPr>
        <p:spPr>
          <a:xfrm>
            <a:off x="1927800" y="7654625"/>
            <a:ext cx="5757600" cy="20319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54"/>
          <p:cNvSpPr txBox="1"/>
          <p:nvPr/>
        </p:nvSpPr>
        <p:spPr>
          <a:xfrm>
            <a:off x="2182650" y="7916375"/>
            <a:ext cx="52479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Playfair Display"/>
                <a:ea typeface="Playfair Display"/>
                <a:cs typeface="Playfair Display"/>
                <a:sym typeface="Playfair Display"/>
              </a:rPr>
              <a:t>Intuitively:</a:t>
            </a:r>
            <a:r>
              <a:rPr lang="en-US" sz="2800" b="1"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r>
              <a:rPr lang="en-US" sz="2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 higher the flip rate of an editor, the more edits it succeeds flipping</a:t>
            </a:r>
            <a:r>
              <a:rPr lang="en-US" sz="2800" b="1"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endParaRPr sz="28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98" name="Google Shape;159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2105" y="4509992"/>
            <a:ext cx="8715749" cy="9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9" name="Google Shape;1599;p54"/>
          <p:cNvPicPr preferRelativeResize="0"/>
          <p:nvPr/>
        </p:nvPicPr>
        <p:blipFill rotWithShape="1">
          <a:blip r:embed="rId4">
            <a:alphaModFix/>
          </a:blip>
          <a:srcRect l="11691"/>
          <a:stretch/>
        </p:blipFill>
        <p:spPr>
          <a:xfrm>
            <a:off x="9767424" y="6469188"/>
            <a:ext cx="7405100" cy="2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0" name="Google Shape;1600;p54"/>
          <p:cNvSpPr txBox="1"/>
          <p:nvPr/>
        </p:nvSpPr>
        <p:spPr>
          <a:xfrm>
            <a:off x="11803800" y="9024725"/>
            <a:ext cx="3860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Accomplished flip!</a:t>
            </a:r>
            <a:endParaRPr sz="3100">
              <a:solidFill>
                <a:schemeClr val="dk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601" name="Google Shape;1601;p54"/>
          <p:cNvSpPr/>
          <p:nvPr/>
        </p:nvSpPr>
        <p:spPr>
          <a:xfrm rot="354" flipH="1">
            <a:off x="15525219" y="7577527"/>
            <a:ext cx="2469353" cy="1834725"/>
          </a:xfrm>
          <a:custGeom>
            <a:avLst/>
            <a:gdLst/>
            <a:ahLst/>
            <a:cxnLst/>
            <a:rect l="l" t="t" r="r" b="b"/>
            <a:pathLst>
              <a:path w="101808" h="73345" extrusionOk="0">
                <a:moveTo>
                  <a:pt x="32192" y="0"/>
                </a:moveTo>
                <a:cubicBezTo>
                  <a:pt x="27220" y="9634"/>
                  <a:pt x="-9246" y="45582"/>
                  <a:pt x="2357" y="57806"/>
                </a:cubicBezTo>
                <a:cubicBezTo>
                  <a:pt x="13960" y="70030"/>
                  <a:pt x="85233" y="70755"/>
                  <a:pt x="101808" y="73345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02" name="Google Shape;1602;p54"/>
          <p:cNvSpPr/>
          <p:nvPr/>
        </p:nvSpPr>
        <p:spPr>
          <a:xfrm>
            <a:off x="16659650" y="6483747"/>
            <a:ext cx="564575" cy="2237000"/>
          </a:xfrm>
          <a:custGeom>
            <a:avLst/>
            <a:gdLst/>
            <a:ahLst/>
            <a:cxnLst/>
            <a:rect l="l" t="t" r="r" b="b"/>
            <a:pathLst>
              <a:path w="22583" h="89480" extrusionOk="0">
                <a:moveTo>
                  <a:pt x="0" y="596"/>
                </a:moveTo>
                <a:cubicBezTo>
                  <a:pt x="1968" y="907"/>
                  <a:pt x="8495" y="-1787"/>
                  <a:pt x="11810" y="2460"/>
                </a:cubicBezTo>
                <a:cubicBezTo>
                  <a:pt x="15125" y="6707"/>
                  <a:pt x="18129" y="15099"/>
                  <a:pt x="19890" y="26080"/>
                </a:cubicBezTo>
                <a:cubicBezTo>
                  <a:pt x="21651" y="37061"/>
                  <a:pt x="22790" y="58506"/>
                  <a:pt x="22376" y="68347"/>
                </a:cubicBezTo>
                <a:cubicBezTo>
                  <a:pt x="21962" y="78189"/>
                  <a:pt x="19890" y="81607"/>
                  <a:pt x="17404" y="85129"/>
                </a:cubicBezTo>
                <a:cubicBezTo>
                  <a:pt x="14918" y="88651"/>
                  <a:pt x="9117" y="88755"/>
                  <a:pt x="7459" y="8948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3" name="Google Shape;1603;p54"/>
          <p:cNvSpPr/>
          <p:nvPr/>
        </p:nvSpPr>
        <p:spPr>
          <a:xfrm>
            <a:off x="9769275" y="6483100"/>
            <a:ext cx="472650" cy="2159950"/>
          </a:xfrm>
          <a:custGeom>
            <a:avLst/>
            <a:gdLst/>
            <a:ahLst/>
            <a:cxnLst/>
            <a:rect l="l" t="t" r="r" b="b"/>
            <a:pathLst>
              <a:path w="18906" h="86398" extrusionOk="0">
                <a:moveTo>
                  <a:pt x="12690" y="0"/>
                </a:moveTo>
                <a:cubicBezTo>
                  <a:pt x="11033" y="1554"/>
                  <a:pt x="4817" y="3108"/>
                  <a:pt x="2745" y="9324"/>
                </a:cubicBezTo>
                <a:cubicBezTo>
                  <a:pt x="673" y="15540"/>
                  <a:pt x="466" y="26520"/>
                  <a:pt x="259" y="37294"/>
                </a:cubicBezTo>
                <a:cubicBezTo>
                  <a:pt x="52" y="48068"/>
                  <a:pt x="-363" y="66197"/>
                  <a:pt x="1502" y="73967"/>
                </a:cubicBezTo>
                <a:cubicBezTo>
                  <a:pt x="3367" y="81737"/>
                  <a:pt x="8546" y="81840"/>
                  <a:pt x="11447" y="83912"/>
                </a:cubicBezTo>
                <a:cubicBezTo>
                  <a:pt x="14348" y="85984"/>
                  <a:pt x="17663" y="85984"/>
                  <a:pt x="18906" y="86398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55"/>
          <p:cNvSpPr/>
          <p:nvPr/>
        </p:nvSpPr>
        <p:spPr>
          <a:xfrm>
            <a:off x="9841050" y="2619337"/>
            <a:ext cx="6622200" cy="654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9" name="Google Shape;1609;p55"/>
          <p:cNvGrpSpPr/>
          <p:nvPr/>
        </p:nvGrpSpPr>
        <p:grpSpPr>
          <a:xfrm>
            <a:off x="10213158" y="3974238"/>
            <a:ext cx="406852" cy="408676"/>
            <a:chOff x="1813" y="0"/>
            <a:chExt cx="809173" cy="812800"/>
          </a:xfrm>
        </p:grpSpPr>
        <p:sp>
          <p:nvSpPr>
            <p:cNvPr id="1610" name="Google Shape;1610;p5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2" name="Google Shape;1612;p55"/>
          <p:cNvSpPr txBox="1"/>
          <p:nvPr/>
        </p:nvSpPr>
        <p:spPr>
          <a:xfrm>
            <a:off x="10724401" y="3834400"/>
            <a:ext cx="4962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Same as base perplexity but the language model used is </a:t>
            </a: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fine-tuned</a:t>
            </a: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on a dataset.</a:t>
            </a:r>
            <a:endParaRPr sz="30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613" name="Google Shape;1613;p55"/>
          <p:cNvSpPr/>
          <p:nvPr/>
        </p:nvSpPr>
        <p:spPr>
          <a:xfrm>
            <a:off x="10159950" y="6264627"/>
            <a:ext cx="5757600" cy="23703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55"/>
          <p:cNvSpPr txBox="1"/>
          <p:nvPr/>
        </p:nvSpPr>
        <p:spPr>
          <a:xfrm>
            <a:off x="10451125" y="6264613"/>
            <a:ext cx="52479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Playfair Display"/>
                <a:ea typeface="Playfair Display"/>
                <a:cs typeface="Playfair Display"/>
                <a:sym typeface="Playfair Display"/>
              </a:rPr>
              <a:t>Intuitively:</a:t>
            </a:r>
            <a:r>
              <a:rPr lang="en-US" sz="2800" b="1"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r>
              <a:rPr lang="en-US"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Lower values mean that the edits converge to the dataset’s distribution. Assesses how the model has adapted to the specific dataset.</a:t>
            </a:r>
            <a:endParaRPr sz="28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15" name="Google Shape;1615;p55"/>
          <p:cNvSpPr/>
          <p:nvPr/>
        </p:nvSpPr>
        <p:spPr>
          <a:xfrm>
            <a:off x="1360900" y="2558800"/>
            <a:ext cx="6622200" cy="654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55"/>
          <p:cNvSpPr txBox="1"/>
          <p:nvPr/>
        </p:nvSpPr>
        <p:spPr>
          <a:xfrm>
            <a:off x="1111375" y="343438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Implementation</a:t>
            </a:r>
            <a:endParaRPr sz="5500"/>
          </a:p>
        </p:txBody>
      </p:sp>
      <p:cxnSp>
        <p:nvCxnSpPr>
          <p:cNvPr id="1617" name="Google Shape;1617;p55"/>
          <p:cNvCxnSpPr/>
          <p:nvPr/>
        </p:nvCxnSpPr>
        <p:spPr>
          <a:xfrm rot="10800000" flipH="1">
            <a:off x="6991075" y="1183900"/>
            <a:ext cx="7378500" cy="261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18" name="Google Shape;1618;p55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1619" name="Google Shape;1619;p5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55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1622" name="Google Shape;1622;p5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4" name="Google Shape;1624;p55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1625" name="Google Shape;1625;p5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7" name="Google Shape;1627;p55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1628" name="Google Shape;1628;p5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0" name="Google Shape;1630;p55"/>
          <p:cNvSpPr/>
          <p:nvPr/>
        </p:nvSpPr>
        <p:spPr>
          <a:xfrm>
            <a:off x="1111384" y="1150163"/>
            <a:ext cx="5757600" cy="846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55"/>
          <p:cNvSpPr txBox="1"/>
          <p:nvPr/>
        </p:nvSpPr>
        <p:spPr>
          <a:xfrm flipH="1">
            <a:off x="1278037" y="1150163"/>
            <a:ext cx="54243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Evaluation</a:t>
            </a:r>
            <a:endParaRPr sz="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632" name="Google Shape;1632;p55"/>
          <p:cNvSpPr/>
          <p:nvPr/>
        </p:nvSpPr>
        <p:spPr>
          <a:xfrm rot="5400000">
            <a:off x="4208025" y="-281375"/>
            <a:ext cx="855300" cy="5786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55"/>
          <p:cNvSpPr txBox="1"/>
          <p:nvPr/>
        </p:nvSpPr>
        <p:spPr>
          <a:xfrm rot="1141">
            <a:off x="1976775" y="2249875"/>
            <a:ext cx="5424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Base perplexity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634" name="Google Shape;1634;p55"/>
          <p:cNvSpPr/>
          <p:nvPr/>
        </p:nvSpPr>
        <p:spPr>
          <a:xfrm rot="5400000">
            <a:off x="12724500" y="-281375"/>
            <a:ext cx="855300" cy="5786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55"/>
          <p:cNvSpPr txBox="1"/>
          <p:nvPr/>
        </p:nvSpPr>
        <p:spPr>
          <a:xfrm rot="1141">
            <a:off x="10493250" y="2249875"/>
            <a:ext cx="5424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Fine perplexity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grpSp>
        <p:nvGrpSpPr>
          <p:cNvPr id="1636" name="Google Shape;1636;p55"/>
          <p:cNvGrpSpPr/>
          <p:nvPr/>
        </p:nvGrpSpPr>
        <p:grpSpPr>
          <a:xfrm>
            <a:off x="1756883" y="3601700"/>
            <a:ext cx="406852" cy="408676"/>
            <a:chOff x="1813" y="0"/>
            <a:chExt cx="809173" cy="812800"/>
          </a:xfrm>
        </p:grpSpPr>
        <p:sp>
          <p:nvSpPr>
            <p:cNvPr id="1637" name="Google Shape;1637;p5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9" name="Google Shape;1639;p55"/>
          <p:cNvSpPr txBox="1"/>
          <p:nvPr/>
        </p:nvSpPr>
        <p:spPr>
          <a:xfrm>
            <a:off x="2258825" y="3462325"/>
            <a:ext cx="5498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 proxy for evaluating </a:t>
            </a: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fluency</a:t>
            </a:r>
            <a:endParaRPr sz="30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40" name="Google Shape;1640;p55"/>
          <p:cNvSpPr txBox="1"/>
          <p:nvPr/>
        </p:nvSpPr>
        <p:spPr>
          <a:xfrm>
            <a:off x="2588100" y="6045625"/>
            <a:ext cx="501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1641" name="Google Shape;1641;p55"/>
          <p:cNvGrpSpPr/>
          <p:nvPr/>
        </p:nvGrpSpPr>
        <p:grpSpPr>
          <a:xfrm>
            <a:off x="1756883" y="4315675"/>
            <a:ext cx="406852" cy="408676"/>
            <a:chOff x="1813" y="0"/>
            <a:chExt cx="809173" cy="812800"/>
          </a:xfrm>
        </p:grpSpPr>
        <p:sp>
          <p:nvSpPr>
            <p:cNvPr id="1642" name="Google Shape;1642;p5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4" name="Google Shape;1644;p55"/>
          <p:cNvSpPr txBox="1"/>
          <p:nvPr/>
        </p:nvSpPr>
        <p:spPr>
          <a:xfrm>
            <a:off x="2258813" y="4199813"/>
            <a:ext cx="50136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Calculates the likelihood of the next token conditioned on the preceding tokens. based on some language model, e.g. we use </a:t>
            </a: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GPT2</a:t>
            </a:r>
            <a:endParaRPr sz="30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45" name="Google Shape;1645;p55"/>
          <p:cNvSpPr/>
          <p:nvPr/>
        </p:nvSpPr>
        <p:spPr>
          <a:xfrm>
            <a:off x="1756875" y="6784425"/>
            <a:ext cx="5757600" cy="20319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6" name="Google Shape;1646;p55"/>
          <p:cNvSpPr txBox="1"/>
          <p:nvPr/>
        </p:nvSpPr>
        <p:spPr>
          <a:xfrm>
            <a:off x="2011725" y="6863225"/>
            <a:ext cx="52479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Playfair Display"/>
                <a:ea typeface="Playfair Display"/>
                <a:cs typeface="Playfair Display"/>
                <a:sym typeface="Playfair Display"/>
              </a:rPr>
              <a:t>Intuitively:</a:t>
            </a:r>
            <a:r>
              <a:rPr lang="en-US" sz="2800" b="1"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r>
              <a:rPr lang="en-US" sz="2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Lower values mean more predictable edits.</a:t>
            </a:r>
            <a:br>
              <a:rPr lang="en-US" sz="2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sz="2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Higher values mean more diverse - surprising edits.</a:t>
            </a:r>
            <a:r>
              <a:rPr lang="en-US" sz="2800" b="1"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endParaRPr sz="28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647" name="Google Shape;1647;p55"/>
          <p:cNvPicPr preferRelativeResize="0"/>
          <p:nvPr/>
        </p:nvPicPr>
        <p:blipFill rotWithShape="1">
          <a:blip r:embed="rId3">
            <a:alphaModFix/>
          </a:blip>
          <a:srcRect l="4536" t="28480" r="5088" b="20488"/>
          <a:stretch/>
        </p:blipFill>
        <p:spPr>
          <a:xfrm>
            <a:off x="4787625" y="8907325"/>
            <a:ext cx="9587750" cy="10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Google Shape;1648;p55"/>
          <p:cNvSpPr txBox="1"/>
          <p:nvPr/>
        </p:nvSpPr>
        <p:spPr>
          <a:xfrm>
            <a:off x="6265200" y="9855900"/>
            <a:ext cx="5757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Playfair Display"/>
                <a:ea typeface="Playfair Display"/>
                <a:cs typeface="Playfair Display"/>
                <a:sym typeface="Playfair Display"/>
              </a:rPr>
              <a:t>Source: https://huggingface.co/docs/transformers/perplexity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56"/>
          <p:cNvSpPr/>
          <p:nvPr/>
        </p:nvSpPr>
        <p:spPr>
          <a:xfrm>
            <a:off x="10021950" y="4195825"/>
            <a:ext cx="6441300" cy="56907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56"/>
          <p:cNvSpPr/>
          <p:nvPr/>
        </p:nvSpPr>
        <p:spPr>
          <a:xfrm>
            <a:off x="10664700" y="7656425"/>
            <a:ext cx="5155800" cy="8970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56"/>
          <p:cNvSpPr/>
          <p:nvPr/>
        </p:nvSpPr>
        <p:spPr>
          <a:xfrm>
            <a:off x="13369350" y="8661525"/>
            <a:ext cx="2277600" cy="73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56" name="Google Shape;1656;p56"/>
          <p:cNvSpPr/>
          <p:nvPr/>
        </p:nvSpPr>
        <p:spPr>
          <a:xfrm>
            <a:off x="10838250" y="8673050"/>
            <a:ext cx="2203800" cy="73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57" name="Google Shape;1657;p56"/>
          <p:cNvSpPr/>
          <p:nvPr/>
        </p:nvSpPr>
        <p:spPr>
          <a:xfrm>
            <a:off x="2113200" y="3568538"/>
            <a:ext cx="5900400" cy="65667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56"/>
          <p:cNvSpPr/>
          <p:nvPr/>
        </p:nvSpPr>
        <p:spPr>
          <a:xfrm>
            <a:off x="3273450" y="8371375"/>
            <a:ext cx="3492900" cy="16122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56"/>
          <p:cNvSpPr/>
          <p:nvPr/>
        </p:nvSpPr>
        <p:spPr>
          <a:xfrm>
            <a:off x="2441988" y="5587163"/>
            <a:ext cx="5242800" cy="2222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56"/>
          <p:cNvSpPr/>
          <p:nvPr/>
        </p:nvSpPr>
        <p:spPr>
          <a:xfrm>
            <a:off x="3677538" y="5180700"/>
            <a:ext cx="2771700" cy="69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61" name="Google Shape;1661;p56"/>
          <p:cNvSpPr/>
          <p:nvPr/>
        </p:nvSpPr>
        <p:spPr>
          <a:xfrm>
            <a:off x="3354750" y="2895438"/>
            <a:ext cx="3417300" cy="1040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       </a:t>
            </a:r>
            <a:r>
              <a:rPr lang="en-US" sz="36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Python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62" name="Google Shape;1662;p56"/>
          <p:cNvSpPr txBox="1"/>
          <p:nvPr/>
        </p:nvSpPr>
        <p:spPr>
          <a:xfrm>
            <a:off x="1111375" y="707225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Implementation</a:t>
            </a:r>
            <a:endParaRPr sz="5500"/>
          </a:p>
        </p:txBody>
      </p:sp>
      <p:cxnSp>
        <p:nvCxnSpPr>
          <p:cNvPr id="1663" name="Google Shape;1663;p56"/>
          <p:cNvCxnSpPr/>
          <p:nvPr/>
        </p:nvCxnSpPr>
        <p:spPr>
          <a:xfrm rot="10800000" flipH="1">
            <a:off x="6991075" y="1130200"/>
            <a:ext cx="7283100" cy="798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64" name="Google Shape;1664;p56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1665" name="Google Shape;1665;p5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7" name="Google Shape;1667;p56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1668" name="Google Shape;1668;p5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0" name="Google Shape;1670;p56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1671" name="Google Shape;1671;p5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3" name="Google Shape;1673;p56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1674" name="Google Shape;1674;p5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6" name="Google Shape;1676;p56"/>
          <p:cNvSpPr/>
          <p:nvPr/>
        </p:nvSpPr>
        <p:spPr>
          <a:xfrm>
            <a:off x="6265209" y="1801325"/>
            <a:ext cx="5757600" cy="846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56"/>
          <p:cNvSpPr txBox="1"/>
          <p:nvPr/>
        </p:nvSpPr>
        <p:spPr>
          <a:xfrm flipH="1">
            <a:off x="6431862" y="1801325"/>
            <a:ext cx="54243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Technologies used</a:t>
            </a:r>
            <a:endParaRPr sz="9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pic>
        <p:nvPicPr>
          <p:cNvPr id="1678" name="Google Shape;167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925" y="2992488"/>
            <a:ext cx="772563" cy="8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9" name="Google Shape;167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108" y="5311887"/>
            <a:ext cx="2436563" cy="494482"/>
          </a:xfrm>
          <a:prstGeom prst="rect">
            <a:avLst/>
          </a:prstGeom>
          <a:noFill/>
          <a:ln>
            <a:noFill/>
          </a:ln>
        </p:spPr>
      </p:pic>
      <p:sp>
        <p:nvSpPr>
          <p:cNvPr id="1680" name="Google Shape;1680;p56"/>
          <p:cNvSpPr txBox="1"/>
          <p:nvPr/>
        </p:nvSpPr>
        <p:spPr>
          <a:xfrm>
            <a:off x="2904288" y="6440125"/>
            <a:ext cx="4231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Text Generation </a:t>
            </a:r>
            <a:endParaRPr sz="30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81" name="Google Shape;1681;p56"/>
          <p:cNvSpPr txBox="1"/>
          <p:nvPr/>
        </p:nvSpPr>
        <p:spPr>
          <a:xfrm>
            <a:off x="2441988" y="5877300"/>
            <a:ext cx="515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Access to pretrained models</a:t>
            </a:r>
            <a:endParaRPr sz="30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82" name="Google Shape;1682;p56"/>
          <p:cNvSpPr/>
          <p:nvPr/>
        </p:nvSpPr>
        <p:spPr>
          <a:xfrm>
            <a:off x="3881098" y="7964925"/>
            <a:ext cx="2277600" cy="69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683" name="Google Shape;1683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8313" y="8065999"/>
            <a:ext cx="1383186" cy="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4" name="Google Shape;1684;p56"/>
          <p:cNvSpPr txBox="1"/>
          <p:nvPr/>
        </p:nvSpPr>
        <p:spPr>
          <a:xfrm>
            <a:off x="3398109" y="8765300"/>
            <a:ext cx="3243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Part-of-speech tagging</a:t>
            </a:r>
            <a:endParaRPr sz="30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85" name="Google Shape;1685;p56"/>
          <p:cNvSpPr txBox="1"/>
          <p:nvPr/>
        </p:nvSpPr>
        <p:spPr>
          <a:xfrm>
            <a:off x="2947788" y="6998050"/>
            <a:ext cx="4231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GPU acceleration</a:t>
            </a:r>
            <a:endParaRPr sz="30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86" name="Google Shape;1686;p56"/>
          <p:cNvSpPr txBox="1"/>
          <p:nvPr/>
        </p:nvSpPr>
        <p:spPr>
          <a:xfrm>
            <a:off x="2207100" y="4235163"/>
            <a:ext cx="562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Various ML and NLP libraries</a:t>
            </a:r>
            <a:endParaRPr sz="30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87" name="Google Shape;1687;p56"/>
          <p:cNvSpPr/>
          <p:nvPr/>
        </p:nvSpPr>
        <p:spPr>
          <a:xfrm>
            <a:off x="10711950" y="2895450"/>
            <a:ext cx="5061300" cy="178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1688" name="Google Shape;1688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59450" y="3231900"/>
            <a:ext cx="1108200" cy="1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9" name="Google Shape;1689;p56"/>
          <p:cNvSpPr txBox="1"/>
          <p:nvPr/>
        </p:nvSpPr>
        <p:spPr>
          <a:xfrm>
            <a:off x="11967650" y="3148350"/>
            <a:ext cx="3700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GPU accelerated     environments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0" name="Google Shape;1690;p56"/>
          <p:cNvSpPr/>
          <p:nvPr/>
        </p:nvSpPr>
        <p:spPr>
          <a:xfrm>
            <a:off x="11295453" y="6440113"/>
            <a:ext cx="3894300" cy="110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91" name="Google Shape;1691;p56"/>
          <p:cNvSpPr txBox="1"/>
          <p:nvPr/>
        </p:nvSpPr>
        <p:spPr>
          <a:xfrm>
            <a:off x="12377389" y="6658517"/>
            <a:ext cx="238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ARIS HPC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2" name="Google Shape;1692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48562" y="8796088"/>
            <a:ext cx="1383176" cy="534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3" name="Google Shape;1693;p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672276" y="8693749"/>
            <a:ext cx="1671745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4" name="Google Shape;1694;p56"/>
          <p:cNvPicPr preferRelativeResize="0"/>
          <p:nvPr/>
        </p:nvPicPr>
        <p:blipFill rotWithShape="1">
          <a:blip r:embed="rId9">
            <a:alphaModFix/>
          </a:blip>
          <a:srcRect r="61199"/>
          <a:stretch/>
        </p:blipFill>
        <p:spPr>
          <a:xfrm>
            <a:off x="11475888" y="6604663"/>
            <a:ext cx="901510" cy="8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5" name="Google Shape;1695;p56"/>
          <p:cNvSpPr txBox="1"/>
          <p:nvPr/>
        </p:nvSpPr>
        <p:spPr>
          <a:xfrm>
            <a:off x="10716000" y="7519150"/>
            <a:ext cx="5053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Supercomputer operated by GRNET</a:t>
            </a:r>
            <a:endParaRPr sz="30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96" name="Google Shape;1696;p56"/>
          <p:cNvSpPr txBox="1"/>
          <p:nvPr/>
        </p:nvSpPr>
        <p:spPr>
          <a:xfrm>
            <a:off x="10363800" y="4855663"/>
            <a:ext cx="5757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Our experiments needed </a:t>
            </a: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1670 GPU hours</a:t>
            </a: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(!) , this translates to 70 days for one GPU.</a:t>
            </a:r>
            <a:endParaRPr sz="30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68B2"/>
            </a:gs>
            <a:gs pos="100000">
              <a:srgbClr val="162B46"/>
            </a:gs>
          </a:gsLst>
          <a:lin ang="5400012" scaled="0"/>
        </a:gradFill>
        <a:effectLst/>
      </p:bgPr>
    </p:bg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57"/>
          <p:cNvSpPr txBox="1"/>
          <p:nvPr/>
        </p:nvSpPr>
        <p:spPr>
          <a:xfrm>
            <a:off x="1508625" y="1062375"/>
            <a:ext cx="27552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13856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5</a:t>
            </a: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/>
          </a:p>
        </p:txBody>
      </p:sp>
      <p:sp>
        <p:nvSpPr>
          <p:cNvPr id="1702" name="Google Shape;1702;p57"/>
          <p:cNvSpPr txBox="1"/>
          <p:nvPr/>
        </p:nvSpPr>
        <p:spPr>
          <a:xfrm>
            <a:off x="6848575" y="7262824"/>
            <a:ext cx="99090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Experiments</a:t>
            </a:r>
            <a:endParaRPr sz="10400">
              <a:solidFill>
                <a:srgbClr val="F3F6FA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grpSp>
        <p:nvGrpSpPr>
          <p:cNvPr id="1703" name="Google Shape;1703;p57"/>
          <p:cNvGrpSpPr/>
          <p:nvPr/>
        </p:nvGrpSpPr>
        <p:grpSpPr>
          <a:xfrm>
            <a:off x="-3233490" y="5979520"/>
            <a:ext cx="6999679" cy="8616579"/>
            <a:chOff x="0" y="0"/>
            <a:chExt cx="9332905" cy="11488772"/>
          </a:xfrm>
        </p:grpSpPr>
        <p:grpSp>
          <p:nvGrpSpPr>
            <p:cNvPr id="1704" name="Google Shape;1704;p57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1705" name="Google Shape;1705;p5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5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7" name="Google Shape;1707;p57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1708" name="Google Shape;1708;p5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5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57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1711" name="Google Shape;1711;p5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5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3" name="Google Shape;1713;p57"/>
          <p:cNvGrpSpPr/>
          <p:nvPr/>
        </p:nvGrpSpPr>
        <p:grpSpPr>
          <a:xfrm rot="10800000">
            <a:off x="13557505" y="-3280398"/>
            <a:ext cx="6999679" cy="8616579"/>
            <a:chOff x="0" y="0"/>
            <a:chExt cx="9332905" cy="11488772"/>
          </a:xfrm>
        </p:grpSpPr>
        <p:grpSp>
          <p:nvGrpSpPr>
            <p:cNvPr id="1714" name="Google Shape;1714;p57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1715" name="Google Shape;1715;p5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5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7" name="Google Shape;1717;p57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1718" name="Google Shape;1718;p5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5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0" name="Google Shape;1720;p57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1721" name="Google Shape;1721;p5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5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723" name="Google Shape;1723;p57"/>
          <p:cNvCxnSpPr/>
          <p:nvPr/>
        </p:nvCxnSpPr>
        <p:spPr>
          <a:xfrm>
            <a:off x="4638177" y="2245984"/>
            <a:ext cx="9799800" cy="0"/>
          </a:xfrm>
          <a:prstGeom prst="straightConnector1">
            <a:avLst/>
          </a:prstGeom>
          <a:noFill/>
          <a:ln w="38100" cap="flat" cmpd="sng">
            <a:solidFill>
              <a:srgbClr val="F3F6F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24" name="Google Shape;1724;p57"/>
          <p:cNvGrpSpPr/>
          <p:nvPr/>
        </p:nvGrpSpPr>
        <p:grpSpPr>
          <a:xfrm>
            <a:off x="15226010" y="2079760"/>
            <a:ext cx="406852" cy="408676"/>
            <a:chOff x="1813" y="0"/>
            <a:chExt cx="809173" cy="812800"/>
          </a:xfrm>
        </p:grpSpPr>
        <p:sp>
          <p:nvSpPr>
            <p:cNvPr id="1725" name="Google Shape;1725;p5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7" name="Google Shape;1727;p57"/>
          <p:cNvGrpSpPr/>
          <p:nvPr/>
        </p:nvGrpSpPr>
        <p:grpSpPr>
          <a:xfrm>
            <a:off x="15789684" y="2079760"/>
            <a:ext cx="406852" cy="408676"/>
            <a:chOff x="1813" y="0"/>
            <a:chExt cx="809173" cy="812800"/>
          </a:xfrm>
        </p:grpSpPr>
        <p:sp>
          <p:nvSpPr>
            <p:cNvPr id="1728" name="Google Shape;1728;p5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0" name="Google Shape;1730;p57"/>
          <p:cNvGrpSpPr/>
          <p:nvPr/>
        </p:nvGrpSpPr>
        <p:grpSpPr>
          <a:xfrm>
            <a:off x="16350731" y="2079760"/>
            <a:ext cx="406852" cy="408676"/>
            <a:chOff x="1813" y="0"/>
            <a:chExt cx="809173" cy="812800"/>
          </a:xfrm>
        </p:grpSpPr>
        <p:sp>
          <p:nvSpPr>
            <p:cNvPr id="1731" name="Google Shape;1731;p5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33" name="Google Shape;173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175" y="7262825"/>
            <a:ext cx="1296451" cy="129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8" name="Google Shape;1738;p58"/>
          <p:cNvGraphicFramePr/>
          <p:nvPr/>
        </p:nvGraphicFramePr>
        <p:xfrm>
          <a:off x="401700" y="4745170"/>
          <a:ext cx="17458800" cy="4914675"/>
        </p:xfrm>
        <a:graphic>
          <a:graphicData uri="http://schemas.openxmlformats.org/drawingml/2006/table">
            <a:tbl>
              <a:tblPr>
                <a:noFill/>
                <a:tableStyleId>{DC1ED70F-21D0-4E5B-8346-5988BCAAA027}</a:tableStyleId>
              </a:tblPr>
              <a:tblGrid>
                <a:gridCol w="287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442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50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-</a:t>
                      </a:r>
                      <a:endParaRPr sz="4000" b="1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-</a:t>
                      </a:r>
                      <a:endParaRPr sz="4000" b="1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Playfair Display Medium"/>
                        <a:ea typeface="Playfair Display Medium"/>
                        <a:cs typeface="Playfair Display Medium"/>
                        <a:sym typeface="Playfair Display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-</a:t>
                      </a:r>
                      <a:endParaRPr sz="4000" b="1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39" name="Google Shape;1739;p58"/>
          <p:cNvSpPr/>
          <p:nvPr/>
        </p:nvSpPr>
        <p:spPr>
          <a:xfrm>
            <a:off x="13283525" y="5678575"/>
            <a:ext cx="1272600" cy="585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58"/>
          <p:cNvSpPr/>
          <p:nvPr/>
        </p:nvSpPr>
        <p:spPr>
          <a:xfrm>
            <a:off x="10853575" y="5693825"/>
            <a:ext cx="1272600" cy="585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762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58"/>
          <p:cNvSpPr/>
          <p:nvPr/>
        </p:nvSpPr>
        <p:spPr>
          <a:xfrm>
            <a:off x="8423625" y="5693825"/>
            <a:ext cx="1272600" cy="5856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58"/>
          <p:cNvSpPr txBox="1"/>
          <p:nvPr/>
        </p:nvSpPr>
        <p:spPr>
          <a:xfrm>
            <a:off x="1111375" y="707225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Experiments</a:t>
            </a:r>
            <a:endParaRPr sz="5500"/>
          </a:p>
        </p:txBody>
      </p:sp>
      <p:cxnSp>
        <p:nvCxnSpPr>
          <p:cNvPr id="1743" name="Google Shape;1743;p58"/>
          <p:cNvCxnSpPr/>
          <p:nvPr/>
        </p:nvCxnSpPr>
        <p:spPr>
          <a:xfrm>
            <a:off x="5954500" y="1200825"/>
            <a:ext cx="8347500" cy="339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44" name="Google Shape;1744;p58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1745" name="Google Shape;1745;p5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7" name="Google Shape;1747;p58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1748" name="Google Shape;1748;p5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0" name="Google Shape;1750;p58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1751" name="Google Shape;1751;p5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3" name="Google Shape;1753;p58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1754" name="Google Shape;1754;p5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6" name="Google Shape;1756;p58"/>
          <p:cNvSpPr/>
          <p:nvPr/>
        </p:nvSpPr>
        <p:spPr>
          <a:xfrm>
            <a:off x="5208596" y="1720700"/>
            <a:ext cx="7845000" cy="1320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58"/>
          <p:cNvSpPr txBox="1"/>
          <p:nvPr/>
        </p:nvSpPr>
        <p:spPr>
          <a:xfrm flipH="1">
            <a:off x="5385146" y="1856700"/>
            <a:ext cx="746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Overview</a:t>
            </a:r>
            <a:endParaRPr sz="17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758" name="Google Shape;1758;p58"/>
          <p:cNvSpPr/>
          <p:nvPr/>
        </p:nvSpPr>
        <p:spPr>
          <a:xfrm>
            <a:off x="644950" y="5249425"/>
            <a:ext cx="2440200" cy="679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chemeClr val="lt1"/>
                </a:solidFill>
              </a:rPr>
              <a:t>4 </a:t>
            </a:r>
            <a:r>
              <a:rPr lang="en-US" sz="3900">
                <a:solidFill>
                  <a:schemeClr val="lt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editors</a:t>
            </a:r>
            <a:endParaRPr sz="3900">
              <a:solidFill>
                <a:schemeClr val="lt1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1759" name="Google Shape;1759;p58"/>
          <p:cNvSpPr txBox="1"/>
          <p:nvPr/>
        </p:nvSpPr>
        <p:spPr>
          <a:xfrm>
            <a:off x="8518125" y="5663375"/>
            <a:ext cx="108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ADJ</a:t>
            </a:r>
            <a:endParaRPr sz="30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60" name="Google Shape;1760;p58"/>
          <p:cNvSpPr/>
          <p:nvPr/>
        </p:nvSpPr>
        <p:spPr>
          <a:xfrm rot="5400000">
            <a:off x="1785250" y="7320300"/>
            <a:ext cx="631500" cy="21474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76200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58"/>
          <p:cNvSpPr txBox="1"/>
          <p:nvPr/>
        </p:nvSpPr>
        <p:spPr>
          <a:xfrm rot="1125">
            <a:off x="1137490" y="8078402"/>
            <a:ext cx="1832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Polyjuice</a:t>
            </a:r>
            <a:endParaRPr sz="27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762" name="Google Shape;1762;p58"/>
          <p:cNvSpPr/>
          <p:nvPr/>
        </p:nvSpPr>
        <p:spPr>
          <a:xfrm rot="5400000">
            <a:off x="1748300" y="8120100"/>
            <a:ext cx="611100" cy="2177100"/>
          </a:xfrm>
          <a:prstGeom prst="roundRect">
            <a:avLst>
              <a:gd name="adj" fmla="val 16667"/>
            </a:avLst>
          </a:prstGeom>
          <a:solidFill>
            <a:srgbClr val="4DA1A9"/>
          </a:solidFill>
          <a:ln w="76200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58"/>
          <p:cNvSpPr txBox="1"/>
          <p:nvPr/>
        </p:nvSpPr>
        <p:spPr>
          <a:xfrm rot="1004">
            <a:off x="1027100" y="8903400"/>
            <a:ext cx="2053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TextFooler</a:t>
            </a:r>
            <a:endParaRPr sz="26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764" name="Google Shape;1764;p58"/>
          <p:cNvSpPr/>
          <p:nvPr/>
        </p:nvSpPr>
        <p:spPr>
          <a:xfrm rot="5400000">
            <a:off x="1612450" y="6308800"/>
            <a:ext cx="593400" cy="25284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76200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58"/>
          <p:cNvSpPr txBox="1"/>
          <p:nvPr/>
        </p:nvSpPr>
        <p:spPr>
          <a:xfrm rot="845">
            <a:off x="689050" y="7284299"/>
            <a:ext cx="2440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MiCERandom</a:t>
            </a:r>
            <a:endParaRPr sz="27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766" name="Google Shape;1766;p58"/>
          <p:cNvSpPr txBox="1"/>
          <p:nvPr/>
        </p:nvSpPr>
        <p:spPr>
          <a:xfrm>
            <a:off x="10765975" y="5655775"/>
            <a:ext cx="1447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NOUN</a:t>
            </a:r>
            <a:endParaRPr sz="29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67" name="Google Shape;1767;p58"/>
          <p:cNvSpPr txBox="1"/>
          <p:nvPr/>
        </p:nvSpPr>
        <p:spPr>
          <a:xfrm>
            <a:off x="13283525" y="5671025"/>
            <a:ext cx="1272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VERB</a:t>
            </a:r>
            <a:endParaRPr sz="29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68" name="Google Shape;1768;p58"/>
          <p:cNvSpPr/>
          <p:nvPr/>
        </p:nvSpPr>
        <p:spPr>
          <a:xfrm rot="5400000">
            <a:off x="2003200" y="5865750"/>
            <a:ext cx="576600" cy="17637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 w="76200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58"/>
          <p:cNvSpPr txBox="1"/>
          <p:nvPr/>
        </p:nvSpPr>
        <p:spPr>
          <a:xfrm rot="712">
            <a:off x="1567606" y="6475118"/>
            <a:ext cx="1447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MiCE</a:t>
            </a:r>
            <a:endParaRPr sz="27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770" name="Google Shape;1770;p58"/>
          <p:cNvSpPr/>
          <p:nvPr/>
        </p:nvSpPr>
        <p:spPr>
          <a:xfrm>
            <a:off x="3659475" y="5631625"/>
            <a:ext cx="3354600" cy="67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Playfair Display"/>
                <a:ea typeface="Playfair Display"/>
                <a:cs typeface="Playfair Display"/>
                <a:sym typeface="Playfair Display"/>
              </a:rPr>
              <a:t>Out-of-the-box</a:t>
            </a:r>
            <a:endParaRPr sz="30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71" name="Google Shape;1771;p58"/>
          <p:cNvSpPr/>
          <p:nvPr/>
        </p:nvSpPr>
        <p:spPr>
          <a:xfrm>
            <a:off x="8211250" y="4941325"/>
            <a:ext cx="3834000" cy="4797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76200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Playfair Display"/>
                <a:ea typeface="Playfair Display"/>
                <a:cs typeface="Playfair Display"/>
                <a:sym typeface="Playfair Display"/>
              </a:rPr>
              <a:t>Experiment Types</a:t>
            </a:r>
            <a:endParaRPr sz="30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772" name="Google Shape;177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275" y="6515438"/>
            <a:ext cx="576600" cy="5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3" name="Google Shape;17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625" y="6537025"/>
            <a:ext cx="576600" cy="5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4" name="Google Shape;177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275" y="7296338"/>
            <a:ext cx="576600" cy="5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5" name="Google Shape;177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275" y="8105700"/>
            <a:ext cx="576600" cy="5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6" name="Google Shape;177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275" y="8920350"/>
            <a:ext cx="576600" cy="5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7" name="Google Shape;177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625" y="7321363"/>
            <a:ext cx="576600" cy="5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8" name="Google Shape;177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625" y="8105700"/>
            <a:ext cx="576600" cy="5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9" name="Google Shape;177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1575" y="9004175"/>
            <a:ext cx="576600" cy="5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0" name="Google Shape;178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1575" y="8153425"/>
            <a:ext cx="576600" cy="5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1" name="Google Shape;178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1575" y="7302675"/>
            <a:ext cx="576600" cy="5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2" name="Google Shape;17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1525" y="8937600"/>
            <a:ext cx="576600" cy="5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3" name="Google Shape;178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1525" y="8105700"/>
            <a:ext cx="576600" cy="5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4" name="Google Shape;178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1525" y="7286375"/>
            <a:ext cx="576600" cy="5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5" name="Google Shape;178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1575" y="6506525"/>
            <a:ext cx="576600" cy="5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6" name="Google Shape;178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1525" y="6486975"/>
            <a:ext cx="576600" cy="5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7" name="Google Shape;178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625" y="8937600"/>
            <a:ext cx="576600" cy="5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8" name="Google Shape;178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0625" y="6506513"/>
            <a:ext cx="576600" cy="5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9" name="Google Shape;1789;p58"/>
          <p:cNvSpPr/>
          <p:nvPr/>
        </p:nvSpPr>
        <p:spPr>
          <a:xfrm>
            <a:off x="15351400" y="5731525"/>
            <a:ext cx="2401500" cy="4797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76200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Playfair Display"/>
                <a:ea typeface="Playfair Display"/>
                <a:cs typeface="Playfair Display"/>
                <a:sym typeface="Playfair Display"/>
              </a:rPr>
              <a:t>Beam-Search</a:t>
            </a:r>
            <a:endParaRPr sz="27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1790" name="Google Shape;1790;p58"/>
          <p:cNvGrpSpPr/>
          <p:nvPr/>
        </p:nvGrpSpPr>
        <p:grpSpPr>
          <a:xfrm>
            <a:off x="965300" y="2826300"/>
            <a:ext cx="4556280" cy="2767755"/>
            <a:chOff x="965300" y="2826300"/>
            <a:chExt cx="4556280" cy="2767755"/>
          </a:xfrm>
        </p:grpSpPr>
        <p:sp>
          <p:nvSpPr>
            <p:cNvPr id="1791" name="Google Shape;1791;p58"/>
            <p:cNvSpPr/>
            <p:nvPr/>
          </p:nvSpPr>
          <p:spPr>
            <a:xfrm>
              <a:off x="3468150" y="3931725"/>
              <a:ext cx="2053430" cy="1662330"/>
            </a:xfrm>
            <a:custGeom>
              <a:avLst/>
              <a:gdLst/>
              <a:ahLst/>
              <a:cxnLst/>
              <a:rect l="l" t="t" r="r" b="b"/>
              <a:pathLst>
                <a:path w="76187" h="78301" extrusionOk="0">
                  <a:moveTo>
                    <a:pt x="69837" y="78301"/>
                  </a:moveTo>
                  <a:cubicBezTo>
                    <a:pt x="70072" y="71129"/>
                    <a:pt x="82888" y="48321"/>
                    <a:pt x="71248" y="35271"/>
                  </a:cubicBezTo>
                  <a:cubicBezTo>
                    <a:pt x="59609" y="22221"/>
                    <a:pt x="11875" y="5879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92" name="Google Shape;1792;p58"/>
            <p:cNvSpPr txBox="1"/>
            <p:nvPr/>
          </p:nvSpPr>
          <p:spPr>
            <a:xfrm>
              <a:off x="965300" y="2826300"/>
              <a:ext cx="38340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latin typeface="Calibri"/>
                  <a:ea typeface="Calibri"/>
                  <a:cs typeface="Calibri"/>
                  <a:sym typeface="Calibri"/>
                </a:rPr>
                <a:t>Editors without making any modifications in their code</a:t>
              </a: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3" name="Google Shape;1793;p58"/>
          <p:cNvGrpSpPr/>
          <p:nvPr/>
        </p:nvGrpSpPr>
        <p:grpSpPr>
          <a:xfrm>
            <a:off x="14635150" y="2690250"/>
            <a:ext cx="3834000" cy="3027250"/>
            <a:chOff x="14635150" y="2690250"/>
            <a:chExt cx="3834000" cy="3027250"/>
          </a:xfrm>
        </p:grpSpPr>
        <p:sp>
          <p:nvSpPr>
            <p:cNvPr id="1794" name="Google Shape;1794;p58"/>
            <p:cNvSpPr/>
            <p:nvPr/>
          </p:nvSpPr>
          <p:spPr>
            <a:xfrm>
              <a:off x="16251327" y="3777600"/>
              <a:ext cx="363000" cy="1939900"/>
            </a:xfrm>
            <a:custGeom>
              <a:avLst/>
              <a:gdLst/>
              <a:ahLst/>
              <a:cxnLst/>
              <a:rect l="l" t="t" r="r" b="b"/>
              <a:pathLst>
                <a:path w="14520" h="77596" extrusionOk="0">
                  <a:moveTo>
                    <a:pt x="14520" y="77596"/>
                  </a:moveTo>
                  <a:cubicBezTo>
                    <a:pt x="12286" y="67015"/>
                    <a:pt x="3351" y="27041"/>
                    <a:pt x="1117" y="14108"/>
                  </a:cubicBezTo>
                  <a:cubicBezTo>
                    <a:pt x="-1117" y="1175"/>
                    <a:pt x="1117" y="2351"/>
                    <a:pt x="1117" y="0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95" name="Google Shape;1795;p58"/>
            <p:cNvSpPr txBox="1"/>
            <p:nvPr/>
          </p:nvSpPr>
          <p:spPr>
            <a:xfrm>
              <a:off x="14635150" y="2690250"/>
              <a:ext cx="38340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latin typeface="Calibri"/>
                  <a:ea typeface="Calibri"/>
                  <a:cs typeface="Calibri"/>
                  <a:sym typeface="Calibri"/>
                </a:rPr>
                <a:t>Experiments on the generation algorithm of MiCE</a:t>
              </a: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6" name="Google Shape;1796;p58"/>
          <p:cNvSpPr/>
          <p:nvPr/>
        </p:nvSpPr>
        <p:spPr>
          <a:xfrm>
            <a:off x="8350063" y="4191263"/>
            <a:ext cx="3456600" cy="67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58"/>
          <p:cNvSpPr txBox="1"/>
          <p:nvPr/>
        </p:nvSpPr>
        <p:spPr>
          <a:xfrm>
            <a:off x="8594113" y="4223013"/>
            <a:ext cx="2968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steps of edits</a:t>
            </a:r>
            <a:endParaRPr sz="30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59"/>
          <p:cNvSpPr txBox="1"/>
          <p:nvPr/>
        </p:nvSpPr>
        <p:spPr>
          <a:xfrm>
            <a:off x="1111375" y="707225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Experiments</a:t>
            </a:r>
            <a:endParaRPr sz="5500"/>
          </a:p>
        </p:txBody>
      </p:sp>
      <p:cxnSp>
        <p:nvCxnSpPr>
          <p:cNvPr id="1803" name="Google Shape;1803;p59"/>
          <p:cNvCxnSpPr/>
          <p:nvPr/>
        </p:nvCxnSpPr>
        <p:spPr>
          <a:xfrm>
            <a:off x="5954500" y="1200825"/>
            <a:ext cx="8347500" cy="339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04" name="Google Shape;1804;p59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1805" name="Google Shape;1805;p5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7" name="Google Shape;1807;p59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1808" name="Google Shape;1808;p5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0" name="Google Shape;1810;p59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1811" name="Google Shape;1811;p5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3" name="Google Shape;1813;p59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1814" name="Google Shape;1814;p5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6" name="Google Shape;1816;p59"/>
          <p:cNvSpPr/>
          <p:nvPr/>
        </p:nvSpPr>
        <p:spPr>
          <a:xfrm>
            <a:off x="5126400" y="4031200"/>
            <a:ext cx="8035200" cy="2397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59"/>
          <p:cNvSpPr txBox="1"/>
          <p:nvPr/>
        </p:nvSpPr>
        <p:spPr>
          <a:xfrm flipH="1">
            <a:off x="5410946" y="4152550"/>
            <a:ext cx="74661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Interpreting the qualitative results</a:t>
            </a:r>
            <a:endParaRPr sz="64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60"/>
          <p:cNvSpPr/>
          <p:nvPr/>
        </p:nvSpPr>
        <p:spPr>
          <a:xfrm>
            <a:off x="10524625" y="3662975"/>
            <a:ext cx="6087900" cy="21936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60"/>
          <p:cNvSpPr/>
          <p:nvPr/>
        </p:nvSpPr>
        <p:spPr>
          <a:xfrm>
            <a:off x="10524625" y="5923650"/>
            <a:ext cx="6087900" cy="1770000"/>
          </a:xfrm>
          <a:prstGeom prst="rect">
            <a:avLst/>
          </a:prstGeom>
          <a:noFill/>
          <a:ln w="38100" cap="flat" cmpd="sng">
            <a:solidFill>
              <a:srgbClr val="4DA1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60"/>
          <p:cNvSpPr txBox="1"/>
          <p:nvPr/>
        </p:nvSpPr>
        <p:spPr>
          <a:xfrm>
            <a:off x="1111375" y="280550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Experiments</a:t>
            </a:r>
            <a:endParaRPr sz="5500"/>
          </a:p>
        </p:txBody>
      </p:sp>
      <p:cxnSp>
        <p:nvCxnSpPr>
          <p:cNvPr id="1825" name="Google Shape;1825;p60"/>
          <p:cNvCxnSpPr/>
          <p:nvPr/>
        </p:nvCxnSpPr>
        <p:spPr>
          <a:xfrm>
            <a:off x="5954500" y="1200825"/>
            <a:ext cx="8347500" cy="339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26" name="Google Shape;1826;p60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1827" name="Google Shape;1827;p6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9" name="Google Shape;1829;p60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1830" name="Google Shape;1830;p6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2" name="Google Shape;1832;p60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1833" name="Google Shape;1833;p6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5" name="Google Shape;1835;p60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1836" name="Google Shape;1836;p6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8" name="Google Shape;1838;p60"/>
          <p:cNvSpPr/>
          <p:nvPr/>
        </p:nvSpPr>
        <p:spPr>
          <a:xfrm>
            <a:off x="1180525" y="1051850"/>
            <a:ext cx="3925800" cy="1320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60"/>
          <p:cNvSpPr txBox="1"/>
          <p:nvPr/>
        </p:nvSpPr>
        <p:spPr>
          <a:xfrm flipH="1">
            <a:off x="1111375" y="1127150"/>
            <a:ext cx="4064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Interpreting the </a:t>
            </a:r>
            <a:b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</a:b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qualitative results</a:t>
            </a:r>
            <a:endParaRPr sz="32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840" name="Google Shape;1840;p60"/>
          <p:cNvSpPr/>
          <p:nvPr/>
        </p:nvSpPr>
        <p:spPr>
          <a:xfrm rot="5400000">
            <a:off x="8716350" y="-308175"/>
            <a:ext cx="855300" cy="502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60"/>
          <p:cNvSpPr txBox="1"/>
          <p:nvPr/>
        </p:nvSpPr>
        <p:spPr>
          <a:xfrm rot="1197">
            <a:off x="6990900" y="1798213"/>
            <a:ext cx="4306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Minimality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842" name="Google Shape;1842;p60"/>
          <p:cNvSpPr txBox="1"/>
          <p:nvPr/>
        </p:nvSpPr>
        <p:spPr>
          <a:xfrm>
            <a:off x="11261075" y="3777925"/>
            <a:ext cx="5247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TextFooler </a:t>
            </a: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produces the most minimal edits. Deterministic approach with many constraints. </a:t>
            </a:r>
            <a:endParaRPr sz="30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1843" name="Google Shape;1843;p60"/>
          <p:cNvGrpSpPr/>
          <p:nvPr/>
        </p:nvGrpSpPr>
        <p:grpSpPr>
          <a:xfrm>
            <a:off x="10651883" y="3896800"/>
            <a:ext cx="406852" cy="408676"/>
            <a:chOff x="1813" y="0"/>
            <a:chExt cx="809173" cy="812800"/>
          </a:xfrm>
        </p:grpSpPr>
        <p:sp>
          <p:nvSpPr>
            <p:cNvPr id="1844" name="Google Shape;1844;p6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6" name="Google Shape;1846;p60"/>
          <p:cNvSpPr txBox="1"/>
          <p:nvPr/>
        </p:nvSpPr>
        <p:spPr>
          <a:xfrm>
            <a:off x="11182650" y="7807697"/>
            <a:ext cx="4488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Editors with </a:t>
            </a: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random masking</a:t>
            </a: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are less minimal than those that use </a:t>
            </a: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attention masking</a:t>
            </a:r>
            <a:endParaRPr sz="30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47" name="Google Shape;1847;p60"/>
          <p:cNvSpPr/>
          <p:nvPr/>
        </p:nvSpPr>
        <p:spPr>
          <a:xfrm>
            <a:off x="12659000" y="1659000"/>
            <a:ext cx="5247900" cy="17700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60"/>
          <p:cNvSpPr txBox="1"/>
          <p:nvPr/>
        </p:nvSpPr>
        <p:spPr>
          <a:xfrm>
            <a:off x="12659000" y="1789800"/>
            <a:ext cx="52479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Intuitively:</a:t>
            </a:r>
            <a:r>
              <a:rPr lang="en-US"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r>
              <a:rPr lang="en-US"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Low values of the metric  indicate more minimal changes by the editor</a:t>
            </a:r>
            <a:endParaRPr sz="28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1849" name="Google Shape;184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975" y="3662963"/>
            <a:ext cx="7824317" cy="6288675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50" name="Google Shape;1850;p60"/>
          <p:cNvSpPr txBox="1"/>
          <p:nvPr/>
        </p:nvSpPr>
        <p:spPr>
          <a:xfrm>
            <a:off x="11182652" y="6123953"/>
            <a:ext cx="5247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MiCE and Polyjuice</a:t>
            </a: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edits that use language models are less minimal</a:t>
            </a:r>
            <a:endParaRPr sz="30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1851" name="Google Shape;1851;p60"/>
          <p:cNvGrpSpPr/>
          <p:nvPr/>
        </p:nvGrpSpPr>
        <p:grpSpPr>
          <a:xfrm>
            <a:off x="10651872" y="6158750"/>
            <a:ext cx="406852" cy="408676"/>
            <a:chOff x="1813" y="0"/>
            <a:chExt cx="809173" cy="812800"/>
          </a:xfrm>
        </p:grpSpPr>
        <p:sp>
          <p:nvSpPr>
            <p:cNvPr id="1852" name="Google Shape;1852;p6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4" name="Google Shape;1854;p60"/>
          <p:cNvGrpSpPr/>
          <p:nvPr/>
        </p:nvGrpSpPr>
        <p:grpSpPr>
          <a:xfrm>
            <a:off x="10651871" y="7955500"/>
            <a:ext cx="406852" cy="408676"/>
            <a:chOff x="1813" y="0"/>
            <a:chExt cx="809173" cy="812800"/>
          </a:xfrm>
        </p:grpSpPr>
        <p:sp>
          <p:nvSpPr>
            <p:cNvPr id="1855" name="Google Shape;1855;p6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7" name="Google Shape;1857;p60"/>
          <p:cNvSpPr/>
          <p:nvPr/>
        </p:nvSpPr>
        <p:spPr>
          <a:xfrm>
            <a:off x="10541500" y="7862100"/>
            <a:ext cx="6071100" cy="2193600"/>
          </a:xfrm>
          <a:prstGeom prst="rect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60"/>
          <p:cNvSpPr/>
          <p:nvPr/>
        </p:nvSpPr>
        <p:spPr>
          <a:xfrm>
            <a:off x="6342600" y="2669325"/>
            <a:ext cx="5602800" cy="84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Out-of-the-box</a:t>
            </a:r>
            <a:endParaRPr sz="31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61"/>
          <p:cNvSpPr txBox="1"/>
          <p:nvPr/>
        </p:nvSpPr>
        <p:spPr>
          <a:xfrm>
            <a:off x="1111375" y="280550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Experiments</a:t>
            </a:r>
            <a:endParaRPr sz="5500"/>
          </a:p>
        </p:txBody>
      </p:sp>
      <p:cxnSp>
        <p:nvCxnSpPr>
          <p:cNvPr id="1864" name="Google Shape;1864;p61"/>
          <p:cNvCxnSpPr/>
          <p:nvPr/>
        </p:nvCxnSpPr>
        <p:spPr>
          <a:xfrm>
            <a:off x="5954500" y="1200825"/>
            <a:ext cx="8347500" cy="339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65" name="Google Shape;1865;p61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1866" name="Google Shape;1866;p6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8" name="Google Shape;1868;p61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1869" name="Google Shape;1869;p6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1" name="Google Shape;1871;p61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1872" name="Google Shape;1872;p6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4" name="Google Shape;1874;p61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1875" name="Google Shape;1875;p6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7" name="Google Shape;1877;p61"/>
          <p:cNvSpPr/>
          <p:nvPr/>
        </p:nvSpPr>
        <p:spPr>
          <a:xfrm>
            <a:off x="1180525" y="1051850"/>
            <a:ext cx="3925800" cy="1320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61"/>
          <p:cNvSpPr txBox="1"/>
          <p:nvPr/>
        </p:nvSpPr>
        <p:spPr>
          <a:xfrm flipH="1">
            <a:off x="1111375" y="1127150"/>
            <a:ext cx="4064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Interpreting the </a:t>
            </a:r>
            <a:b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</a:b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qualitative results</a:t>
            </a:r>
            <a:endParaRPr sz="32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879" name="Google Shape;1879;p61"/>
          <p:cNvSpPr/>
          <p:nvPr/>
        </p:nvSpPr>
        <p:spPr>
          <a:xfrm rot="5400000">
            <a:off x="8716350" y="-198150"/>
            <a:ext cx="855300" cy="502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61"/>
          <p:cNvSpPr txBox="1"/>
          <p:nvPr/>
        </p:nvSpPr>
        <p:spPr>
          <a:xfrm rot="1197">
            <a:off x="6990900" y="1908238"/>
            <a:ext cx="4306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Minimality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881" name="Google Shape;1881;p61"/>
          <p:cNvSpPr/>
          <p:nvPr/>
        </p:nvSpPr>
        <p:spPr>
          <a:xfrm>
            <a:off x="12659000" y="1659000"/>
            <a:ext cx="5247900" cy="17700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61"/>
          <p:cNvSpPr txBox="1"/>
          <p:nvPr/>
        </p:nvSpPr>
        <p:spPr>
          <a:xfrm>
            <a:off x="12659000" y="1789800"/>
            <a:ext cx="52479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Intuitively:</a:t>
            </a:r>
            <a:r>
              <a:rPr lang="en-US"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r>
              <a:rPr lang="en-US"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Low values of the metric  indicate more minimal changes by the editor</a:t>
            </a:r>
            <a:endParaRPr sz="28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883" name="Google Shape;1883;p61"/>
          <p:cNvSpPr/>
          <p:nvPr/>
        </p:nvSpPr>
        <p:spPr>
          <a:xfrm>
            <a:off x="6342600" y="2779338"/>
            <a:ext cx="5602800" cy="84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Out-of-the-box</a:t>
            </a:r>
            <a:endParaRPr sz="31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84" name="Google Shape;1884;p61"/>
          <p:cNvSpPr/>
          <p:nvPr/>
        </p:nvSpPr>
        <p:spPr>
          <a:xfrm>
            <a:off x="3821675" y="8315650"/>
            <a:ext cx="10677600" cy="1868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61"/>
          <p:cNvSpPr/>
          <p:nvPr/>
        </p:nvSpPr>
        <p:spPr>
          <a:xfrm>
            <a:off x="3821701" y="6260750"/>
            <a:ext cx="10677600" cy="1868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61"/>
          <p:cNvSpPr/>
          <p:nvPr/>
        </p:nvSpPr>
        <p:spPr>
          <a:xfrm>
            <a:off x="3788676" y="4284325"/>
            <a:ext cx="10677600" cy="1868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61"/>
          <p:cNvSpPr txBox="1"/>
          <p:nvPr/>
        </p:nvSpPr>
        <p:spPr>
          <a:xfrm>
            <a:off x="4074576" y="4389238"/>
            <a:ext cx="10424700" cy="15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0</a:t>
            </a:r>
            <a:r>
              <a:rPr lang="en-US" sz="2400"/>
              <a:t>:  You may like </a:t>
            </a:r>
            <a:r>
              <a:rPr lang="en-US" sz="2600" b="1">
                <a:solidFill>
                  <a:srgbClr val="FF0000"/>
                </a:solidFill>
              </a:rPr>
              <a:t>Tim Burton</a:t>
            </a:r>
            <a:r>
              <a:rPr lang="en-US" sz="2400"/>
              <a:t>'s fantasies, but not in a </a:t>
            </a:r>
            <a:r>
              <a:rPr lang="en-US" sz="2600" b="1">
                <a:solidFill>
                  <a:srgbClr val="FF0000"/>
                </a:solidFill>
              </a:rPr>
              <a:t>commercial-like show off lasting</a:t>
            </a:r>
            <a:r>
              <a:rPr lang="en-US" sz="2400"/>
              <a:t> 8 minutes. It </a:t>
            </a:r>
            <a:r>
              <a:rPr lang="en-US" sz="2600" b="1">
                <a:solidFill>
                  <a:srgbClr val="FF0000"/>
                </a:solidFill>
              </a:rPr>
              <a:t>demonstrates </a:t>
            </a:r>
            <a:r>
              <a:rPr lang="en-US" sz="2400"/>
              <a:t>good </a:t>
            </a:r>
            <a:r>
              <a:rPr lang="en-US" sz="2600" b="1">
                <a:solidFill>
                  <a:srgbClr val="FF0000"/>
                </a:solidFill>
              </a:rPr>
              <a:t>technical </a:t>
            </a:r>
            <a:r>
              <a:rPr lang="en-US" sz="2400"/>
              <a:t>points without real </a:t>
            </a:r>
            <a:r>
              <a:rPr lang="en-US" sz="2600" b="1">
                <a:solidFill>
                  <a:srgbClr val="FF0000"/>
                </a:solidFill>
              </a:rPr>
              <a:t>creativity </a:t>
            </a:r>
            <a:r>
              <a:rPr lang="en-US" sz="2400"/>
              <a:t>or some established </a:t>
            </a:r>
            <a:r>
              <a:rPr lang="en-US" sz="2600" b="1">
                <a:solidFill>
                  <a:srgbClr val="FF0000"/>
                </a:solidFill>
              </a:rPr>
              <a:t>narrative </a:t>
            </a:r>
            <a:r>
              <a:rPr lang="en-US" sz="2400"/>
              <a:t>pace.</a:t>
            </a:r>
            <a:endParaRPr sz="2400"/>
          </a:p>
        </p:txBody>
      </p:sp>
      <p:sp>
        <p:nvSpPr>
          <p:cNvPr id="1888" name="Google Shape;1888;p61"/>
          <p:cNvSpPr txBox="1"/>
          <p:nvPr/>
        </p:nvSpPr>
        <p:spPr>
          <a:xfrm>
            <a:off x="4074575" y="6481488"/>
            <a:ext cx="10424700" cy="15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1</a:t>
            </a:r>
            <a:r>
              <a:rPr lang="en-US" sz="2400">
                <a:solidFill>
                  <a:schemeClr val="dk1"/>
                </a:solidFill>
              </a:rPr>
              <a:t>: You may like  </a:t>
            </a:r>
            <a:r>
              <a:rPr lang="en-US" sz="2600" b="1">
                <a:solidFill>
                  <a:srgbClr val="34A005"/>
                </a:solidFill>
              </a:rPr>
              <a:t>Cary Grant</a:t>
            </a:r>
            <a:r>
              <a:rPr lang="en-US" sz="2400">
                <a:solidFill>
                  <a:schemeClr val="dk1"/>
                </a:solidFill>
              </a:rPr>
              <a:t>'s  </a:t>
            </a:r>
            <a:r>
              <a:rPr lang="en-US" sz="2600" b="1">
                <a:solidFill>
                  <a:srgbClr val="34A005"/>
                </a:solidFill>
              </a:rPr>
              <a:t>play</a:t>
            </a:r>
            <a:r>
              <a:rPr lang="en-US" sz="2400">
                <a:solidFill>
                  <a:schemeClr val="dk1"/>
                </a:solidFill>
              </a:rPr>
              <a:t>, but not in a  </a:t>
            </a:r>
            <a:r>
              <a:rPr lang="en-US" sz="2600" b="1">
                <a:solidFill>
                  <a:srgbClr val="34A005"/>
                </a:solidFill>
              </a:rPr>
              <a:t>full- length</a:t>
            </a:r>
            <a:r>
              <a:rPr lang="en-US" sz="2400">
                <a:solidFill>
                  <a:schemeClr val="dk1"/>
                </a:solidFill>
              </a:rPr>
              <a:t> 8 minutes. It  </a:t>
            </a:r>
            <a:r>
              <a:rPr lang="en-US" sz="2600" b="1">
                <a:solidFill>
                  <a:srgbClr val="34A005"/>
                </a:solidFill>
              </a:rPr>
              <a:t>contains </a:t>
            </a:r>
            <a:r>
              <a:rPr lang="en-US" sz="2400">
                <a:solidFill>
                  <a:schemeClr val="dk1"/>
                </a:solidFill>
              </a:rPr>
              <a:t>good  </a:t>
            </a:r>
            <a:r>
              <a:rPr lang="en-US" sz="2600" b="1">
                <a:solidFill>
                  <a:srgbClr val="34A005"/>
                </a:solidFill>
              </a:rPr>
              <a:t>plot </a:t>
            </a:r>
            <a:r>
              <a:rPr lang="en-US" sz="2400">
                <a:solidFill>
                  <a:schemeClr val="dk1"/>
                </a:solidFill>
              </a:rPr>
              <a:t>points without real  </a:t>
            </a:r>
            <a:r>
              <a:rPr lang="en-US" sz="2600" b="1">
                <a:solidFill>
                  <a:srgbClr val="34A005"/>
                </a:solidFill>
              </a:rPr>
              <a:t>surprises </a:t>
            </a:r>
            <a:r>
              <a:rPr lang="en-US" sz="2400">
                <a:solidFill>
                  <a:schemeClr val="dk1"/>
                </a:solidFill>
              </a:rPr>
              <a:t>or some established </a:t>
            </a:r>
            <a:r>
              <a:rPr lang="en-US" sz="2600" b="1">
                <a:solidFill>
                  <a:srgbClr val="34A005"/>
                </a:solidFill>
              </a:rPr>
              <a:t>frantic </a:t>
            </a:r>
            <a:r>
              <a:rPr lang="en-US" sz="2400">
                <a:solidFill>
                  <a:schemeClr val="dk1"/>
                </a:solidFill>
              </a:rPr>
              <a:t>pace.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9" name="Google Shape;1889;p61"/>
          <p:cNvSpPr txBox="1"/>
          <p:nvPr/>
        </p:nvSpPr>
        <p:spPr>
          <a:xfrm>
            <a:off x="4074575" y="8495250"/>
            <a:ext cx="10169700" cy="15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2</a:t>
            </a:r>
            <a:r>
              <a:rPr lang="en-US" sz="2400"/>
              <a:t>: You may like  Cary Grant's  play, but not in a  </a:t>
            </a:r>
            <a:r>
              <a:rPr lang="en-US" sz="2600" b="1">
                <a:solidFill>
                  <a:srgbClr val="FF0000"/>
                </a:solidFill>
              </a:rPr>
              <a:t>mere </a:t>
            </a:r>
            <a:r>
              <a:rPr lang="en-US" sz="2400"/>
              <a:t>8 minutes. It  contains </a:t>
            </a:r>
            <a:r>
              <a:rPr lang="en-US" sz="2600" b="1">
                <a:solidFill>
                  <a:srgbClr val="FF0000"/>
                </a:solidFill>
              </a:rPr>
              <a:t>good </a:t>
            </a:r>
            <a:r>
              <a:rPr lang="en-US" sz="2400"/>
              <a:t> plot points without real  </a:t>
            </a:r>
            <a:r>
              <a:rPr lang="en-US" sz="2400" b="1">
                <a:solidFill>
                  <a:srgbClr val="FF0000"/>
                </a:solidFill>
              </a:rPr>
              <a:t>interest </a:t>
            </a:r>
            <a:r>
              <a:rPr lang="en-US" sz="2400"/>
              <a:t>or some established </a:t>
            </a:r>
            <a:r>
              <a:rPr lang="en-US" sz="2600" b="1">
                <a:solidFill>
                  <a:srgbClr val="FF0000"/>
                </a:solidFill>
              </a:rPr>
              <a:t>stable </a:t>
            </a:r>
            <a:r>
              <a:rPr lang="en-US" sz="2400"/>
              <a:t>pace.</a:t>
            </a:r>
            <a:endParaRPr sz="2400"/>
          </a:p>
        </p:txBody>
      </p:sp>
      <p:sp>
        <p:nvSpPr>
          <p:cNvPr id="1890" name="Google Shape;1890;p61"/>
          <p:cNvSpPr/>
          <p:nvPr/>
        </p:nvSpPr>
        <p:spPr>
          <a:xfrm rot="5400000">
            <a:off x="8839188" y="3179438"/>
            <a:ext cx="576600" cy="17637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 w="76200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61"/>
          <p:cNvSpPr txBox="1"/>
          <p:nvPr/>
        </p:nvSpPr>
        <p:spPr>
          <a:xfrm rot="712">
            <a:off x="8403594" y="3788806"/>
            <a:ext cx="1447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MiCE</a:t>
            </a:r>
            <a:endParaRPr sz="27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/>
        </p:nvSpPr>
        <p:spPr>
          <a:xfrm>
            <a:off x="1111375" y="720851"/>
            <a:ext cx="88581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 Introduction</a:t>
            </a:r>
            <a:endParaRPr/>
          </a:p>
        </p:txBody>
      </p:sp>
      <p:cxnSp>
        <p:nvCxnSpPr>
          <p:cNvPr id="217" name="Google Shape;217;p17"/>
          <p:cNvCxnSpPr/>
          <p:nvPr/>
        </p:nvCxnSpPr>
        <p:spPr>
          <a:xfrm rot="10800000" flipH="1">
            <a:off x="7479950" y="1284250"/>
            <a:ext cx="6793800" cy="276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8" name="Google Shape;218;p17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219" name="Google Shape;219;p1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17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222" name="Google Shape;222;p1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17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225" name="Google Shape;225;p1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17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228" name="Google Shape;228;p1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17"/>
          <p:cNvSpPr/>
          <p:nvPr/>
        </p:nvSpPr>
        <p:spPr>
          <a:xfrm>
            <a:off x="3736650" y="5240925"/>
            <a:ext cx="10814700" cy="3024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C68B2"/>
              </a:gs>
              <a:gs pos="100000">
                <a:srgbClr val="162B4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7"/>
          <p:cNvSpPr txBox="1"/>
          <p:nvPr/>
        </p:nvSpPr>
        <p:spPr>
          <a:xfrm>
            <a:off x="3652650" y="5529525"/>
            <a:ext cx="109827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Explore multiple </a:t>
            </a:r>
            <a:r>
              <a:rPr lang="en-US" sz="49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counterfactual generation</a:t>
            </a:r>
            <a:r>
              <a:rPr lang="en-US" sz="49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methods and evaluate them based on </a:t>
            </a:r>
            <a:r>
              <a:rPr lang="en-US" sz="49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various metrics</a:t>
            </a:r>
            <a:endParaRPr sz="4900">
              <a:solidFill>
                <a:schemeClr val="accent6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6104107" y="3713100"/>
            <a:ext cx="6079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Approach</a:t>
            </a:r>
            <a:endParaRPr sz="52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33" name="Google Shape;2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225" y="2316951"/>
            <a:ext cx="1227549" cy="122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62"/>
          <p:cNvSpPr txBox="1"/>
          <p:nvPr/>
        </p:nvSpPr>
        <p:spPr>
          <a:xfrm>
            <a:off x="1111375" y="280550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Experiments</a:t>
            </a:r>
            <a:endParaRPr sz="5500"/>
          </a:p>
        </p:txBody>
      </p:sp>
      <p:cxnSp>
        <p:nvCxnSpPr>
          <p:cNvPr id="1897" name="Google Shape;1897;p62"/>
          <p:cNvCxnSpPr/>
          <p:nvPr/>
        </p:nvCxnSpPr>
        <p:spPr>
          <a:xfrm>
            <a:off x="5954500" y="1200825"/>
            <a:ext cx="8347500" cy="339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98" name="Google Shape;1898;p62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1899" name="Google Shape;1899;p6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1" name="Google Shape;1901;p62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1902" name="Google Shape;1902;p6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4" name="Google Shape;1904;p62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1905" name="Google Shape;1905;p6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7" name="Google Shape;1907;p62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1908" name="Google Shape;1908;p6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0" name="Google Shape;1910;p62"/>
          <p:cNvSpPr/>
          <p:nvPr/>
        </p:nvSpPr>
        <p:spPr>
          <a:xfrm>
            <a:off x="1180525" y="1051850"/>
            <a:ext cx="3925800" cy="1320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62"/>
          <p:cNvSpPr txBox="1"/>
          <p:nvPr/>
        </p:nvSpPr>
        <p:spPr>
          <a:xfrm flipH="1">
            <a:off x="1111375" y="1127150"/>
            <a:ext cx="4064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Interpreting the </a:t>
            </a:r>
            <a:b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</a:b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qualitative results</a:t>
            </a:r>
            <a:endParaRPr sz="32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912" name="Google Shape;1912;p62"/>
          <p:cNvSpPr/>
          <p:nvPr/>
        </p:nvSpPr>
        <p:spPr>
          <a:xfrm rot="5400000">
            <a:off x="8716350" y="-198150"/>
            <a:ext cx="855300" cy="502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62"/>
          <p:cNvSpPr txBox="1"/>
          <p:nvPr/>
        </p:nvSpPr>
        <p:spPr>
          <a:xfrm rot="1197">
            <a:off x="6990900" y="1908238"/>
            <a:ext cx="4306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Minimality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914" name="Google Shape;1914;p62"/>
          <p:cNvSpPr/>
          <p:nvPr/>
        </p:nvSpPr>
        <p:spPr>
          <a:xfrm>
            <a:off x="12659000" y="1659000"/>
            <a:ext cx="5247900" cy="17700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62"/>
          <p:cNvSpPr txBox="1"/>
          <p:nvPr/>
        </p:nvSpPr>
        <p:spPr>
          <a:xfrm>
            <a:off x="12659000" y="1789800"/>
            <a:ext cx="52479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Intuitively:</a:t>
            </a:r>
            <a:r>
              <a:rPr lang="en-US"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r>
              <a:rPr lang="en-US"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Low values of the metric  indicate more minimal changes by the editor</a:t>
            </a:r>
            <a:endParaRPr sz="28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916" name="Google Shape;1916;p62"/>
          <p:cNvSpPr/>
          <p:nvPr/>
        </p:nvSpPr>
        <p:spPr>
          <a:xfrm>
            <a:off x="6342600" y="2779338"/>
            <a:ext cx="5602800" cy="84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Out-of-the-box</a:t>
            </a:r>
            <a:endParaRPr sz="31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17" name="Google Shape;1917;p62"/>
          <p:cNvSpPr/>
          <p:nvPr/>
        </p:nvSpPr>
        <p:spPr>
          <a:xfrm>
            <a:off x="3821675" y="8315650"/>
            <a:ext cx="10677600" cy="1868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62"/>
          <p:cNvSpPr/>
          <p:nvPr/>
        </p:nvSpPr>
        <p:spPr>
          <a:xfrm>
            <a:off x="3821701" y="6260750"/>
            <a:ext cx="10677600" cy="1868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62"/>
          <p:cNvSpPr/>
          <p:nvPr/>
        </p:nvSpPr>
        <p:spPr>
          <a:xfrm>
            <a:off x="3788676" y="4284325"/>
            <a:ext cx="10677600" cy="1868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62"/>
          <p:cNvSpPr txBox="1"/>
          <p:nvPr/>
        </p:nvSpPr>
        <p:spPr>
          <a:xfrm>
            <a:off x="4074576" y="4389238"/>
            <a:ext cx="104247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0</a:t>
            </a:r>
            <a:r>
              <a:rPr lang="en-US" sz="2400"/>
              <a:t>:  You may </a:t>
            </a:r>
            <a:r>
              <a:rPr lang="en-US" sz="2600" b="1">
                <a:solidFill>
                  <a:srgbClr val="FF0000"/>
                </a:solidFill>
              </a:rPr>
              <a:t>like </a:t>
            </a:r>
            <a:r>
              <a:rPr lang="en-US" sz="2600">
                <a:solidFill>
                  <a:schemeClr val="dk1"/>
                </a:solidFill>
              </a:rPr>
              <a:t>T</a:t>
            </a:r>
            <a:r>
              <a:rPr lang="en-US" sz="2400">
                <a:solidFill>
                  <a:schemeClr val="dk1"/>
                </a:solidFill>
              </a:rPr>
              <a:t>im Burton's fantasies, but not in a commercial-like show off lasting 8 </a:t>
            </a:r>
            <a:r>
              <a:rPr lang="en-US" sz="2600" b="1">
                <a:solidFill>
                  <a:srgbClr val="FF0000"/>
                </a:solidFill>
              </a:rPr>
              <a:t>minutes</a:t>
            </a:r>
            <a:r>
              <a:rPr lang="en-US" sz="2400">
                <a:solidFill>
                  <a:schemeClr val="dk1"/>
                </a:solidFill>
              </a:rPr>
              <a:t>. It demonstrates good technical points without real </a:t>
            </a:r>
            <a:r>
              <a:rPr lang="en-US" sz="2400" b="1">
                <a:solidFill>
                  <a:srgbClr val="FF0000"/>
                </a:solidFill>
              </a:rPr>
              <a:t>creativity </a:t>
            </a:r>
            <a:r>
              <a:rPr lang="en-US" sz="2400">
                <a:solidFill>
                  <a:schemeClr val="dk1"/>
                </a:solidFill>
              </a:rPr>
              <a:t>or some established narrative pace.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921" name="Google Shape;1921;p62"/>
          <p:cNvSpPr txBox="1"/>
          <p:nvPr/>
        </p:nvSpPr>
        <p:spPr>
          <a:xfrm>
            <a:off x="4074575" y="6481488"/>
            <a:ext cx="10424700" cy="15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1</a:t>
            </a:r>
            <a:r>
              <a:rPr lang="en-US" sz="2400">
                <a:solidFill>
                  <a:schemeClr val="dk1"/>
                </a:solidFill>
              </a:rPr>
              <a:t>: You may </a:t>
            </a:r>
            <a:r>
              <a:rPr lang="en-US" sz="2600" b="1">
                <a:solidFill>
                  <a:srgbClr val="34A005"/>
                </a:solidFill>
              </a:rPr>
              <a:t>such </a:t>
            </a:r>
            <a:r>
              <a:rPr lang="en-US" sz="2400">
                <a:solidFill>
                  <a:schemeClr val="dk1"/>
                </a:solidFill>
              </a:rPr>
              <a:t>Tim Burton's fantasies, but not in a commercial-like show off lasting 8 </a:t>
            </a:r>
            <a:r>
              <a:rPr lang="en-US" sz="2600" b="1">
                <a:solidFill>
                  <a:srgbClr val="34A005"/>
                </a:solidFill>
              </a:rPr>
              <a:t>mn</a:t>
            </a:r>
            <a:r>
              <a:rPr lang="en-US" sz="2400">
                <a:solidFill>
                  <a:schemeClr val="dk1"/>
                </a:solidFill>
              </a:rPr>
              <a:t>. It demonstrates good technical points without real </a:t>
            </a:r>
            <a:r>
              <a:rPr lang="en-US" sz="2600" b="1">
                <a:solidFill>
                  <a:srgbClr val="34A005"/>
                </a:solidFill>
              </a:rPr>
              <a:t>groundbreaking</a:t>
            </a:r>
            <a:r>
              <a:rPr lang="en-US" sz="2400">
                <a:solidFill>
                  <a:schemeClr val="dk1"/>
                </a:solidFill>
              </a:rPr>
              <a:t> or some established narrative pace.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2" name="Google Shape;1922;p62"/>
          <p:cNvSpPr txBox="1"/>
          <p:nvPr/>
        </p:nvSpPr>
        <p:spPr>
          <a:xfrm>
            <a:off x="4074575" y="8495250"/>
            <a:ext cx="10169700" cy="14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2</a:t>
            </a:r>
            <a:r>
              <a:rPr lang="en-US" sz="2400"/>
              <a:t>: You may such Tim Burton's fantasies, but not in a commercial-like show off </a:t>
            </a:r>
            <a:r>
              <a:rPr lang="en-US" sz="2500" b="1">
                <a:solidFill>
                  <a:srgbClr val="FF0000"/>
                </a:solidFill>
              </a:rPr>
              <a:t>longstanding</a:t>
            </a:r>
            <a:r>
              <a:rPr lang="en-US" sz="2400"/>
              <a:t> 8 mn. It demonstrates good technical points without real groundbreaking or some established narrative pace.</a:t>
            </a:r>
            <a:endParaRPr sz="2400"/>
          </a:p>
        </p:txBody>
      </p:sp>
      <p:sp>
        <p:nvSpPr>
          <p:cNvPr id="1923" name="Google Shape;1923;p62"/>
          <p:cNvSpPr/>
          <p:nvPr/>
        </p:nvSpPr>
        <p:spPr>
          <a:xfrm rot="5400000">
            <a:off x="8854950" y="2990000"/>
            <a:ext cx="611100" cy="2177100"/>
          </a:xfrm>
          <a:prstGeom prst="roundRect">
            <a:avLst>
              <a:gd name="adj" fmla="val 16667"/>
            </a:avLst>
          </a:prstGeom>
          <a:solidFill>
            <a:srgbClr val="4DA1A9"/>
          </a:solidFill>
          <a:ln w="76200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62"/>
          <p:cNvSpPr txBox="1"/>
          <p:nvPr/>
        </p:nvSpPr>
        <p:spPr>
          <a:xfrm rot="1004">
            <a:off x="8133750" y="3773300"/>
            <a:ext cx="2053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TextFooler</a:t>
            </a:r>
            <a:endParaRPr sz="26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63"/>
          <p:cNvSpPr txBox="1"/>
          <p:nvPr/>
        </p:nvSpPr>
        <p:spPr>
          <a:xfrm>
            <a:off x="1111375" y="280550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Experiments</a:t>
            </a:r>
            <a:endParaRPr sz="5500"/>
          </a:p>
        </p:txBody>
      </p:sp>
      <p:cxnSp>
        <p:nvCxnSpPr>
          <p:cNvPr id="1930" name="Google Shape;1930;p63"/>
          <p:cNvCxnSpPr/>
          <p:nvPr/>
        </p:nvCxnSpPr>
        <p:spPr>
          <a:xfrm>
            <a:off x="5954500" y="1200825"/>
            <a:ext cx="8347500" cy="339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31" name="Google Shape;1931;p63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1932" name="Google Shape;1932;p6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4" name="Google Shape;1934;p63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1935" name="Google Shape;1935;p6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7" name="Google Shape;1937;p63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1938" name="Google Shape;1938;p6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0" name="Google Shape;1940;p63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1941" name="Google Shape;1941;p6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3" name="Google Shape;1943;p63"/>
          <p:cNvSpPr/>
          <p:nvPr/>
        </p:nvSpPr>
        <p:spPr>
          <a:xfrm>
            <a:off x="1180525" y="1051850"/>
            <a:ext cx="3925800" cy="1320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63"/>
          <p:cNvSpPr txBox="1"/>
          <p:nvPr/>
        </p:nvSpPr>
        <p:spPr>
          <a:xfrm flipH="1">
            <a:off x="1111375" y="1127150"/>
            <a:ext cx="4064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Interpreting the </a:t>
            </a:r>
            <a:b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</a:b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qualitative results</a:t>
            </a:r>
            <a:endParaRPr sz="32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945" name="Google Shape;1945;p63"/>
          <p:cNvSpPr/>
          <p:nvPr/>
        </p:nvSpPr>
        <p:spPr>
          <a:xfrm rot="5400000">
            <a:off x="8716350" y="-510887"/>
            <a:ext cx="855300" cy="502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63"/>
          <p:cNvSpPr txBox="1"/>
          <p:nvPr/>
        </p:nvSpPr>
        <p:spPr>
          <a:xfrm rot="1197">
            <a:off x="6990900" y="1595500"/>
            <a:ext cx="4306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Minimality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947" name="Google Shape;1947;p63"/>
          <p:cNvSpPr/>
          <p:nvPr/>
        </p:nvSpPr>
        <p:spPr>
          <a:xfrm>
            <a:off x="6342600" y="2319538"/>
            <a:ext cx="5602800" cy="84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POS tag constraint</a:t>
            </a:r>
            <a:endParaRPr sz="31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48" name="Google Shape;1948;p63"/>
          <p:cNvSpPr txBox="1"/>
          <p:nvPr/>
        </p:nvSpPr>
        <p:spPr>
          <a:xfrm>
            <a:off x="2055400" y="3802975"/>
            <a:ext cx="5247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Constraining </a:t>
            </a: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 editors to a specific POS tag reduces the candidate words for modification</a:t>
            </a:r>
            <a:endParaRPr sz="30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1949" name="Google Shape;1949;p63"/>
          <p:cNvGrpSpPr/>
          <p:nvPr/>
        </p:nvGrpSpPr>
        <p:grpSpPr>
          <a:xfrm>
            <a:off x="1549408" y="4068163"/>
            <a:ext cx="406852" cy="408676"/>
            <a:chOff x="1813" y="0"/>
            <a:chExt cx="809173" cy="812800"/>
          </a:xfrm>
        </p:grpSpPr>
        <p:sp>
          <p:nvSpPr>
            <p:cNvPr id="1950" name="Google Shape;1950;p6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2" name="Google Shape;1952;p63"/>
          <p:cNvSpPr txBox="1"/>
          <p:nvPr/>
        </p:nvSpPr>
        <p:spPr>
          <a:xfrm>
            <a:off x="2055402" y="6303091"/>
            <a:ext cx="5247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More minimal edits </a:t>
            </a: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generated</a:t>
            </a:r>
            <a:endParaRPr sz="30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1953" name="Google Shape;1953;p63"/>
          <p:cNvGrpSpPr/>
          <p:nvPr/>
        </p:nvGrpSpPr>
        <p:grpSpPr>
          <a:xfrm>
            <a:off x="1549400" y="6469496"/>
            <a:ext cx="406852" cy="408676"/>
            <a:chOff x="1813" y="0"/>
            <a:chExt cx="809173" cy="812800"/>
          </a:xfrm>
        </p:grpSpPr>
        <p:sp>
          <p:nvSpPr>
            <p:cNvPr id="1954" name="Google Shape;1954;p6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6" name="Google Shape;1956;p63"/>
          <p:cNvSpPr txBox="1"/>
          <p:nvPr/>
        </p:nvSpPr>
        <p:spPr>
          <a:xfrm>
            <a:off x="2141726" y="7879525"/>
            <a:ext cx="3696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Most efficient POS:</a:t>
            </a:r>
            <a:endParaRPr sz="30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1957" name="Google Shape;1957;p63"/>
          <p:cNvGrpSpPr/>
          <p:nvPr/>
        </p:nvGrpSpPr>
        <p:grpSpPr>
          <a:xfrm>
            <a:off x="1549400" y="7998434"/>
            <a:ext cx="406852" cy="408676"/>
            <a:chOff x="1813" y="0"/>
            <a:chExt cx="809173" cy="812800"/>
          </a:xfrm>
        </p:grpSpPr>
        <p:sp>
          <p:nvSpPr>
            <p:cNvPr id="1958" name="Google Shape;1958;p6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0" name="Google Shape;1960;p63"/>
          <p:cNvSpPr txBox="1"/>
          <p:nvPr/>
        </p:nvSpPr>
        <p:spPr>
          <a:xfrm>
            <a:off x="1956252" y="8586825"/>
            <a:ext cx="1217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IMDb</a:t>
            </a:r>
            <a:endParaRPr sz="30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61" name="Google Shape;1961;p63"/>
          <p:cNvSpPr txBox="1"/>
          <p:nvPr/>
        </p:nvSpPr>
        <p:spPr>
          <a:xfrm>
            <a:off x="3791850" y="8586825"/>
            <a:ext cx="2563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NewsGroups</a:t>
            </a:r>
            <a:endParaRPr sz="30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62" name="Google Shape;1962;p63"/>
          <p:cNvSpPr/>
          <p:nvPr/>
        </p:nvSpPr>
        <p:spPr>
          <a:xfrm>
            <a:off x="4159350" y="9233325"/>
            <a:ext cx="1828500" cy="6333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NOUN </a:t>
            </a:r>
            <a:endParaRPr b="1"/>
          </a:p>
        </p:txBody>
      </p:sp>
      <p:sp>
        <p:nvSpPr>
          <p:cNvPr id="1963" name="Google Shape;1963;p63"/>
          <p:cNvSpPr/>
          <p:nvPr/>
        </p:nvSpPr>
        <p:spPr>
          <a:xfrm>
            <a:off x="1650550" y="9190800"/>
            <a:ext cx="1828500" cy="6333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ADJ</a:t>
            </a:r>
            <a:endParaRPr b="1"/>
          </a:p>
        </p:txBody>
      </p:sp>
      <p:grpSp>
        <p:nvGrpSpPr>
          <p:cNvPr id="1964" name="Google Shape;1964;p63"/>
          <p:cNvGrpSpPr/>
          <p:nvPr/>
        </p:nvGrpSpPr>
        <p:grpSpPr>
          <a:xfrm>
            <a:off x="7903500" y="3697950"/>
            <a:ext cx="10192175" cy="6363200"/>
            <a:chOff x="7836050" y="3745838"/>
            <a:chExt cx="10192175" cy="6363200"/>
          </a:xfrm>
        </p:grpSpPr>
        <p:sp>
          <p:nvSpPr>
            <p:cNvPr id="1965" name="Google Shape;1965;p63"/>
            <p:cNvSpPr/>
            <p:nvPr/>
          </p:nvSpPr>
          <p:spPr>
            <a:xfrm>
              <a:off x="7869025" y="8240638"/>
              <a:ext cx="10159200" cy="18684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3"/>
            <p:cNvSpPr/>
            <p:nvPr/>
          </p:nvSpPr>
          <p:spPr>
            <a:xfrm>
              <a:off x="7869025" y="6185738"/>
              <a:ext cx="10159200" cy="18684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3"/>
            <p:cNvSpPr/>
            <p:nvPr/>
          </p:nvSpPr>
          <p:spPr>
            <a:xfrm>
              <a:off x="7836050" y="4209313"/>
              <a:ext cx="10159200" cy="18684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3"/>
            <p:cNvSpPr txBox="1"/>
            <p:nvPr/>
          </p:nvSpPr>
          <p:spPr>
            <a:xfrm>
              <a:off x="8021000" y="4480313"/>
              <a:ext cx="9798000" cy="15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/>
                <a:t>0</a:t>
              </a:r>
              <a:r>
                <a:rPr lang="en-US" sz="2400"/>
                <a:t>:  You may like Tim Burton's fantasies, but not in a </a:t>
              </a:r>
              <a:r>
                <a:rPr lang="en-US" sz="2600" b="1">
                  <a:solidFill>
                    <a:srgbClr val="FF0000"/>
                  </a:solidFill>
                </a:rPr>
                <a:t>commercial-like</a:t>
              </a:r>
              <a:r>
                <a:rPr lang="en-US" sz="2400"/>
                <a:t> show off lasting 8 minutes. It demonstrates good </a:t>
              </a:r>
              <a:r>
                <a:rPr lang="en-US" sz="2600" b="1">
                  <a:solidFill>
                    <a:srgbClr val="FF0000"/>
                  </a:solidFill>
                </a:rPr>
                <a:t>technical </a:t>
              </a:r>
              <a:r>
                <a:rPr lang="en-US" sz="2400"/>
                <a:t>points without real creativity or some established </a:t>
              </a:r>
              <a:r>
                <a:rPr lang="en-US" sz="2600" b="1">
                  <a:solidFill>
                    <a:srgbClr val="FF0000"/>
                  </a:solidFill>
                </a:rPr>
                <a:t>narrative </a:t>
              </a:r>
              <a:r>
                <a:rPr lang="en-US" sz="2400"/>
                <a:t>pace. </a:t>
              </a:r>
              <a:endParaRPr sz="2400"/>
            </a:p>
          </p:txBody>
        </p:sp>
        <p:sp>
          <p:nvSpPr>
            <p:cNvPr id="1969" name="Google Shape;1969;p63"/>
            <p:cNvSpPr/>
            <p:nvPr/>
          </p:nvSpPr>
          <p:spPr>
            <a:xfrm>
              <a:off x="11741113" y="3745838"/>
              <a:ext cx="2415000" cy="6333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8100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MiCE ADJ</a:t>
              </a:r>
              <a:endParaRPr b="1"/>
            </a:p>
          </p:txBody>
        </p:sp>
        <p:sp>
          <p:nvSpPr>
            <p:cNvPr id="1970" name="Google Shape;1970;p63"/>
            <p:cNvSpPr txBox="1"/>
            <p:nvPr/>
          </p:nvSpPr>
          <p:spPr>
            <a:xfrm>
              <a:off x="7953025" y="6402625"/>
              <a:ext cx="9798000" cy="15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</a:rPr>
                <a:t>1</a:t>
              </a:r>
              <a:r>
                <a:rPr lang="en-US" sz="2400">
                  <a:solidFill>
                    <a:schemeClr val="dk1"/>
                  </a:solidFill>
                </a:rPr>
                <a:t>: You may like Tim Burton's fantasies, but not in a  </a:t>
              </a:r>
              <a:r>
                <a:rPr lang="en-US" sz="2600" b="1">
                  <a:solidFill>
                    <a:srgbClr val="34A005"/>
                  </a:solidFill>
                </a:rPr>
                <a:t>light- hearted</a:t>
              </a:r>
              <a:r>
                <a:rPr lang="en-US" sz="2400">
                  <a:solidFill>
                    <a:schemeClr val="dk1"/>
                  </a:solidFill>
                </a:rPr>
                <a:t> show off lasting 8 minutes. It demonstrates good  </a:t>
              </a:r>
              <a:r>
                <a:rPr lang="en-US" sz="2600" b="1">
                  <a:solidFill>
                    <a:srgbClr val="34A005"/>
                  </a:solidFill>
                </a:rPr>
                <a:t>plot </a:t>
              </a:r>
              <a:r>
                <a:rPr lang="en-US" sz="2400">
                  <a:solidFill>
                    <a:schemeClr val="dk1"/>
                  </a:solidFill>
                </a:rPr>
                <a:t>points without real creativity or some established </a:t>
              </a:r>
              <a:r>
                <a:rPr lang="en-US" sz="2600" b="1">
                  <a:solidFill>
                    <a:srgbClr val="34A005"/>
                  </a:solidFill>
                </a:rPr>
                <a:t>predictable </a:t>
              </a:r>
              <a:r>
                <a:rPr lang="en-US" sz="2400">
                  <a:solidFill>
                    <a:schemeClr val="dk1"/>
                  </a:solidFill>
                </a:rPr>
                <a:t>pace.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63"/>
            <p:cNvSpPr txBox="1"/>
            <p:nvPr/>
          </p:nvSpPr>
          <p:spPr>
            <a:xfrm>
              <a:off x="7936988" y="8420225"/>
              <a:ext cx="9596100" cy="14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/>
                <a:t>2</a:t>
              </a:r>
              <a:r>
                <a:rPr lang="en-US" sz="2400"/>
                <a:t>: You may like Tim Burton's fantasies, but not in a  </a:t>
              </a:r>
              <a:r>
                <a:rPr lang="en-US" sz="2600" b="1">
                  <a:solidFill>
                    <a:srgbClr val="FF0000"/>
                  </a:solidFill>
                </a:rPr>
                <a:t>boring </a:t>
              </a:r>
              <a:r>
                <a:rPr lang="en-US" sz="2400"/>
                <a:t>show off lasting 8 minutes. It demonstrates </a:t>
              </a:r>
              <a:r>
                <a:rPr lang="en-US" sz="2600" b="1">
                  <a:solidFill>
                    <a:srgbClr val="FF0000"/>
                  </a:solidFill>
                </a:rPr>
                <a:t>basic</a:t>
              </a:r>
              <a:r>
                <a:rPr lang="en-US" sz="2400"/>
                <a:t> plot points without real creativity or some established predictable pace.</a:t>
              </a:r>
              <a:endParaRPr sz="2400"/>
            </a:p>
          </p:txBody>
        </p:sp>
      </p:grpSp>
      <p:sp>
        <p:nvSpPr>
          <p:cNvPr id="1972" name="Google Shape;1972;p63"/>
          <p:cNvSpPr/>
          <p:nvPr/>
        </p:nvSpPr>
        <p:spPr>
          <a:xfrm>
            <a:off x="12659000" y="1659000"/>
            <a:ext cx="5247900" cy="17700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63"/>
          <p:cNvSpPr txBox="1"/>
          <p:nvPr/>
        </p:nvSpPr>
        <p:spPr>
          <a:xfrm>
            <a:off x="12659000" y="1789800"/>
            <a:ext cx="52479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Intuitively:</a:t>
            </a:r>
            <a:r>
              <a:rPr lang="en-US"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r>
              <a:rPr lang="en-US"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Low values of the metric  indicate more minimal changes by the editor</a:t>
            </a:r>
            <a:endParaRPr sz="28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64"/>
          <p:cNvSpPr/>
          <p:nvPr/>
        </p:nvSpPr>
        <p:spPr>
          <a:xfrm>
            <a:off x="10524625" y="8174375"/>
            <a:ext cx="6328500" cy="1320300"/>
          </a:xfrm>
          <a:prstGeom prst="rect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64"/>
          <p:cNvSpPr/>
          <p:nvPr/>
        </p:nvSpPr>
        <p:spPr>
          <a:xfrm>
            <a:off x="10524625" y="3662975"/>
            <a:ext cx="6328500" cy="17700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64"/>
          <p:cNvSpPr/>
          <p:nvPr/>
        </p:nvSpPr>
        <p:spPr>
          <a:xfrm>
            <a:off x="10541500" y="5706875"/>
            <a:ext cx="6328500" cy="2193600"/>
          </a:xfrm>
          <a:prstGeom prst="rect">
            <a:avLst/>
          </a:prstGeom>
          <a:noFill/>
          <a:ln w="38100" cap="flat" cmpd="sng">
            <a:solidFill>
              <a:srgbClr val="4DA1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64"/>
          <p:cNvSpPr txBox="1"/>
          <p:nvPr/>
        </p:nvSpPr>
        <p:spPr>
          <a:xfrm>
            <a:off x="1111375" y="280550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Experiments</a:t>
            </a:r>
            <a:endParaRPr sz="5500"/>
          </a:p>
        </p:txBody>
      </p:sp>
      <p:cxnSp>
        <p:nvCxnSpPr>
          <p:cNvPr id="1982" name="Google Shape;1982;p64"/>
          <p:cNvCxnSpPr/>
          <p:nvPr/>
        </p:nvCxnSpPr>
        <p:spPr>
          <a:xfrm>
            <a:off x="5954500" y="1200825"/>
            <a:ext cx="8347500" cy="339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83" name="Google Shape;1983;p64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1984" name="Google Shape;1984;p6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6" name="Google Shape;1986;p64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1987" name="Google Shape;1987;p6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9" name="Google Shape;1989;p64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1990" name="Google Shape;1990;p6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2" name="Google Shape;1992;p64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1993" name="Google Shape;1993;p6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5" name="Google Shape;1995;p64"/>
          <p:cNvSpPr/>
          <p:nvPr/>
        </p:nvSpPr>
        <p:spPr>
          <a:xfrm>
            <a:off x="1180525" y="1051850"/>
            <a:ext cx="3925800" cy="1320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64"/>
          <p:cNvSpPr txBox="1"/>
          <p:nvPr/>
        </p:nvSpPr>
        <p:spPr>
          <a:xfrm flipH="1">
            <a:off x="1111375" y="1127150"/>
            <a:ext cx="4064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Interpreting the </a:t>
            </a:r>
            <a:b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</a:b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qualitative results</a:t>
            </a:r>
            <a:endParaRPr sz="32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997" name="Google Shape;1997;p64"/>
          <p:cNvSpPr/>
          <p:nvPr/>
        </p:nvSpPr>
        <p:spPr>
          <a:xfrm rot="5400000">
            <a:off x="8716350" y="-198150"/>
            <a:ext cx="855300" cy="502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64"/>
          <p:cNvSpPr txBox="1"/>
          <p:nvPr/>
        </p:nvSpPr>
        <p:spPr>
          <a:xfrm rot="1197">
            <a:off x="6990900" y="1908238"/>
            <a:ext cx="4306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Inconsistency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999" name="Google Shape;1999;p64"/>
          <p:cNvSpPr txBox="1"/>
          <p:nvPr/>
        </p:nvSpPr>
        <p:spPr>
          <a:xfrm>
            <a:off x="11077050" y="3806150"/>
            <a:ext cx="5757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TextFooler </a:t>
            </a: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produces the most consistent edits. </a:t>
            </a:r>
            <a:endParaRPr sz="30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&gt;Inconsistency values, nearly </a:t>
            </a:r>
            <a:r>
              <a:rPr lang="en-US" sz="3000" i="1">
                <a:solidFill>
                  <a:schemeClr val="dk1"/>
                </a:solidFill>
              </a:rPr>
              <a:t>0</a:t>
            </a:r>
            <a:r>
              <a:rPr lang="en-US" sz="3000" i="1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.</a:t>
            </a:r>
            <a:r>
              <a:rPr lang="en-US" sz="3000">
                <a:solidFill>
                  <a:schemeClr val="dk1"/>
                </a:solidFill>
              </a:rPr>
              <a:t> </a:t>
            </a:r>
            <a:endParaRPr sz="3000" b="1">
              <a:solidFill>
                <a:schemeClr val="dk1"/>
              </a:solidFill>
            </a:endParaRPr>
          </a:p>
        </p:txBody>
      </p:sp>
      <p:grpSp>
        <p:nvGrpSpPr>
          <p:cNvPr id="2000" name="Google Shape;2000;p64"/>
          <p:cNvGrpSpPr/>
          <p:nvPr/>
        </p:nvGrpSpPr>
        <p:grpSpPr>
          <a:xfrm>
            <a:off x="10651883" y="3949700"/>
            <a:ext cx="406852" cy="408676"/>
            <a:chOff x="1813" y="0"/>
            <a:chExt cx="809173" cy="812800"/>
          </a:xfrm>
        </p:grpSpPr>
        <p:sp>
          <p:nvSpPr>
            <p:cNvPr id="2001" name="Google Shape;2001;p6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3" name="Google Shape;2003;p64"/>
          <p:cNvSpPr txBox="1"/>
          <p:nvPr/>
        </p:nvSpPr>
        <p:spPr>
          <a:xfrm>
            <a:off x="11060175" y="8174375"/>
            <a:ext cx="5757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Editors turn more consistent in later feedback steps.</a:t>
            </a:r>
            <a:endParaRPr sz="30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2004" name="Google Shape;2004;p64"/>
          <p:cNvSpPr txBox="1"/>
          <p:nvPr/>
        </p:nvSpPr>
        <p:spPr>
          <a:xfrm>
            <a:off x="11077050" y="5837413"/>
            <a:ext cx="5757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Language models are more sensitive to input modifications.</a:t>
            </a:r>
            <a:endParaRPr sz="30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&gt; </a:t>
            </a:r>
            <a:r>
              <a:rPr lang="en-US" sz="3000" i="1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MiCE and Polyjuice are less consistent.</a:t>
            </a:r>
            <a:endParaRPr sz="30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005" name="Google Shape;2005;p64"/>
          <p:cNvGrpSpPr/>
          <p:nvPr/>
        </p:nvGrpSpPr>
        <p:grpSpPr>
          <a:xfrm>
            <a:off x="10651872" y="5952588"/>
            <a:ext cx="406852" cy="408676"/>
            <a:chOff x="1813" y="0"/>
            <a:chExt cx="809173" cy="812800"/>
          </a:xfrm>
        </p:grpSpPr>
        <p:sp>
          <p:nvSpPr>
            <p:cNvPr id="2006" name="Google Shape;2006;p6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8" name="Google Shape;2008;p64"/>
          <p:cNvGrpSpPr/>
          <p:nvPr/>
        </p:nvGrpSpPr>
        <p:grpSpPr>
          <a:xfrm>
            <a:off x="10634996" y="8307888"/>
            <a:ext cx="406852" cy="408676"/>
            <a:chOff x="1813" y="0"/>
            <a:chExt cx="809173" cy="812800"/>
          </a:xfrm>
        </p:grpSpPr>
        <p:sp>
          <p:nvSpPr>
            <p:cNvPr id="2009" name="Google Shape;2009;p6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1" name="Google Shape;2011;p64"/>
          <p:cNvSpPr/>
          <p:nvPr/>
        </p:nvSpPr>
        <p:spPr>
          <a:xfrm>
            <a:off x="12404350" y="1488363"/>
            <a:ext cx="5757600" cy="20319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64"/>
          <p:cNvSpPr txBox="1"/>
          <p:nvPr/>
        </p:nvSpPr>
        <p:spPr>
          <a:xfrm>
            <a:off x="12659200" y="1750113"/>
            <a:ext cx="52479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Intuitively:</a:t>
            </a:r>
            <a:r>
              <a:rPr lang="en-US"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r>
              <a:rPr lang="en-US"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Small positive values indicate almost optimal series of edits</a:t>
            </a:r>
            <a:endParaRPr sz="28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2013" name="Google Shape;201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525" y="3806141"/>
            <a:ext cx="7788100" cy="622082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14" name="Google Shape;2014;p64"/>
          <p:cNvSpPr/>
          <p:nvPr/>
        </p:nvSpPr>
        <p:spPr>
          <a:xfrm>
            <a:off x="6342600" y="2669325"/>
            <a:ext cx="5602800" cy="84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Out-of-the-box</a:t>
            </a:r>
            <a:endParaRPr sz="31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375" y="3394578"/>
            <a:ext cx="7788100" cy="62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p65"/>
          <p:cNvSpPr/>
          <p:nvPr/>
        </p:nvSpPr>
        <p:spPr>
          <a:xfrm>
            <a:off x="10348275" y="7462775"/>
            <a:ext cx="7218300" cy="2193600"/>
          </a:xfrm>
          <a:prstGeom prst="rect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65"/>
          <p:cNvSpPr/>
          <p:nvPr/>
        </p:nvSpPr>
        <p:spPr>
          <a:xfrm>
            <a:off x="10348275" y="3662975"/>
            <a:ext cx="7324200" cy="1392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65"/>
          <p:cNvSpPr txBox="1"/>
          <p:nvPr/>
        </p:nvSpPr>
        <p:spPr>
          <a:xfrm>
            <a:off x="1111375" y="280550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Experiments</a:t>
            </a:r>
            <a:endParaRPr sz="5500"/>
          </a:p>
        </p:txBody>
      </p:sp>
      <p:cxnSp>
        <p:nvCxnSpPr>
          <p:cNvPr id="2023" name="Google Shape;2023;p65"/>
          <p:cNvCxnSpPr/>
          <p:nvPr/>
        </p:nvCxnSpPr>
        <p:spPr>
          <a:xfrm>
            <a:off x="5954500" y="1200825"/>
            <a:ext cx="8347500" cy="339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24" name="Google Shape;2024;p65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2025" name="Google Shape;2025;p6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7" name="Google Shape;2027;p65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2028" name="Google Shape;2028;p6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0" name="Google Shape;2030;p65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2031" name="Google Shape;2031;p6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3" name="Google Shape;2033;p65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2034" name="Google Shape;2034;p6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6" name="Google Shape;2036;p65"/>
          <p:cNvSpPr/>
          <p:nvPr/>
        </p:nvSpPr>
        <p:spPr>
          <a:xfrm>
            <a:off x="1180525" y="1051850"/>
            <a:ext cx="3925800" cy="1320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65"/>
          <p:cNvSpPr txBox="1"/>
          <p:nvPr/>
        </p:nvSpPr>
        <p:spPr>
          <a:xfrm flipH="1">
            <a:off x="1111375" y="1127150"/>
            <a:ext cx="4064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Interpreting the </a:t>
            </a:r>
            <a:b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</a:b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qualitative results</a:t>
            </a:r>
            <a:endParaRPr sz="32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038" name="Google Shape;2038;p65"/>
          <p:cNvSpPr/>
          <p:nvPr/>
        </p:nvSpPr>
        <p:spPr>
          <a:xfrm rot="5400000">
            <a:off x="8716350" y="-374437"/>
            <a:ext cx="855300" cy="502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65"/>
          <p:cNvSpPr txBox="1"/>
          <p:nvPr/>
        </p:nvSpPr>
        <p:spPr>
          <a:xfrm rot="1197">
            <a:off x="6990900" y="1731950"/>
            <a:ext cx="4306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Inconsistency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040" name="Google Shape;2040;p65"/>
          <p:cNvSpPr txBox="1"/>
          <p:nvPr/>
        </p:nvSpPr>
        <p:spPr>
          <a:xfrm>
            <a:off x="11058725" y="3815625"/>
            <a:ext cx="6507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MiCE editors present</a:t>
            </a: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higher inconsistency values in even steps</a:t>
            </a:r>
            <a:endParaRPr sz="3000" b="1">
              <a:solidFill>
                <a:schemeClr val="dk1"/>
              </a:solidFill>
            </a:endParaRPr>
          </a:p>
        </p:txBody>
      </p:sp>
      <p:grpSp>
        <p:nvGrpSpPr>
          <p:cNvPr id="2041" name="Google Shape;2041;p65"/>
          <p:cNvGrpSpPr/>
          <p:nvPr/>
        </p:nvGrpSpPr>
        <p:grpSpPr>
          <a:xfrm>
            <a:off x="10651883" y="3949700"/>
            <a:ext cx="406852" cy="408676"/>
            <a:chOff x="1813" y="0"/>
            <a:chExt cx="809173" cy="812800"/>
          </a:xfrm>
        </p:grpSpPr>
        <p:sp>
          <p:nvSpPr>
            <p:cNvPr id="2042" name="Google Shape;2042;p6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4" name="Google Shape;2044;p65"/>
          <p:cNvSpPr txBox="1"/>
          <p:nvPr/>
        </p:nvSpPr>
        <p:spPr>
          <a:xfrm>
            <a:off x="11058725" y="7498275"/>
            <a:ext cx="6507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MiCE moves easier back to the original than the contrast one</a:t>
            </a:r>
            <a:b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&gt;</a:t>
            </a:r>
            <a:r>
              <a:rPr lang="en-US" sz="3000" i="1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One cause is text residue from the original sentence</a:t>
            </a:r>
            <a:endParaRPr sz="3000" i="1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045" name="Google Shape;2045;p65"/>
          <p:cNvGrpSpPr/>
          <p:nvPr/>
        </p:nvGrpSpPr>
        <p:grpSpPr>
          <a:xfrm>
            <a:off x="10651871" y="7673013"/>
            <a:ext cx="406852" cy="408676"/>
            <a:chOff x="1813" y="0"/>
            <a:chExt cx="809173" cy="812800"/>
          </a:xfrm>
        </p:grpSpPr>
        <p:sp>
          <p:nvSpPr>
            <p:cNvPr id="2046" name="Google Shape;2046;p6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8" name="Google Shape;2048;p65"/>
          <p:cNvSpPr/>
          <p:nvPr/>
        </p:nvSpPr>
        <p:spPr>
          <a:xfrm>
            <a:off x="12404350" y="1488363"/>
            <a:ext cx="5757600" cy="20319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65"/>
          <p:cNvSpPr txBox="1"/>
          <p:nvPr/>
        </p:nvSpPr>
        <p:spPr>
          <a:xfrm>
            <a:off x="12659200" y="1750113"/>
            <a:ext cx="52479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Intuitively:</a:t>
            </a:r>
            <a:r>
              <a:rPr lang="en-US"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r>
              <a:rPr lang="en-US"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Small positive values indicate almost optimal series of edits</a:t>
            </a:r>
            <a:endParaRPr sz="28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2050" name="Google Shape;2050;p65"/>
          <p:cNvSpPr/>
          <p:nvPr/>
        </p:nvSpPr>
        <p:spPr>
          <a:xfrm>
            <a:off x="10348275" y="5364775"/>
            <a:ext cx="7218300" cy="18246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65"/>
          <p:cNvSpPr txBox="1"/>
          <p:nvPr/>
        </p:nvSpPr>
        <p:spPr>
          <a:xfrm>
            <a:off x="11058725" y="5474375"/>
            <a:ext cx="54045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Even steps represent flips from the original prediction to the contrast one</a:t>
            </a:r>
            <a:endParaRPr sz="3000" b="1">
              <a:solidFill>
                <a:schemeClr val="dk1"/>
              </a:solidFill>
            </a:endParaRPr>
          </a:p>
        </p:txBody>
      </p:sp>
      <p:grpSp>
        <p:nvGrpSpPr>
          <p:cNvPr id="2052" name="Google Shape;2052;p65"/>
          <p:cNvGrpSpPr/>
          <p:nvPr/>
        </p:nvGrpSpPr>
        <p:grpSpPr>
          <a:xfrm>
            <a:off x="10651883" y="5706238"/>
            <a:ext cx="406852" cy="408676"/>
            <a:chOff x="1813" y="0"/>
            <a:chExt cx="809173" cy="812800"/>
          </a:xfrm>
        </p:grpSpPr>
        <p:sp>
          <p:nvSpPr>
            <p:cNvPr id="2053" name="Google Shape;2053;p6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55" name="Google Shape;2055;p65"/>
          <p:cNvCxnSpPr/>
          <p:nvPr/>
        </p:nvCxnSpPr>
        <p:spPr>
          <a:xfrm>
            <a:off x="3143425" y="5706250"/>
            <a:ext cx="0" cy="674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6" name="Google Shape;2056;p65"/>
          <p:cNvCxnSpPr/>
          <p:nvPr/>
        </p:nvCxnSpPr>
        <p:spPr>
          <a:xfrm flipH="1">
            <a:off x="4563750" y="6380950"/>
            <a:ext cx="16500" cy="506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7" name="Google Shape;2057;p65"/>
          <p:cNvCxnSpPr/>
          <p:nvPr/>
        </p:nvCxnSpPr>
        <p:spPr>
          <a:xfrm flipH="1">
            <a:off x="5954500" y="6613975"/>
            <a:ext cx="33600" cy="575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8" name="Google Shape;2058;p65"/>
          <p:cNvCxnSpPr/>
          <p:nvPr/>
        </p:nvCxnSpPr>
        <p:spPr>
          <a:xfrm flipH="1">
            <a:off x="7456000" y="6761413"/>
            <a:ext cx="16500" cy="575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9" name="Google Shape;2059;p65"/>
          <p:cNvSpPr/>
          <p:nvPr/>
        </p:nvSpPr>
        <p:spPr>
          <a:xfrm>
            <a:off x="3087625" y="6479250"/>
            <a:ext cx="4401500" cy="1139725"/>
          </a:xfrm>
          <a:custGeom>
            <a:avLst/>
            <a:gdLst/>
            <a:ahLst/>
            <a:cxnLst/>
            <a:rect l="l" t="t" r="r" b="b"/>
            <a:pathLst>
              <a:path w="176060" h="45589" extrusionOk="0">
                <a:moveTo>
                  <a:pt x="0" y="0"/>
                </a:moveTo>
                <a:cubicBezTo>
                  <a:pt x="4722" y="7533"/>
                  <a:pt x="18888" y="42047"/>
                  <a:pt x="28332" y="45195"/>
                </a:cubicBezTo>
                <a:cubicBezTo>
                  <a:pt x="37776" y="48343"/>
                  <a:pt x="47219" y="19000"/>
                  <a:pt x="56663" y="18888"/>
                </a:cubicBezTo>
                <a:cubicBezTo>
                  <a:pt x="66107" y="18776"/>
                  <a:pt x="75439" y="42385"/>
                  <a:pt x="84995" y="44521"/>
                </a:cubicBezTo>
                <a:cubicBezTo>
                  <a:pt x="94551" y="46657"/>
                  <a:pt x="104445" y="31817"/>
                  <a:pt x="114001" y="31704"/>
                </a:cubicBezTo>
                <a:cubicBezTo>
                  <a:pt x="123557" y="31592"/>
                  <a:pt x="131989" y="42722"/>
                  <a:pt x="142332" y="43846"/>
                </a:cubicBezTo>
                <a:cubicBezTo>
                  <a:pt x="152675" y="44970"/>
                  <a:pt x="170439" y="39349"/>
                  <a:pt x="176060" y="3845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0" name="Google Shape;2060;p65"/>
          <p:cNvSpPr/>
          <p:nvPr/>
        </p:nvSpPr>
        <p:spPr>
          <a:xfrm>
            <a:off x="3087625" y="7878950"/>
            <a:ext cx="406800" cy="506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Google Shape;2061;p65"/>
          <p:cNvSpPr/>
          <p:nvPr/>
        </p:nvSpPr>
        <p:spPr>
          <a:xfrm>
            <a:off x="4537850" y="7878950"/>
            <a:ext cx="406800" cy="506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65"/>
          <p:cNvSpPr/>
          <p:nvPr/>
        </p:nvSpPr>
        <p:spPr>
          <a:xfrm>
            <a:off x="5988100" y="7878950"/>
            <a:ext cx="406800" cy="506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65"/>
          <p:cNvSpPr/>
          <p:nvPr/>
        </p:nvSpPr>
        <p:spPr>
          <a:xfrm>
            <a:off x="7456000" y="7878950"/>
            <a:ext cx="406800" cy="506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65"/>
          <p:cNvSpPr/>
          <p:nvPr/>
        </p:nvSpPr>
        <p:spPr>
          <a:xfrm>
            <a:off x="6342600" y="2493038"/>
            <a:ext cx="5602800" cy="84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Out-of-the-box</a:t>
            </a:r>
            <a:endParaRPr sz="31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66"/>
          <p:cNvSpPr/>
          <p:nvPr/>
        </p:nvSpPr>
        <p:spPr>
          <a:xfrm>
            <a:off x="6461150" y="6325625"/>
            <a:ext cx="5917800" cy="2808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66"/>
          <p:cNvSpPr/>
          <p:nvPr/>
        </p:nvSpPr>
        <p:spPr>
          <a:xfrm>
            <a:off x="12355625" y="4288950"/>
            <a:ext cx="5109900" cy="212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66"/>
          <p:cNvSpPr/>
          <p:nvPr/>
        </p:nvSpPr>
        <p:spPr>
          <a:xfrm>
            <a:off x="982325" y="4361450"/>
            <a:ext cx="5109900" cy="212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66"/>
          <p:cNvSpPr txBox="1"/>
          <p:nvPr/>
        </p:nvSpPr>
        <p:spPr>
          <a:xfrm>
            <a:off x="1111375" y="280550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Experiments</a:t>
            </a:r>
            <a:endParaRPr sz="5500"/>
          </a:p>
        </p:txBody>
      </p:sp>
      <p:cxnSp>
        <p:nvCxnSpPr>
          <p:cNvPr id="2073" name="Google Shape;2073;p66"/>
          <p:cNvCxnSpPr/>
          <p:nvPr/>
        </p:nvCxnSpPr>
        <p:spPr>
          <a:xfrm>
            <a:off x="5954500" y="1077375"/>
            <a:ext cx="8347500" cy="339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74" name="Google Shape;2074;p66"/>
          <p:cNvGrpSpPr/>
          <p:nvPr/>
        </p:nvGrpSpPr>
        <p:grpSpPr>
          <a:xfrm>
            <a:off x="14776147" y="956625"/>
            <a:ext cx="406852" cy="408676"/>
            <a:chOff x="1813" y="0"/>
            <a:chExt cx="809173" cy="812800"/>
          </a:xfrm>
        </p:grpSpPr>
        <p:sp>
          <p:nvSpPr>
            <p:cNvPr id="2075" name="Google Shape;2075;p6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7" name="Google Shape;2077;p66"/>
          <p:cNvGrpSpPr/>
          <p:nvPr/>
        </p:nvGrpSpPr>
        <p:grpSpPr>
          <a:xfrm>
            <a:off x="16463246" y="956625"/>
            <a:ext cx="406852" cy="408676"/>
            <a:chOff x="1813" y="0"/>
            <a:chExt cx="809173" cy="812800"/>
          </a:xfrm>
        </p:grpSpPr>
        <p:sp>
          <p:nvSpPr>
            <p:cNvPr id="2078" name="Google Shape;2078;p6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0" name="Google Shape;2080;p66"/>
          <p:cNvGrpSpPr/>
          <p:nvPr/>
        </p:nvGrpSpPr>
        <p:grpSpPr>
          <a:xfrm>
            <a:off x="15900869" y="956625"/>
            <a:ext cx="406852" cy="408676"/>
            <a:chOff x="1813" y="0"/>
            <a:chExt cx="809173" cy="812800"/>
          </a:xfrm>
        </p:grpSpPr>
        <p:sp>
          <p:nvSpPr>
            <p:cNvPr id="2081" name="Google Shape;2081;p6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3" name="Google Shape;2083;p66"/>
          <p:cNvGrpSpPr/>
          <p:nvPr/>
        </p:nvGrpSpPr>
        <p:grpSpPr>
          <a:xfrm>
            <a:off x="15338508" y="956625"/>
            <a:ext cx="406852" cy="408676"/>
            <a:chOff x="1813" y="0"/>
            <a:chExt cx="809173" cy="812800"/>
          </a:xfrm>
        </p:grpSpPr>
        <p:sp>
          <p:nvSpPr>
            <p:cNvPr id="2084" name="Google Shape;2084;p6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6" name="Google Shape;2086;p66"/>
          <p:cNvSpPr/>
          <p:nvPr/>
        </p:nvSpPr>
        <p:spPr>
          <a:xfrm>
            <a:off x="1180525" y="1051850"/>
            <a:ext cx="3925800" cy="1320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66"/>
          <p:cNvSpPr txBox="1"/>
          <p:nvPr/>
        </p:nvSpPr>
        <p:spPr>
          <a:xfrm flipH="1">
            <a:off x="1111375" y="1127150"/>
            <a:ext cx="4064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Interpreting the </a:t>
            </a:r>
            <a:b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</a:b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qualitative results</a:t>
            </a:r>
            <a:endParaRPr sz="32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088" name="Google Shape;2088;p66"/>
          <p:cNvSpPr/>
          <p:nvPr/>
        </p:nvSpPr>
        <p:spPr>
          <a:xfrm rot="5400000">
            <a:off x="8716350" y="-510887"/>
            <a:ext cx="855300" cy="502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9" name="Google Shape;2089;p66"/>
          <p:cNvSpPr txBox="1"/>
          <p:nvPr/>
        </p:nvSpPr>
        <p:spPr>
          <a:xfrm rot="1197">
            <a:off x="6990900" y="1595500"/>
            <a:ext cx="4306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Inconsistency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090" name="Google Shape;2090;p66"/>
          <p:cNvSpPr txBox="1"/>
          <p:nvPr/>
        </p:nvSpPr>
        <p:spPr>
          <a:xfrm>
            <a:off x="1441800" y="4335450"/>
            <a:ext cx="47391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Constraining the editors to a specific POS tag makes the editors </a:t>
            </a: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far more consistent</a:t>
            </a:r>
            <a:endParaRPr sz="30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2091" name="Google Shape;2091;p66"/>
          <p:cNvGrpSpPr/>
          <p:nvPr/>
        </p:nvGrpSpPr>
        <p:grpSpPr>
          <a:xfrm>
            <a:off x="1081333" y="4478863"/>
            <a:ext cx="406852" cy="408676"/>
            <a:chOff x="1813" y="0"/>
            <a:chExt cx="809173" cy="812800"/>
          </a:xfrm>
        </p:grpSpPr>
        <p:sp>
          <p:nvSpPr>
            <p:cNvPr id="2092" name="Google Shape;2092;p6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4" name="Google Shape;2094;p66"/>
          <p:cNvSpPr txBox="1"/>
          <p:nvPr/>
        </p:nvSpPr>
        <p:spPr>
          <a:xfrm>
            <a:off x="7131002" y="6363716"/>
            <a:ext cx="52479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All editors present mean inconsistency </a:t>
            </a: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values around 0 and 1</a:t>
            </a: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, hinting at almost optimal edits in terms of minimality </a:t>
            </a:r>
            <a:endParaRPr sz="30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095" name="Google Shape;2095;p66"/>
          <p:cNvGrpSpPr/>
          <p:nvPr/>
        </p:nvGrpSpPr>
        <p:grpSpPr>
          <a:xfrm>
            <a:off x="6625000" y="6530121"/>
            <a:ext cx="406852" cy="408676"/>
            <a:chOff x="1813" y="0"/>
            <a:chExt cx="809173" cy="812800"/>
          </a:xfrm>
        </p:grpSpPr>
        <p:sp>
          <p:nvSpPr>
            <p:cNvPr id="2096" name="Google Shape;2096;p6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8" name="Google Shape;2098;p66"/>
          <p:cNvSpPr txBox="1"/>
          <p:nvPr/>
        </p:nvSpPr>
        <p:spPr>
          <a:xfrm>
            <a:off x="13206737" y="4381363"/>
            <a:ext cx="4306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Most consistent POS:</a:t>
            </a:r>
            <a:endParaRPr sz="30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099" name="Google Shape;2099;p66"/>
          <p:cNvGrpSpPr/>
          <p:nvPr/>
        </p:nvGrpSpPr>
        <p:grpSpPr>
          <a:xfrm>
            <a:off x="12537863" y="4546971"/>
            <a:ext cx="406852" cy="408676"/>
            <a:chOff x="1813" y="0"/>
            <a:chExt cx="809173" cy="812800"/>
          </a:xfrm>
        </p:grpSpPr>
        <p:sp>
          <p:nvSpPr>
            <p:cNvPr id="2100" name="Google Shape;2100;p6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2" name="Google Shape;2102;p66"/>
          <p:cNvSpPr txBox="1"/>
          <p:nvPr/>
        </p:nvSpPr>
        <p:spPr>
          <a:xfrm>
            <a:off x="13116133" y="4955638"/>
            <a:ext cx="4487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IMDb &amp; NewsGroups </a:t>
            </a:r>
            <a:endParaRPr sz="30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03" name="Google Shape;2103;p66"/>
          <p:cNvSpPr/>
          <p:nvPr/>
        </p:nvSpPr>
        <p:spPr>
          <a:xfrm>
            <a:off x="14129138" y="5619338"/>
            <a:ext cx="1828500" cy="6333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81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ADJ</a:t>
            </a:r>
            <a:endParaRPr b="1"/>
          </a:p>
        </p:txBody>
      </p:sp>
      <p:sp>
        <p:nvSpPr>
          <p:cNvPr id="2104" name="Google Shape;2104;p66"/>
          <p:cNvSpPr/>
          <p:nvPr/>
        </p:nvSpPr>
        <p:spPr>
          <a:xfrm>
            <a:off x="12663113" y="1574275"/>
            <a:ext cx="5757600" cy="20319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66"/>
          <p:cNvSpPr txBox="1"/>
          <p:nvPr/>
        </p:nvSpPr>
        <p:spPr>
          <a:xfrm>
            <a:off x="12833638" y="1836025"/>
            <a:ext cx="52479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Intuitively:</a:t>
            </a:r>
            <a:r>
              <a:rPr lang="en-US"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r>
              <a:rPr lang="en-US"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Small positive values indicate almost optimal series of edits</a:t>
            </a:r>
            <a:endParaRPr sz="28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2106" name="Google Shape;2106;p66"/>
          <p:cNvSpPr/>
          <p:nvPr/>
        </p:nvSpPr>
        <p:spPr>
          <a:xfrm>
            <a:off x="6342600" y="2372138"/>
            <a:ext cx="5602800" cy="84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POS tag constraint</a:t>
            </a:r>
            <a:endParaRPr sz="31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67"/>
          <p:cNvSpPr/>
          <p:nvPr/>
        </p:nvSpPr>
        <p:spPr>
          <a:xfrm>
            <a:off x="4166463" y="3997475"/>
            <a:ext cx="10159200" cy="1868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67"/>
          <p:cNvSpPr txBox="1"/>
          <p:nvPr/>
        </p:nvSpPr>
        <p:spPr>
          <a:xfrm>
            <a:off x="1111375" y="280550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Experiments</a:t>
            </a:r>
            <a:endParaRPr sz="5500"/>
          </a:p>
        </p:txBody>
      </p:sp>
      <p:cxnSp>
        <p:nvCxnSpPr>
          <p:cNvPr id="2113" name="Google Shape;2113;p67"/>
          <p:cNvCxnSpPr/>
          <p:nvPr/>
        </p:nvCxnSpPr>
        <p:spPr>
          <a:xfrm>
            <a:off x="5954500" y="1077375"/>
            <a:ext cx="8347500" cy="339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14" name="Google Shape;2114;p67"/>
          <p:cNvGrpSpPr/>
          <p:nvPr/>
        </p:nvGrpSpPr>
        <p:grpSpPr>
          <a:xfrm>
            <a:off x="14776147" y="956625"/>
            <a:ext cx="406852" cy="408676"/>
            <a:chOff x="1813" y="0"/>
            <a:chExt cx="809173" cy="812800"/>
          </a:xfrm>
        </p:grpSpPr>
        <p:sp>
          <p:nvSpPr>
            <p:cNvPr id="2115" name="Google Shape;2115;p6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7" name="Google Shape;2117;p67"/>
          <p:cNvGrpSpPr/>
          <p:nvPr/>
        </p:nvGrpSpPr>
        <p:grpSpPr>
          <a:xfrm>
            <a:off x="16463246" y="956625"/>
            <a:ext cx="406852" cy="408676"/>
            <a:chOff x="1813" y="0"/>
            <a:chExt cx="809173" cy="812800"/>
          </a:xfrm>
        </p:grpSpPr>
        <p:sp>
          <p:nvSpPr>
            <p:cNvPr id="2118" name="Google Shape;2118;p6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0" name="Google Shape;2120;p67"/>
          <p:cNvGrpSpPr/>
          <p:nvPr/>
        </p:nvGrpSpPr>
        <p:grpSpPr>
          <a:xfrm>
            <a:off x="15900869" y="956625"/>
            <a:ext cx="406852" cy="408676"/>
            <a:chOff x="1813" y="0"/>
            <a:chExt cx="809173" cy="812800"/>
          </a:xfrm>
        </p:grpSpPr>
        <p:sp>
          <p:nvSpPr>
            <p:cNvPr id="2121" name="Google Shape;2121;p6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3" name="Google Shape;2123;p67"/>
          <p:cNvGrpSpPr/>
          <p:nvPr/>
        </p:nvGrpSpPr>
        <p:grpSpPr>
          <a:xfrm>
            <a:off x="15338508" y="956625"/>
            <a:ext cx="406852" cy="408676"/>
            <a:chOff x="1813" y="0"/>
            <a:chExt cx="809173" cy="812800"/>
          </a:xfrm>
        </p:grpSpPr>
        <p:sp>
          <p:nvSpPr>
            <p:cNvPr id="2124" name="Google Shape;2124;p6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6" name="Google Shape;2126;p67"/>
          <p:cNvSpPr/>
          <p:nvPr/>
        </p:nvSpPr>
        <p:spPr>
          <a:xfrm>
            <a:off x="1180525" y="1051850"/>
            <a:ext cx="3925800" cy="1320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7" name="Google Shape;2127;p67"/>
          <p:cNvSpPr txBox="1"/>
          <p:nvPr/>
        </p:nvSpPr>
        <p:spPr>
          <a:xfrm flipH="1">
            <a:off x="1111375" y="1127150"/>
            <a:ext cx="4064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Interpreting the </a:t>
            </a:r>
            <a:b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</a:b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qualitative results</a:t>
            </a:r>
            <a:endParaRPr sz="32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128" name="Google Shape;2128;p67"/>
          <p:cNvSpPr/>
          <p:nvPr/>
        </p:nvSpPr>
        <p:spPr>
          <a:xfrm rot="5400000">
            <a:off x="8716350" y="-510887"/>
            <a:ext cx="855300" cy="502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p67"/>
          <p:cNvSpPr txBox="1"/>
          <p:nvPr/>
        </p:nvSpPr>
        <p:spPr>
          <a:xfrm rot="1197">
            <a:off x="6990900" y="1595500"/>
            <a:ext cx="4306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Inconsistency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130" name="Google Shape;2130;p67"/>
          <p:cNvSpPr/>
          <p:nvPr/>
        </p:nvSpPr>
        <p:spPr>
          <a:xfrm>
            <a:off x="6885538" y="3520275"/>
            <a:ext cx="2263200" cy="633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IMDb</a:t>
            </a:r>
            <a:endParaRPr sz="2600"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31" name="Google Shape;2131;p67"/>
          <p:cNvSpPr/>
          <p:nvPr/>
        </p:nvSpPr>
        <p:spPr>
          <a:xfrm>
            <a:off x="4199438" y="8028800"/>
            <a:ext cx="10159200" cy="1868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67"/>
          <p:cNvSpPr/>
          <p:nvPr/>
        </p:nvSpPr>
        <p:spPr>
          <a:xfrm>
            <a:off x="4199438" y="5973900"/>
            <a:ext cx="10159200" cy="1868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67"/>
          <p:cNvSpPr txBox="1"/>
          <p:nvPr/>
        </p:nvSpPr>
        <p:spPr>
          <a:xfrm>
            <a:off x="4347063" y="4276700"/>
            <a:ext cx="9798000" cy="1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0</a:t>
            </a:r>
            <a:r>
              <a:rPr lang="en-US" sz="2400"/>
              <a:t>:  The </a:t>
            </a:r>
            <a:r>
              <a:rPr lang="en-US" sz="2600" b="1">
                <a:solidFill>
                  <a:srgbClr val="34A005"/>
                </a:solidFill>
              </a:rPr>
              <a:t>biggest </a:t>
            </a:r>
            <a:r>
              <a:rPr lang="en-US" sz="2400"/>
              <a:t>heroes, is one of the </a:t>
            </a:r>
            <a:r>
              <a:rPr lang="en-US" sz="2600" b="1">
                <a:solidFill>
                  <a:srgbClr val="34A005"/>
                </a:solidFill>
              </a:rPr>
              <a:t>greatest </a:t>
            </a:r>
            <a:r>
              <a:rPr lang="en-US" sz="2400"/>
              <a:t>movies ever. A good story, great actors and a brilliant ending is what makes this film the jumping start of the director Thomas Vinterberg's great carrier.</a:t>
            </a:r>
            <a:endParaRPr sz="2400"/>
          </a:p>
        </p:txBody>
      </p:sp>
      <p:sp>
        <p:nvSpPr>
          <p:cNvPr id="2134" name="Google Shape;2134;p67"/>
          <p:cNvSpPr/>
          <p:nvPr/>
        </p:nvSpPr>
        <p:spPr>
          <a:xfrm>
            <a:off x="9257525" y="3520300"/>
            <a:ext cx="3510000" cy="6333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810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MiCERandom ADJ</a:t>
            </a:r>
            <a:endParaRPr b="1"/>
          </a:p>
        </p:txBody>
      </p:sp>
      <p:sp>
        <p:nvSpPr>
          <p:cNvPr id="2135" name="Google Shape;2135;p67"/>
          <p:cNvSpPr txBox="1"/>
          <p:nvPr/>
        </p:nvSpPr>
        <p:spPr>
          <a:xfrm>
            <a:off x="4283438" y="6190788"/>
            <a:ext cx="97980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1</a:t>
            </a:r>
            <a:r>
              <a:rPr lang="en-US" sz="2400">
                <a:solidFill>
                  <a:schemeClr val="dk1"/>
                </a:solidFill>
              </a:rPr>
              <a:t>: The  </a:t>
            </a:r>
            <a:r>
              <a:rPr lang="en-US" sz="2600" b="1">
                <a:solidFill>
                  <a:srgbClr val="FF0000"/>
                </a:solidFill>
              </a:rPr>
              <a:t>great carrier,</a:t>
            </a:r>
            <a:r>
              <a:rPr lang="en-US" sz="2400">
                <a:solidFill>
                  <a:schemeClr val="dk1"/>
                </a:solidFill>
              </a:rPr>
              <a:t> heroes, is one of the </a:t>
            </a:r>
            <a:r>
              <a:rPr lang="en-US" sz="2600" b="1">
                <a:solidFill>
                  <a:srgbClr val="FF0000"/>
                </a:solidFill>
              </a:rPr>
              <a:t>worst </a:t>
            </a:r>
            <a:r>
              <a:rPr lang="en-US" sz="2400">
                <a:solidFill>
                  <a:schemeClr val="dk1"/>
                </a:solidFill>
              </a:rPr>
              <a:t>horror movies ever. A good story, great actors and a </a:t>
            </a:r>
            <a:r>
              <a:rPr lang="en-US" sz="2600" b="1">
                <a:solidFill>
                  <a:srgbClr val="FF0000"/>
                </a:solidFill>
              </a:rPr>
              <a:t>brilliant </a:t>
            </a:r>
            <a:r>
              <a:rPr lang="en-US" sz="2400">
                <a:solidFill>
                  <a:schemeClr val="dk1"/>
                </a:solidFill>
              </a:rPr>
              <a:t>ending</a:t>
            </a:r>
            <a:r>
              <a:rPr lang="en-US" sz="22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is what makes this film the jumping start of the director Thomas Vinterberg's great carrier.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6" name="Google Shape;2136;p67"/>
          <p:cNvSpPr txBox="1"/>
          <p:nvPr/>
        </p:nvSpPr>
        <p:spPr>
          <a:xfrm>
            <a:off x="4257938" y="8108625"/>
            <a:ext cx="10042200" cy="18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2</a:t>
            </a:r>
            <a:r>
              <a:rPr lang="en-US" sz="2400"/>
              <a:t>: The  great carrier, heroes, is one of the  </a:t>
            </a:r>
            <a:r>
              <a:rPr lang="en-US" sz="2600" b="1">
                <a:solidFill>
                  <a:srgbClr val="34A005"/>
                </a:solidFill>
              </a:rPr>
              <a:t>best</a:t>
            </a:r>
            <a:r>
              <a:rPr lang="en-US" sz="2400"/>
              <a:t> horror movies ever. A good story, great actors and a </a:t>
            </a:r>
            <a:r>
              <a:rPr lang="en-US" sz="2600" b="1">
                <a:solidFill>
                  <a:srgbClr val="34A005"/>
                </a:solidFill>
              </a:rPr>
              <a:t>surprisingly satisfying</a:t>
            </a:r>
            <a:r>
              <a:rPr lang="en-US" sz="2400"/>
              <a:t> ending is what makes this film the jumping start of the director Thomas Vinterberg's great carrier.</a:t>
            </a:r>
            <a:endParaRPr sz="2400"/>
          </a:p>
        </p:txBody>
      </p:sp>
      <p:sp>
        <p:nvSpPr>
          <p:cNvPr id="2137" name="Google Shape;2137;p67"/>
          <p:cNvSpPr/>
          <p:nvPr/>
        </p:nvSpPr>
        <p:spPr>
          <a:xfrm>
            <a:off x="6342600" y="2278613"/>
            <a:ext cx="5602800" cy="84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POS tag constraint</a:t>
            </a:r>
            <a:endParaRPr sz="31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68"/>
          <p:cNvSpPr/>
          <p:nvPr/>
        </p:nvSpPr>
        <p:spPr>
          <a:xfrm>
            <a:off x="4166463" y="3997475"/>
            <a:ext cx="10159200" cy="1868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68"/>
          <p:cNvSpPr txBox="1"/>
          <p:nvPr/>
        </p:nvSpPr>
        <p:spPr>
          <a:xfrm>
            <a:off x="1111375" y="280550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Experiments</a:t>
            </a:r>
            <a:endParaRPr sz="5500"/>
          </a:p>
        </p:txBody>
      </p:sp>
      <p:cxnSp>
        <p:nvCxnSpPr>
          <p:cNvPr id="2144" name="Google Shape;2144;p68"/>
          <p:cNvCxnSpPr/>
          <p:nvPr/>
        </p:nvCxnSpPr>
        <p:spPr>
          <a:xfrm>
            <a:off x="5954500" y="1077375"/>
            <a:ext cx="8347500" cy="339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45" name="Google Shape;2145;p68"/>
          <p:cNvGrpSpPr/>
          <p:nvPr/>
        </p:nvGrpSpPr>
        <p:grpSpPr>
          <a:xfrm>
            <a:off x="14776147" y="956625"/>
            <a:ext cx="406852" cy="408676"/>
            <a:chOff x="1813" y="0"/>
            <a:chExt cx="809173" cy="812800"/>
          </a:xfrm>
        </p:grpSpPr>
        <p:sp>
          <p:nvSpPr>
            <p:cNvPr id="2146" name="Google Shape;2146;p6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8" name="Google Shape;2148;p68"/>
          <p:cNvGrpSpPr/>
          <p:nvPr/>
        </p:nvGrpSpPr>
        <p:grpSpPr>
          <a:xfrm>
            <a:off x="16463246" y="956625"/>
            <a:ext cx="406852" cy="408676"/>
            <a:chOff x="1813" y="0"/>
            <a:chExt cx="809173" cy="812800"/>
          </a:xfrm>
        </p:grpSpPr>
        <p:sp>
          <p:nvSpPr>
            <p:cNvPr id="2149" name="Google Shape;2149;p6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1" name="Google Shape;2151;p68"/>
          <p:cNvGrpSpPr/>
          <p:nvPr/>
        </p:nvGrpSpPr>
        <p:grpSpPr>
          <a:xfrm>
            <a:off x="15900869" y="956625"/>
            <a:ext cx="406852" cy="408676"/>
            <a:chOff x="1813" y="0"/>
            <a:chExt cx="809173" cy="812800"/>
          </a:xfrm>
        </p:grpSpPr>
        <p:sp>
          <p:nvSpPr>
            <p:cNvPr id="2152" name="Google Shape;2152;p6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4" name="Google Shape;2154;p68"/>
          <p:cNvGrpSpPr/>
          <p:nvPr/>
        </p:nvGrpSpPr>
        <p:grpSpPr>
          <a:xfrm>
            <a:off x="15338508" y="956625"/>
            <a:ext cx="406852" cy="408676"/>
            <a:chOff x="1813" y="0"/>
            <a:chExt cx="809173" cy="812800"/>
          </a:xfrm>
        </p:grpSpPr>
        <p:sp>
          <p:nvSpPr>
            <p:cNvPr id="2155" name="Google Shape;2155;p6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7" name="Google Shape;2157;p68"/>
          <p:cNvSpPr/>
          <p:nvPr/>
        </p:nvSpPr>
        <p:spPr>
          <a:xfrm>
            <a:off x="1180525" y="1051850"/>
            <a:ext cx="3925800" cy="1320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68"/>
          <p:cNvSpPr txBox="1"/>
          <p:nvPr/>
        </p:nvSpPr>
        <p:spPr>
          <a:xfrm flipH="1">
            <a:off x="1111375" y="1127150"/>
            <a:ext cx="4064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Interpreting the </a:t>
            </a:r>
            <a:b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</a:b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qualitative results</a:t>
            </a:r>
            <a:endParaRPr sz="32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159" name="Google Shape;2159;p68"/>
          <p:cNvSpPr/>
          <p:nvPr/>
        </p:nvSpPr>
        <p:spPr>
          <a:xfrm rot="5400000">
            <a:off x="8716350" y="-510887"/>
            <a:ext cx="855300" cy="502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68"/>
          <p:cNvSpPr txBox="1"/>
          <p:nvPr/>
        </p:nvSpPr>
        <p:spPr>
          <a:xfrm rot="1197">
            <a:off x="6990900" y="1595500"/>
            <a:ext cx="4306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Inconsistency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161" name="Google Shape;2161;p68"/>
          <p:cNvSpPr/>
          <p:nvPr/>
        </p:nvSpPr>
        <p:spPr>
          <a:xfrm>
            <a:off x="6885538" y="3520275"/>
            <a:ext cx="2263200" cy="633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IMDb</a:t>
            </a:r>
            <a:endParaRPr sz="2600"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62" name="Google Shape;2162;p68"/>
          <p:cNvSpPr/>
          <p:nvPr/>
        </p:nvSpPr>
        <p:spPr>
          <a:xfrm>
            <a:off x="4199438" y="8028800"/>
            <a:ext cx="10159200" cy="1868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3" name="Google Shape;2163;p68"/>
          <p:cNvSpPr/>
          <p:nvPr/>
        </p:nvSpPr>
        <p:spPr>
          <a:xfrm>
            <a:off x="4199438" y="5973900"/>
            <a:ext cx="10159200" cy="1868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68"/>
          <p:cNvSpPr txBox="1"/>
          <p:nvPr/>
        </p:nvSpPr>
        <p:spPr>
          <a:xfrm>
            <a:off x="4347075" y="4276700"/>
            <a:ext cx="9798000" cy="14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0</a:t>
            </a:r>
            <a:r>
              <a:rPr lang="en-US" sz="2400"/>
              <a:t>:  The biggest heroes, is one of the </a:t>
            </a:r>
            <a:r>
              <a:rPr lang="en-US" sz="2600" b="1">
                <a:solidFill>
                  <a:srgbClr val="34A005"/>
                </a:solidFill>
              </a:rPr>
              <a:t>greatest </a:t>
            </a:r>
            <a:r>
              <a:rPr lang="en-US" sz="2400"/>
              <a:t>movies ever. </a:t>
            </a:r>
            <a:r>
              <a:rPr lang="en-US" sz="2600" b="1">
                <a:solidFill>
                  <a:srgbClr val="34A005"/>
                </a:solidFill>
              </a:rPr>
              <a:t>A good</a:t>
            </a:r>
            <a:r>
              <a:rPr lang="en-US" sz="2400"/>
              <a:t> story, great actors and a brilliant ending is what </a:t>
            </a:r>
            <a:r>
              <a:rPr lang="en-US" sz="2500" b="1">
                <a:solidFill>
                  <a:srgbClr val="34A005"/>
                </a:solidFill>
              </a:rPr>
              <a:t>makes this film the jumping start of</a:t>
            </a:r>
            <a:r>
              <a:rPr lang="en-US" sz="2400"/>
              <a:t> the director </a:t>
            </a:r>
            <a:r>
              <a:rPr lang="en-US" sz="2600" b="1">
                <a:solidFill>
                  <a:srgbClr val="34A005"/>
                </a:solidFill>
              </a:rPr>
              <a:t>Thomas </a:t>
            </a:r>
            <a:r>
              <a:rPr lang="en-US" sz="2400"/>
              <a:t>Vinterberg's great carrier.</a:t>
            </a:r>
            <a:endParaRPr sz="2400"/>
          </a:p>
        </p:txBody>
      </p:sp>
      <p:sp>
        <p:nvSpPr>
          <p:cNvPr id="2165" name="Google Shape;2165;p68"/>
          <p:cNvSpPr txBox="1"/>
          <p:nvPr/>
        </p:nvSpPr>
        <p:spPr>
          <a:xfrm>
            <a:off x="4283438" y="6190788"/>
            <a:ext cx="9798000" cy="15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1</a:t>
            </a:r>
            <a:r>
              <a:rPr lang="en-US" sz="2400">
                <a:solidFill>
                  <a:schemeClr val="dk1"/>
                </a:solidFill>
              </a:rPr>
              <a:t>: The </a:t>
            </a:r>
            <a:r>
              <a:rPr lang="en-US" sz="2600" b="1">
                <a:solidFill>
                  <a:srgbClr val="FF0000"/>
                </a:solidFill>
              </a:rPr>
              <a:t>biggest </a:t>
            </a:r>
            <a:r>
              <a:rPr lang="en-US" sz="2400">
                <a:solidFill>
                  <a:schemeClr val="dk1"/>
                </a:solidFill>
              </a:rPr>
              <a:t>heroes,  </a:t>
            </a:r>
            <a:r>
              <a:rPr lang="en-US" sz="2600" b="1">
                <a:solidFill>
                  <a:srgbClr val="FF0000"/>
                </a:solidFill>
              </a:rPr>
              <a:t>is </a:t>
            </a:r>
            <a:r>
              <a:rPr lang="en-US" sz="2400" b="1">
                <a:solidFill>
                  <a:srgbClr val="FF0000"/>
                </a:solidFill>
              </a:rPr>
              <a:t>not </a:t>
            </a:r>
            <a:r>
              <a:rPr lang="en-US" sz="2400">
                <a:solidFill>
                  <a:schemeClr val="dk1"/>
                </a:solidFill>
              </a:rPr>
              <a:t>one of the </a:t>
            </a:r>
            <a:r>
              <a:rPr lang="en-US" sz="2600" b="1">
                <a:solidFill>
                  <a:srgbClr val="FF0000"/>
                </a:solidFill>
              </a:rPr>
              <a:t>best </a:t>
            </a:r>
            <a:r>
              <a:rPr lang="en-US" sz="2400">
                <a:solidFill>
                  <a:schemeClr val="dk1"/>
                </a:solidFill>
              </a:rPr>
              <a:t>movies ever.  </a:t>
            </a:r>
            <a:r>
              <a:rPr lang="en-US" sz="2600" b="1">
                <a:solidFill>
                  <a:srgbClr val="FF0000"/>
                </a:solidFill>
              </a:rPr>
              <a:t>Stupid </a:t>
            </a:r>
            <a:r>
              <a:rPr lang="en-US" sz="2400" b="1">
                <a:solidFill>
                  <a:srgbClr val="FF0000"/>
                </a:solidFill>
              </a:rPr>
              <a:t>story,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600" b="1">
                <a:solidFill>
                  <a:srgbClr val="FF0000"/>
                </a:solidFill>
              </a:rPr>
              <a:t>great </a:t>
            </a:r>
            <a:r>
              <a:rPr lang="en-US" sz="2400">
                <a:solidFill>
                  <a:schemeClr val="dk1"/>
                </a:solidFill>
              </a:rPr>
              <a:t>actors and </a:t>
            </a:r>
            <a:r>
              <a:rPr lang="en-US" sz="2600" b="1">
                <a:solidFill>
                  <a:srgbClr val="FF0000"/>
                </a:solidFill>
              </a:rPr>
              <a:t>a brilliant</a:t>
            </a:r>
            <a:r>
              <a:rPr lang="en-US" sz="2400">
                <a:solidFill>
                  <a:schemeClr val="dk1"/>
                </a:solidFill>
              </a:rPr>
              <a:t>  </a:t>
            </a:r>
            <a:r>
              <a:rPr lang="en-US" sz="2400" b="1">
                <a:solidFill>
                  <a:srgbClr val="FF0000"/>
                </a:solidFill>
              </a:rPr>
              <a:t>script is what</a:t>
            </a:r>
            <a:r>
              <a:rPr lang="en-US" sz="2400">
                <a:solidFill>
                  <a:schemeClr val="dk1"/>
                </a:solidFill>
              </a:rPr>
              <a:t>  </a:t>
            </a:r>
            <a:r>
              <a:rPr lang="en-US" sz="2600" b="1">
                <a:solidFill>
                  <a:srgbClr val="FF0000"/>
                </a:solidFill>
              </a:rPr>
              <a:t>saved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600" b="1">
                <a:solidFill>
                  <a:srgbClr val="FF0000"/>
                </a:solidFill>
              </a:rPr>
              <a:t>the</a:t>
            </a:r>
            <a:r>
              <a:rPr lang="en-US" sz="2400">
                <a:solidFill>
                  <a:schemeClr val="dk1"/>
                </a:solidFill>
              </a:rPr>
              <a:t> director  </a:t>
            </a:r>
            <a:r>
              <a:rPr lang="en-US" sz="2600" b="1">
                <a:solidFill>
                  <a:srgbClr val="FF0000"/>
                </a:solidFill>
              </a:rPr>
              <a:t>Wolfgang </a:t>
            </a:r>
            <a:r>
              <a:rPr lang="en-US" sz="2400">
                <a:solidFill>
                  <a:schemeClr val="dk1"/>
                </a:solidFill>
              </a:rPr>
              <a:t>Vinterberg's great carrier.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6" name="Google Shape;2166;p68"/>
          <p:cNvSpPr txBox="1"/>
          <p:nvPr/>
        </p:nvSpPr>
        <p:spPr>
          <a:xfrm>
            <a:off x="4257938" y="8108625"/>
            <a:ext cx="10042200" cy="15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2</a:t>
            </a:r>
            <a:r>
              <a:rPr lang="en-US" sz="2400"/>
              <a:t>: The  </a:t>
            </a:r>
            <a:r>
              <a:rPr lang="en-US" sz="2600" b="1">
                <a:solidFill>
                  <a:srgbClr val="34A005"/>
                </a:solidFill>
              </a:rPr>
              <a:t>original </a:t>
            </a:r>
            <a:r>
              <a:rPr lang="en-US" sz="2400"/>
              <a:t>heroes,  </a:t>
            </a:r>
            <a:r>
              <a:rPr lang="en-US" sz="2600" b="1">
                <a:solidFill>
                  <a:srgbClr val="34A005"/>
                </a:solidFill>
              </a:rPr>
              <a:t>heroes of  slash</a:t>
            </a:r>
            <a:r>
              <a:rPr lang="en-US" sz="2400"/>
              <a:t> movies ever </a:t>
            </a:r>
            <a:r>
              <a:rPr lang="en-US" sz="2600" b="1">
                <a:solidFill>
                  <a:srgbClr val="34A005"/>
                </a:solidFill>
              </a:rPr>
              <a:t>created </a:t>
            </a:r>
            <a:r>
              <a:rPr lang="en-US" sz="2400"/>
              <a:t> - </a:t>
            </a:r>
            <a:r>
              <a:rPr lang="en-US" sz="2400">
                <a:solidFill>
                  <a:schemeClr val="dk1"/>
                </a:solidFill>
              </a:rPr>
              <a:t>great </a:t>
            </a:r>
            <a:r>
              <a:rPr lang="en-US" sz="2400"/>
              <a:t>actors and  </a:t>
            </a:r>
            <a:r>
              <a:rPr lang="en-US" sz="2600" b="1">
                <a:solidFill>
                  <a:srgbClr val="34A005"/>
                </a:solidFill>
              </a:rPr>
              <a:t>actresses</a:t>
            </a:r>
            <a:r>
              <a:rPr lang="en-US" sz="2600" b="1"/>
              <a:t> </a:t>
            </a:r>
            <a:r>
              <a:rPr lang="en-US" sz="2600" b="1">
                <a:solidFill>
                  <a:srgbClr val="34A005"/>
                </a:solidFill>
              </a:rPr>
              <a:t>! This is  legendary</a:t>
            </a:r>
            <a:r>
              <a:rPr lang="en-US" sz="2400"/>
              <a:t> director   </a:t>
            </a:r>
            <a:r>
              <a:rPr lang="en-US" sz="2600" b="1">
                <a:solidFill>
                  <a:srgbClr val="34A005"/>
                </a:solidFill>
              </a:rPr>
              <a:t>Üne</a:t>
            </a:r>
            <a:r>
              <a:rPr lang="en-US" sz="2400"/>
              <a:t> Vinterberg's great carrier </a:t>
            </a:r>
            <a:r>
              <a:rPr lang="en-US" sz="2400" b="1">
                <a:solidFill>
                  <a:srgbClr val="34A005"/>
                </a:solidFill>
              </a:rPr>
              <a:t>-</a:t>
            </a:r>
            <a:r>
              <a:rPr lang="en-US" sz="2600" b="1">
                <a:solidFill>
                  <a:srgbClr val="34A005"/>
                </a:solidFill>
              </a:rPr>
              <a:t>opera duo</a:t>
            </a:r>
            <a:r>
              <a:rPr lang="en-US" sz="2400"/>
              <a:t>.</a:t>
            </a:r>
            <a:endParaRPr sz="2400"/>
          </a:p>
        </p:txBody>
      </p:sp>
      <p:sp>
        <p:nvSpPr>
          <p:cNvPr id="2167" name="Google Shape;2167;p68"/>
          <p:cNvSpPr/>
          <p:nvPr/>
        </p:nvSpPr>
        <p:spPr>
          <a:xfrm rot="5400000">
            <a:off x="10297375" y="2565125"/>
            <a:ext cx="593400" cy="25284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76200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68"/>
          <p:cNvSpPr txBox="1"/>
          <p:nvPr/>
        </p:nvSpPr>
        <p:spPr>
          <a:xfrm rot="845">
            <a:off x="9373975" y="3540624"/>
            <a:ext cx="2440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MiCERandom</a:t>
            </a:r>
            <a:endParaRPr sz="27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169" name="Google Shape;2169;p68"/>
          <p:cNvSpPr/>
          <p:nvPr/>
        </p:nvSpPr>
        <p:spPr>
          <a:xfrm>
            <a:off x="6342600" y="2372138"/>
            <a:ext cx="5602800" cy="84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Out-of-the-box</a:t>
            </a:r>
            <a:endParaRPr sz="31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69"/>
          <p:cNvSpPr txBox="1"/>
          <p:nvPr/>
        </p:nvSpPr>
        <p:spPr>
          <a:xfrm>
            <a:off x="1111375" y="280550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Experiments</a:t>
            </a:r>
            <a:endParaRPr sz="5500"/>
          </a:p>
        </p:txBody>
      </p:sp>
      <p:cxnSp>
        <p:nvCxnSpPr>
          <p:cNvPr id="2175" name="Google Shape;2175;p69"/>
          <p:cNvCxnSpPr/>
          <p:nvPr/>
        </p:nvCxnSpPr>
        <p:spPr>
          <a:xfrm>
            <a:off x="5954500" y="1077375"/>
            <a:ext cx="8347500" cy="339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76" name="Google Shape;2176;p69"/>
          <p:cNvGrpSpPr/>
          <p:nvPr/>
        </p:nvGrpSpPr>
        <p:grpSpPr>
          <a:xfrm>
            <a:off x="14776147" y="956625"/>
            <a:ext cx="406852" cy="408676"/>
            <a:chOff x="1813" y="0"/>
            <a:chExt cx="809173" cy="812800"/>
          </a:xfrm>
        </p:grpSpPr>
        <p:sp>
          <p:nvSpPr>
            <p:cNvPr id="2177" name="Google Shape;2177;p6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9" name="Google Shape;2179;p69"/>
          <p:cNvGrpSpPr/>
          <p:nvPr/>
        </p:nvGrpSpPr>
        <p:grpSpPr>
          <a:xfrm>
            <a:off x="16463246" y="956625"/>
            <a:ext cx="406852" cy="408676"/>
            <a:chOff x="1813" y="0"/>
            <a:chExt cx="809173" cy="812800"/>
          </a:xfrm>
        </p:grpSpPr>
        <p:sp>
          <p:nvSpPr>
            <p:cNvPr id="2180" name="Google Shape;2180;p6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2" name="Google Shape;2182;p69"/>
          <p:cNvGrpSpPr/>
          <p:nvPr/>
        </p:nvGrpSpPr>
        <p:grpSpPr>
          <a:xfrm>
            <a:off x="15900869" y="956625"/>
            <a:ext cx="406852" cy="408676"/>
            <a:chOff x="1813" y="0"/>
            <a:chExt cx="809173" cy="812800"/>
          </a:xfrm>
        </p:grpSpPr>
        <p:sp>
          <p:nvSpPr>
            <p:cNvPr id="2183" name="Google Shape;2183;p6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5" name="Google Shape;2185;p69"/>
          <p:cNvGrpSpPr/>
          <p:nvPr/>
        </p:nvGrpSpPr>
        <p:grpSpPr>
          <a:xfrm>
            <a:off x="15338508" y="956625"/>
            <a:ext cx="406852" cy="408676"/>
            <a:chOff x="1813" y="0"/>
            <a:chExt cx="809173" cy="812800"/>
          </a:xfrm>
        </p:grpSpPr>
        <p:sp>
          <p:nvSpPr>
            <p:cNvPr id="2186" name="Google Shape;2186;p6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8" name="Google Shape;2188;p69"/>
          <p:cNvSpPr/>
          <p:nvPr/>
        </p:nvSpPr>
        <p:spPr>
          <a:xfrm>
            <a:off x="1180525" y="1051850"/>
            <a:ext cx="3925800" cy="1320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Google Shape;2189;p69"/>
          <p:cNvSpPr txBox="1"/>
          <p:nvPr/>
        </p:nvSpPr>
        <p:spPr>
          <a:xfrm flipH="1">
            <a:off x="1111375" y="1127150"/>
            <a:ext cx="4064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Interpreting the </a:t>
            </a:r>
            <a:b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</a:b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qualitative results</a:t>
            </a:r>
            <a:endParaRPr sz="32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190" name="Google Shape;2190;p69"/>
          <p:cNvSpPr/>
          <p:nvPr/>
        </p:nvSpPr>
        <p:spPr>
          <a:xfrm rot="5400000">
            <a:off x="8716350" y="-510887"/>
            <a:ext cx="855300" cy="502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69"/>
          <p:cNvSpPr txBox="1"/>
          <p:nvPr/>
        </p:nvSpPr>
        <p:spPr>
          <a:xfrm rot="1197">
            <a:off x="6990900" y="1595500"/>
            <a:ext cx="4306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Inconsistency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192" name="Google Shape;2192;p69"/>
          <p:cNvSpPr/>
          <p:nvPr/>
        </p:nvSpPr>
        <p:spPr>
          <a:xfrm>
            <a:off x="6461150" y="2372138"/>
            <a:ext cx="5602800" cy="84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POS tag constraint</a:t>
            </a:r>
            <a:endParaRPr sz="31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93" name="Google Shape;2193;p69"/>
          <p:cNvSpPr/>
          <p:nvPr/>
        </p:nvSpPr>
        <p:spPr>
          <a:xfrm>
            <a:off x="4152150" y="5213838"/>
            <a:ext cx="9983700" cy="3874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69"/>
          <p:cNvSpPr txBox="1"/>
          <p:nvPr/>
        </p:nvSpPr>
        <p:spPr>
          <a:xfrm>
            <a:off x="4309725" y="5404625"/>
            <a:ext cx="94824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0</a:t>
            </a:r>
            <a:r>
              <a:rPr lang="en-US" sz="2400"/>
              <a:t>: Wayne:  Look for these advertised in sailboat </a:t>
            </a:r>
            <a:r>
              <a:rPr lang="en-US" sz="2400">
                <a:highlight>
                  <a:srgbClr val="00FF00"/>
                </a:highlight>
              </a:rPr>
              <a:t>supplies </a:t>
            </a:r>
            <a:r>
              <a:rPr lang="en-US" sz="2400"/>
              <a:t>catalogs.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1</a:t>
            </a:r>
            <a:r>
              <a:rPr lang="en-US" sz="2400"/>
              <a:t>: Wayne:  Look for these advertised in sailboat </a:t>
            </a:r>
            <a:r>
              <a:rPr lang="en-US" sz="2400">
                <a:solidFill>
                  <a:schemeClr val="lt1"/>
                </a:solidFill>
                <a:highlight>
                  <a:srgbClr val="674EA7"/>
                </a:highlight>
              </a:rPr>
              <a:t>wares </a:t>
            </a:r>
            <a:r>
              <a:rPr lang="en-US" sz="2400"/>
              <a:t>catalogs.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2</a:t>
            </a:r>
            <a:r>
              <a:rPr lang="en-US" sz="2400"/>
              <a:t>: Wayne:  Look for these advertised in sailboat </a:t>
            </a:r>
            <a:r>
              <a:rPr lang="en-US" sz="2400">
                <a:solidFill>
                  <a:schemeClr val="dk1"/>
                </a:solidFill>
                <a:highlight>
                  <a:srgbClr val="00FF00"/>
                </a:highlight>
              </a:rPr>
              <a:t>foodstuffs </a:t>
            </a:r>
            <a:r>
              <a:rPr lang="en-US" sz="2400"/>
              <a:t>catalogs.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3</a:t>
            </a:r>
            <a:r>
              <a:rPr lang="en-US" sz="2400"/>
              <a:t>: Wayne:  Look for these advertised in sailboat </a:t>
            </a:r>
            <a:r>
              <a:rPr lang="en-US" sz="2400">
                <a:solidFill>
                  <a:schemeClr val="lt1"/>
                </a:solidFill>
                <a:highlight>
                  <a:srgbClr val="674EA7"/>
                </a:highlight>
              </a:rPr>
              <a:t>wares </a:t>
            </a:r>
            <a:r>
              <a:rPr lang="en-US" sz="2400"/>
              <a:t>catalogs.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4</a:t>
            </a:r>
            <a:r>
              <a:rPr lang="en-US" sz="2400"/>
              <a:t>: Wayne:  Look for these advertised in sailboat </a:t>
            </a:r>
            <a:r>
              <a:rPr lang="en-US" sz="2400">
                <a:solidFill>
                  <a:schemeClr val="dk1"/>
                </a:solidFill>
                <a:highlight>
                  <a:srgbClr val="00FF00"/>
                </a:highlight>
              </a:rPr>
              <a:t>foodstuffs </a:t>
            </a:r>
            <a:r>
              <a:rPr lang="en-US" sz="2400"/>
              <a:t>catalogs.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5</a:t>
            </a:r>
            <a:r>
              <a:rPr lang="en-US" sz="2400"/>
              <a:t>: Wayne:  Look for these advertised in sailboat </a:t>
            </a:r>
            <a:r>
              <a:rPr lang="en-US" sz="2400">
                <a:solidFill>
                  <a:schemeClr val="lt1"/>
                </a:solidFill>
                <a:highlight>
                  <a:srgbClr val="674EA7"/>
                </a:highlight>
              </a:rPr>
              <a:t>wares </a:t>
            </a:r>
            <a:r>
              <a:rPr lang="en-US" sz="2400"/>
              <a:t>catalogs.</a:t>
            </a:r>
            <a:endParaRPr sz="2400"/>
          </a:p>
        </p:txBody>
      </p:sp>
      <p:sp>
        <p:nvSpPr>
          <p:cNvPr id="2195" name="Google Shape;2195;p69"/>
          <p:cNvSpPr/>
          <p:nvPr/>
        </p:nvSpPr>
        <p:spPr>
          <a:xfrm>
            <a:off x="9149175" y="4684550"/>
            <a:ext cx="3324900" cy="6333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TextFooler NOUN</a:t>
            </a:r>
            <a:endParaRPr b="1"/>
          </a:p>
        </p:txBody>
      </p:sp>
      <p:sp>
        <p:nvSpPr>
          <p:cNvPr id="2196" name="Google Shape;2196;p69"/>
          <p:cNvSpPr/>
          <p:nvPr/>
        </p:nvSpPr>
        <p:spPr>
          <a:xfrm>
            <a:off x="5732500" y="4684550"/>
            <a:ext cx="3210300" cy="633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NewsGroups</a:t>
            </a:r>
            <a:endParaRPr sz="2600"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70"/>
          <p:cNvSpPr txBox="1"/>
          <p:nvPr/>
        </p:nvSpPr>
        <p:spPr>
          <a:xfrm>
            <a:off x="1111375" y="280550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Experiments</a:t>
            </a:r>
            <a:endParaRPr sz="5500"/>
          </a:p>
        </p:txBody>
      </p:sp>
      <p:cxnSp>
        <p:nvCxnSpPr>
          <p:cNvPr id="2202" name="Google Shape;2202;p70"/>
          <p:cNvCxnSpPr/>
          <p:nvPr/>
        </p:nvCxnSpPr>
        <p:spPr>
          <a:xfrm>
            <a:off x="5954500" y="1077375"/>
            <a:ext cx="8347500" cy="339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03" name="Google Shape;2203;p70"/>
          <p:cNvGrpSpPr/>
          <p:nvPr/>
        </p:nvGrpSpPr>
        <p:grpSpPr>
          <a:xfrm>
            <a:off x="14776147" y="956625"/>
            <a:ext cx="406852" cy="408676"/>
            <a:chOff x="1813" y="0"/>
            <a:chExt cx="809173" cy="812800"/>
          </a:xfrm>
        </p:grpSpPr>
        <p:sp>
          <p:nvSpPr>
            <p:cNvPr id="2204" name="Google Shape;2204;p7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6" name="Google Shape;2206;p70"/>
          <p:cNvGrpSpPr/>
          <p:nvPr/>
        </p:nvGrpSpPr>
        <p:grpSpPr>
          <a:xfrm>
            <a:off x="16463246" y="956625"/>
            <a:ext cx="406852" cy="408676"/>
            <a:chOff x="1813" y="0"/>
            <a:chExt cx="809173" cy="812800"/>
          </a:xfrm>
        </p:grpSpPr>
        <p:sp>
          <p:nvSpPr>
            <p:cNvPr id="2207" name="Google Shape;2207;p7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9" name="Google Shape;2209;p70"/>
          <p:cNvGrpSpPr/>
          <p:nvPr/>
        </p:nvGrpSpPr>
        <p:grpSpPr>
          <a:xfrm>
            <a:off x="15900869" y="956625"/>
            <a:ext cx="406852" cy="408676"/>
            <a:chOff x="1813" y="0"/>
            <a:chExt cx="809173" cy="812800"/>
          </a:xfrm>
        </p:grpSpPr>
        <p:sp>
          <p:nvSpPr>
            <p:cNvPr id="2210" name="Google Shape;2210;p7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2" name="Google Shape;2212;p70"/>
          <p:cNvGrpSpPr/>
          <p:nvPr/>
        </p:nvGrpSpPr>
        <p:grpSpPr>
          <a:xfrm>
            <a:off x="15338508" y="956625"/>
            <a:ext cx="406852" cy="408676"/>
            <a:chOff x="1813" y="0"/>
            <a:chExt cx="809173" cy="812800"/>
          </a:xfrm>
        </p:grpSpPr>
        <p:sp>
          <p:nvSpPr>
            <p:cNvPr id="2213" name="Google Shape;2213;p7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5" name="Google Shape;2215;p70"/>
          <p:cNvSpPr/>
          <p:nvPr/>
        </p:nvSpPr>
        <p:spPr>
          <a:xfrm>
            <a:off x="1180525" y="1051850"/>
            <a:ext cx="3925800" cy="1320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70"/>
          <p:cNvSpPr txBox="1"/>
          <p:nvPr/>
        </p:nvSpPr>
        <p:spPr>
          <a:xfrm flipH="1">
            <a:off x="1111375" y="1127150"/>
            <a:ext cx="4064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Interpreting the </a:t>
            </a:r>
            <a:b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</a:b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qualitative results</a:t>
            </a:r>
            <a:endParaRPr sz="32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217" name="Google Shape;2217;p70"/>
          <p:cNvSpPr/>
          <p:nvPr/>
        </p:nvSpPr>
        <p:spPr>
          <a:xfrm rot="5400000">
            <a:off x="8716350" y="-510887"/>
            <a:ext cx="855300" cy="502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70"/>
          <p:cNvSpPr txBox="1"/>
          <p:nvPr/>
        </p:nvSpPr>
        <p:spPr>
          <a:xfrm rot="1197">
            <a:off x="6990900" y="1595500"/>
            <a:ext cx="4306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Inconsistency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219" name="Google Shape;2219;p70"/>
          <p:cNvSpPr/>
          <p:nvPr/>
        </p:nvSpPr>
        <p:spPr>
          <a:xfrm>
            <a:off x="6461150" y="2372138"/>
            <a:ext cx="5602800" cy="84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Out-of-the-box</a:t>
            </a:r>
            <a:endParaRPr sz="31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20" name="Google Shape;2220;p70"/>
          <p:cNvSpPr/>
          <p:nvPr/>
        </p:nvSpPr>
        <p:spPr>
          <a:xfrm>
            <a:off x="4152150" y="5272713"/>
            <a:ext cx="9983700" cy="3874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70"/>
          <p:cNvSpPr txBox="1"/>
          <p:nvPr/>
        </p:nvSpPr>
        <p:spPr>
          <a:xfrm>
            <a:off x="4309725" y="5404625"/>
            <a:ext cx="97563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0</a:t>
            </a:r>
            <a:r>
              <a:rPr lang="en-US" sz="2400"/>
              <a:t>: </a:t>
            </a:r>
            <a:r>
              <a:rPr lang="en-US" sz="2400">
                <a:highlight>
                  <a:srgbClr val="00FF00"/>
                </a:highlight>
              </a:rPr>
              <a:t>Wayne</a:t>
            </a:r>
            <a:r>
              <a:rPr lang="en-US" sz="2400"/>
              <a:t>:  Look for these </a:t>
            </a:r>
            <a:r>
              <a:rPr lang="en-US" sz="2400">
                <a:solidFill>
                  <a:schemeClr val="dk1"/>
                </a:solidFill>
                <a:highlight>
                  <a:srgbClr val="00FF00"/>
                </a:highlight>
              </a:rPr>
              <a:t>advertised </a:t>
            </a:r>
            <a:r>
              <a:rPr lang="en-US" sz="2400"/>
              <a:t>in sailboat </a:t>
            </a:r>
            <a:r>
              <a:rPr lang="en-US" sz="2400">
                <a:highlight>
                  <a:srgbClr val="00FF00"/>
                </a:highlight>
              </a:rPr>
              <a:t>supplies </a:t>
            </a:r>
            <a:r>
              <a:rPr lang="en-US" sz="2400"/>
              <a:t>catalogs.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1</a:t>
            </a:r>
            <a:r>
              <a:rPr lang="en-US" sz="2400"/>
              <a:t>: </a:t>
            </a:r>
            <a:r>
              <a:rPr lang="en-US" sz="2400">
                <a:solidFill>
                  <a:schemeClr val="lt1"/>
                </a:solidFill>
                <a:highlight>
                  <a:srgbClr val="674EA7"/>
                </a:highlight>
              </a:rPr>
              <a:t>Thomas</a:t>
            </a:r>
            <a:r>
              <a:rPr lang="en-US" sz="2400"/>
              <a:t>:  Look for these </a:t>
            </a:r>
            <a:r>
              <a:rPr lang="en-US" sz="2400">
                <a:solidFill>
                  <a:schemeClr val="lt1"/>
                </a:solidFill>
                <a:highlight>
                  <a:srgbClr val="674EA7"/>
                </a:highlight>
              </a:rPr>
              <a:t>shown </a:t>
            </a:r>
            <a:r>
              <a:rPr lang="en-US" sz="2400"/>
              <a:t>in sailboat </a:t>
            </a:r>
            <a:r>
              <a:rPr lang="en-US" sz="2400">
                <a:solidFill>
                  <a:schemeClr val="lt1"/>
                </a:solidFill>
                <a:highlight>
                  <a:srgbClr val="674EA7"/>
                </a:highlight>
              </a:rPr>
              <a:t>wares </a:t>
            </a:r>
            <a:r>
              <a:rPr lang="en-US" sz="2400"/>
              <a:t>catalogs.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2</a:t>
            </a:r>
            <a:r>
              <a:rPr lang="en-US" sz="2400"/>
              <a:t>: Thomas:  Look for these shown in sailboat </a:t>
            </a:r>
            <a:r>
              <a:rPr lang="en-US" sz="2400">
                <a:solidFill>
                  <a:schemeClr val="dk1"/>
                </a:solidFill>
                <a:highlight>
                  <a:srgbClr val="00FF00"/>
                </a:highlight>
              </a:rPr>
              <a:t>supplies </a:t>
            </a:r>
            <a:r>
              <a:rPr lang="en-US" sz="2400"/>
              <a:t>catalogs.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3</a:t>
            </a:r>
            <a:r>
              <a:rPr lang="en-US" sz="2400"/>
              <a:t>: Thomas:  Look </a:t>
            </a:r>
            <a:r>
              <a:rPr lang="en-US" sz="2400">
                <a:solidFill>
                  <a:schemeClr val="lt1"/>
                </a:solidFill>
                <a:highlight>
                  <a:srgbClr val="674EA7"/>
                </a:highlight>
              </a:rPr>
              <a:t>on </a:t>
            </a:r>
            <a:r>
              <a:rPr lang="en-US" sz="2400"/>
              <a:t>these shown in </a:t>
            </a:r>
            <a:r>
              <a:rPr lang="en-US" sz="2400">
                <a:solidFill>
                  <a:schemeClr val="lt1"/>
                </a:solidFill>
                <a:highlight>
                  <a:srgbClr val="674EA7"/>
                </a:highlight>
              </a:rPr>
              <a:t>spacecraft </a:t>
            </a:r>
            <a:r>
              <a:rPr lang="en-US" sz="2400"/>
              <a:t>foodstuff catalogs.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4</a:t>
            </a:r>
            <a:r>
              <a:rPr lang="en-US" sz="2400"/>
              <a:t>: Thomas:  </a:t>
            </a:r>
            <a:r>
              <a:rPr lang="en-US" sz="2400">
                <a:solidFill>
                  <a:schemeClr val="dk1"/>
                </a:solidFill>
                <a:highlight>
                  <a:srgbClr val="00FF00"/>
                </a:highlight>
              </a:rPr>
              <a:t>Look </a:t>
            </a:r>
            <a:r>
              <a:rPr lang="en-US" sz="2400"/>
              <a:t>on these shown in </a:t>
            </a:r>
            <a:r>
              <a:rPr lang="en-US" sz="2400">
                <a:highlight>
                  <a:srgbClr val="00FF00"/>
                </a:highlight>
              </a:rPr>
              <a:t>boat </a:t>
            </a:r>
            <a:r>
              <a:rPr lang="en-US" sz="2400"/>
              <a:t>foodstuffs catalogs.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5</a:t>
            </a:r>
            <a:r>
              <a:rPr lang="en-US" sz="2400"/>
              <a:t>: Thomas: </a:t>
            </a:r>
            <a:r>
              <a:rPr lang="en-US" sz="2400">
                <a:solidFill>
                  <a:schemeClr val="lt1"/>
                </a:solidFill>
                <a:highlight>
                  <a:srgbClr val="674EA7"/>
                </a:highlight>
              </a:rPr>
              <a:t>Observe </a:t>
            </a:r>
            <a:r>
              <a:rPr lang="en-US" sz="2400"/>
              <a:t>on these shown in </a:t>
            </a:r>
            <a:r>
              <a:rPr lang="en-US" sz="2400">
                <a:solidFill>
                  <a:schemeClr val="lt1"/>
                </a:solidFill>
                <a:highlight>
                  <a:srgbClr val="674EA7"/>
                </a:highlight>
              </a:rPr>
              <a:t>spacecraft </a:t>
            </a:r>
            <a:r>
              <a:rPr lang="en-US" sz="2400"/>
              <a:t>foodstuffs catalogs.</a:t>
            </a:r>
            <a:endParaRPr sz="2400"/>
          </a:p>
        </p:txBody>
      </p:sp>
      <p:sp>
        <p:nvSpPr>
          <p:cNvPr id="2222" name="Google Shape;2222;p70"/>
          <p:cNvSpPr/>
          <p:nvPr/>
        </p:nvSpPr>
        <p:spPr>
          <a:xfrm>
            <a:off x="6103500" y="4687125"/>
            <a:ext cx="3210300" cy="633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NewsGroups</a:t>
            </a:r>
            <a:endParaRPr sz="2600"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23" name="Google Shape;2223;p70"/>
          <p:cNvSpPr/>
          <p:nvPr/>
        </p:nvSpPr>
        <p:spPr>
          <a:xfrm rot="5400000">
            <a:off x="10262700" y="3904125"/>
            <a:ext cx="611100" cy="2177100"/>
          </a:xfrm>
          <a:prstGeom prst="roundRect">
            <a:avLst>
              <a:gd name="adj" fmla="val 16667"/>
            </a:avLst>
          </a:prstGeom>
          <a:solidFill>
            <a:srgbClr val="4DA1A9"/>
          </a:solidFill>
          <a:ln w="76200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70"/>
          <p:cNvSpPr txBox="1"/>
          <p:nvPr/>
        </p:nvSpPr>
        <p:spPr>
          <a:xfrm rot="1004">
            <a:off x="9541500" y="4687425"/>
            <a:ext cx="2053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TextFooler</a:t>
            </a:r>
            <a:endParaRPr sz="26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71"/>
          <p:cNvSpPr/>
          <p:nvPr/>
        </p:nvSpPr>
        <p:spPr>
          <a:xfrm>
            <a:off x="10543075" y="7181375"/>
            <a:ext cx="6965700" cy="1108200"/>
          </a:xfrm>
          <a:prstGeom prst="rect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71"/>
          <p:cNvSpPr/>
          <p:nvPr/>
        </p:nvSpPr>
        <p:spPr>
          <a:xfrm>
            <a:off x="10550425" y="3572938"/>
            <a:ext cx="6914100" cy="2031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71"/>
          <p:cNvSpPr/>
          <p:nvPr/>
        </p:nvSpPr>
        <p:spPr>
          <a:xfrm>
            <a:off x="10524625" y="5729713"/>
            <a:ext cx="6965700" cy="13203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71"/>
          <p:cNvSpPr txBox="1"/>
          <p:nvPr/>
        </p:nvSpPr>
        <p:spPr>
          <a:xfrm>
            <a:off x="1111375" y="280550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Experiments</a:t>
            </a:r>
            <a:endParaRPr sz="5500"/>
          </a:p>
        </p:txBody>
      </p:sp>
      <p:cxnSp>
        <p:nvCxnSpPr>
          <p:cNvPr id="2233" name="Google Shape;2233;p71"/>
          <p:cNvCxnSpPr/>
          <p:nvPr/>
        </p:nvCxnSpPr>
        <p:spPr>
          <a:xfrm>
            <a:off x="5954500" y="1200825"/>
            <a:ext cx="8347500" cy="339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34" name="Google Shape;2234;p71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2235" name="Google Shape;2235;p7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7" name="Google Shape;2237;p71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2238" name="Google Shape;2238;p7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0" name="Google Shape;2240;p71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2241" name="Google Shape;2241;p7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3" name="Google Shape;2243;p71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2244" name="Google Shape;2244;p7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6" name="Google Shape;2246;p71"/>
          <p:cNvSpPr/>
          <p:nvPr/>
        </p:nvSpPr>
        <p:spPr>
          <a:xfrm>
            <a:off x="1180525" y="1051850"/>
            <a:ext cx="3925800" cy="1320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71"/>
          <p:cNvSpPr txBox="1"/>
          <p:nvPr/>
        </p:nvSpPr>
        <p:spPr>
          <a:xfrm flipH="1">
            <a:off x="1111375" y="1127150"/>
            <a:ext cx="4064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Interpreting the </a:t>
            </a:r>
            <a:b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</a:b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qualitative results</a:t>
            </a:r>
            <a:endParaRPr sz="32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248" name="Google Shape;2248;p71"/>
          <p:cNvSpPr/>
          <p:nvPr/>
        </p:nvSpPr>
        <p:spPr>
          <a:xfrm rot="5400000">
            <a:off x="8716350" y="-567750"/>
            <a:ext cx="855300" cy="502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71"/>
          <p:cNvSpPr txBox="1"/>
          <p:nvPr/>
        </p:nvSpPr>
        <p:spPr>
          <a:xfrm rot="1197">
            <a:off x="6990900" y="1538638"/>
            <a:ext cx="4306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Flip Rate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250" name="Google Shape;2250;p71"/>
          <p:cNvSpPr txBox="1"/>
          <p:nvPr/>
        </p:nvSpPr>
        <p:spPr>
          <a:xfrm>
            <a:off x="11102850" y="3534913"/>
            <a:ext cx="61593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Combined with counterfactuals of counterfactuals, it reveals editors imperfections or strengths</a:t>
            </a:r>
            <a:b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sz="3000" i="1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&gt; e.g. for </a:t>
            </a:r>
            <a:r>
              <a:rPr lang="en-US" sz="30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MiCERandom</a:t>
            </a:r>
            <a:endParaRPr sz="3000" b="1" i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2251" name="Google Shape;2251;p71"/>
          <p:cNvGrpSpPr/>
          <p:nvPr/>
        </p:nvGrpSpPr>
        <p:grpSpPr>
          <a:xfrm>
            <a:off x="10677683" y="3678463"/>
            <a:ext cx="406852" cy="408676"/>
            <a:chOff x="1813" y="0"/>
            <a:chExt cx="809173" cy="812800"/>
          </a:xfrm>
        </p:grpSpPr>
        <p:sp>
          <p:nvSpPr>
            <p:cNvPr id="2252" name="Google Shape;2252;p7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4" name="Google Shape;2254;p71"/>
          <p:cNvSpPr txBox="1"/>
          <p:nvPr/>
        </p:nvSpPr>
        <p:spPr>
          <a:xfrm>
            <a:off x="11077175" y="7199225"/>
            <a:ext cx="6446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Polyjuice </a:t>
            </a: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and </a:t>
            </a: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TextFooler </a:t>
            </a: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become more effective at later steps</a:t>
            </a:r>
            <a:endParaRPr sz="30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2255" name="Google Shape;2255;p71"/>
          <p:cNvSpPr txBox="1"/>
          <p:nvPr/>
        </p:nvSpPr>
        <p:spPr>
          <a:xfrm>
            <a:off x="11154375" y="5826825"/>
            <a:ext cx="5757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At Step 1 </a:t>
            </a: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MiCE </a:t>
            </a: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flipped 100% of the input , at Step 9: 85%</a:t>
            </a:r>
            <a:endParaRPr sz="30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256" name="Google Shape;2256;p71"/>
          <p:cNvGrpSpPr/>
          <p:nvPr/>
        </p:nvGrpSpPr>
        <p:grpSpPr>
          <a:xfrm>
            <a:off x="10653446" y="7582563"/>
            <a:ext cx="406852" cy="408676"/>
            <a:chOff x="1813" y="0"/>
            <a:chExt cx="809173" cy="812800"/>
          </a:xfrm>
        </p:grpSpPr>
        <p:sp>
          <p:nvSpPr>
            <p:cNvPr id="2257" name="Google Shape;2257;p7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59" name="Google Shape;225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531" y="3429000"/>
            <a:ext cx="8079301" cy="615567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60" name="Google Shape;2260;p71"/>
          <p:cNvSpPr/>
          <p:nvPr/>
        </p:nvSpPr>
        <p:spPr>
          <a:xfrm>
            <a:off x="12197925" y="1559923"/>
            <a:ext cx="5757600" cy="17703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71"/>
          <p:cNvSpPr txBox="1"/>
          <p:nvPr/>
        </p:nvSpPr>
        <p:spPr>
          <a:xfrm>
            <a:off x="12452775" y="1757625"/>
            <a:ext cx="52479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Playfair Display"/>
                <a:ea typeface="Playfair Display"/>
                <a:cs typeface="Playfair Display"/>
                <a:sym typeface="Playfair Display"/>
              </a:rPr>
              <a:t>Intuitively:</a:t>
            </a:r>
            <a:r>
              <a:rPr lang="en-US" sz="2800" b="1"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r>
              <a:rPr lang="en-US" sz="2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 higher the flip rate of an editor, the more edits it succeeds flipping</a:t>
            </a:r>
            <a:r>
              <a:rPr lang="en-US" sz="2800" b="1"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endParaRPr sz="28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2262" name="Google Shape;2262;p71"/>
          <p:cNvGrpSpPr/>
          <p:nvPr/>
        </p:nvGrpSpPr>
        <p:grpSpPr>
          <a:xfrm>
            <a:off x="10677683" y="5955413"/>
            <a:ext cx="406852" cy="408676"/>
            <a:chOff x="1813" y="0"/>
            <a:chExt cx="809173" cy="812800"/>
          </a:xfrm>
        </p:grpSpPr>
        <p:sp>
          <p:nvSpPr>
            <p:cNvPr id="2263" name="Google Shape;2263;p7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5" name="Google Shape;2265;p71"/>
          <p:cNvSpPr/>
          <p:nvPr/>
        </p:nvSpPr>
        <p:spPr>
          <a:xfrm>
            <a:off x="6342600" y="2299725"/>
            <a:ext cx="5602800" cy="84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Out-of-the-box</a:t>
            </a:r>
            <a:endParaRPr sz="31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66" name="Google Shape;2266;p71"/>
          <p:cNvSpPr/>
          <p:nvPr/>
        </p:nvSpPr>
        <p:spPr>
          <a:xfrm>
            <a:off x="10533825" y="8420925"/>
            <a:ext cx="6998700" cy="1569900"/>
          </a:xfrm>
          <a:prstGeom prst="rect">
            <a:avLst/>
          </a:prstGeom>
          <a:noFill/>
          <a:ln w="38100" cap="flat" cmpd="sng">
            <a:solidFill>
              <a:srgbClr val="4DA1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71"/>
          <p:cNvSpPr txBox="1"/>
          <p:nvPr/>
        </p:nvSpPr>
        <p:spPr>
          <a:xfrm>
            <a:off x="11077175" y="8456625"/>
            <a:ext cx="6446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Flip rate reveals that the editors present </a:t>
            </a: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different behavior</a:t>
            </a: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when they are </a:t>
            </a: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 dataset-dependent</a:t>
            </a:r>
            <a:endParaRPr sz="30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2268" name="Google Shape;2268;p71"/>
          <p:cNvGrpSpPr/>
          <p:nvPr/>
        </p:nvGrpSpPr>
        <p:grpSpPr>
          <a:xfrm>
            <a:off x="10619262" y="8674725"/>
            <a:ext cx="438329" cy="408676"/>
            <a:chOff x="1813" y="0"/>
            <a:chExt cx="809173" cy="812800"/>
          </a:xfrm>
        </p:grpSpPr>
        <p:sp>
          <p:nvSpPr>
            <p:cNvPr id="2269" name="Google Shape;2269;p7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/>
          <p:nvPr/>
        </p:nvSpPr>
        <p:spPr>
          <a:xfrm>
            <a:off x="1111375" y="720851"/>
            <a:ext cx="88581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 Introduction</a:t>
            </a:r>
            <a:endParaRPr/>
          </a:p>
        </p:txBody>
      </p:sp>
      <p:cxnSp>
        <p:nvCxnSpPr>
          <p:cNvPr id="239" name="Google Shape;239;p18"/>
          <p:cNvCxnSpPr/>
          <p:nvPr/>
        </p:nvCxnSpPr>
        <p:spPr>
          <a:xfrm rot="10800000" flipH="1">
            <a:off x="7479950" y="1284250"/>
            <a:ext cx="6793800" cy="276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0" name="Google Shape;240;p18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241" name="Google Shape;241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18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244" name="Google Shape;244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18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247" name="Google Shape;247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18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250" name="Google Shape;250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18"/>
          <p:cNvSpPr/>
          <p:nvPr/>
        </p:nvSpPr>
        <p:spPr>
          <a:xfrm>
            <a:off x="3736650" y="5240925"/>
            <a:ext cx="10814700" cy="3024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C68B2"/>
              </a:gs>
              <a:gs pos="100000">
                <a:srgbClr val="162B4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"/>
          <p:cNvSpPr txBox="1"/>
          <p:nvPr/>
        </p:nvSpPr>
        <p:spPr>
          <a:xfrm>
            <a:off x="3652650" y="5529525"/>
            <a:ext cx="109827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Counterfactuals of counterfactuals </a:t>
            </a:r>
            <a:endParaRPr sz="4900">
              <a:solidFill>
                <a:schemeClr val="accent6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Filandrianos et al.</a:t>
            </a:r>
            <a:br>
              <a:rPr lang="en-US" sz="49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sz="49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May 2023</a:t>
            </a:r>
            <a:endParaRPr sz="4900">
              <a:solidFill>
                <a:schemeClr val="accent6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6104107" y="3713100"/>
            <a:ext cx="6079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Motivation</a:t>
            </a:r>
            <a:endParaRPr sz="52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55" name="Google Shape;2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6800" y="2558700"/>
            <a:ext cx="1154400" cy="11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72"/>
          <p:cNvSpPr txBox="1"/>
          <p:nvPr/>
        </p:nvSpPr>
        <p:spPr>
          <a:xfrm>
            <a:off x="1111375" y="280550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Experiments</a:t>
            </a:r>
            <a:endParaRPr sz="5500"/>
          </a:p>
        </p:txBody>
      </p:sp>
      <p:cxnSp>
        <p:nvCxnSpPr>
          <p:cNvPr id="2276" name="Google Shape;2276;p72"/>
          <p:cNvCxnSpPr/>
          <p:nvPr/>
        </p:nvCxnSpPr>
        <p:spPr>
          <a:xfrm>
            <a:off x="5954500" y="1200825"/>
            <a:ext cx="8347500" cy="339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77" name="Google Shape;2277;p72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2278" name="Google Shape;2278;p7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0" name="Google Shape;2280;p72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2281" name="Google Shape;2281;p7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3" name="Google Shape;2283;p72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2284" name="Google Shape;2284;p7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6" name="Google Shape;2286;p72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2287" name="Google Shape;2287;p7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9" name="Google Shape;2289;p72"/>
          <p:cNvSpPr/>
          <p:nvPr/>
        </p:nvSpPr>
        <p:spPr>
          <a:xfrm>
            <a:off x="1180525" y="1051850"/>
            <a:ext cx="3925800" cy="1320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72"/>
          <p:cNvSpPr txBox="1"/>
          <p:nvPr/>
        </p:nvSpPr>
        <p:spPr>
          <a:xfrm flipH="1">
            <a:off x="1111375" y="1127150"/>
            <a:ext cx="4064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Interpreting the </a:t>
            </a:r>
            <a:b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</a:b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qualitative results</a:t>
            </a:r>
            <a:endParaRPr sz="32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291" name="Google Shape;2291;p72"/>
          <p:cNvSpPr/>
          <p:nvPr/>
        </p:nvSpPr>
        <p:spPr>
          <a:xfrm rot="5400000">
            <a:off x="8614650" y="-440900"/>
            <a:ext cx="855300" cy="502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72"/>
          <p:cNvSpPr txBox="1"/>
          <p:nvPr/>
        </p:nvSpPr>
        <p:spPr>
          <a:xfrm rot="1197">
            <a:off x="6889200" y="1665488"/>
            <a:ext cx="4306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Flip Rate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293" name="Google Shape;2293;p72"/>
          <p:cNvSpPr txBox="1"/>
          <p:nvPr/>
        </p:nvSpPr>
        <p:spPr>
          <a:xfrm>
            <a:off x="6038625" y="3567088"/>
            <a:ext cx="6159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Generally, much lower flip rates</a:t>
            </a:r>
            <a:endParaRPr sz="3000" i="1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294" name="Google Shape;2294;p72"/>
          <p:cNvGrpSpPr/>
          <p:nvPr/>
        </p:nvGrpSpPr>
        <p:grpSpPr>
          <a:xfrm>
            <a:off x="5613458" y="3710638"/>
            <a:ext cx="406852" cy="408676"/>
            <a:chOff x="1813" y="0"/>
            <a:chExt cx="809173" cy="812800"/>
          </a:xfrm>
        </p:grpSpPr>
        <p:sp>
          <p:nvSpPr>
            <p:cNvPr id="2295" name="Google Shape;2295;p7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7" name="Google Shape;2297;p72"/>
          <p:cNvSpPr/>
          <p:nvPr/>
        </p:nvSpPr>
        <p:spPr>
          <a:xfrm>
            <a:off x="12197925" y="1559913"/>
            <a:ext cx="5757600" cy="20319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72"/>
          <p:cNvSpPr txBox="1"/>
          <p:nvPr/>
        </p:nvSpPr>
        <p:spPr>
          <a:xfrm>
            <a:off x="12452775" y="1821663"/>
            <a:ext cx="52479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Playfair Display"/>
                <a:ea typeface="Playfair Display"/>
                <a:cs typeface="Playfair Display"/>
                <a:sym typeface="Playfair Display"/>
              </a:rPr>
              <a:t>Intuitively:</a:t>
            </a:r>
            <a:r>
              <a:rPr lang="en-US" sz="2800" b="1"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r>
              <a:rPr lang="en-US" sz="2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 higher the flip rate of an editor, the more edits it succeeds flipping</a:t>
            </a:r>
            <a:r>
              <a:rPr lang="en-US" sz="2800" b="1"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endParaRPr sz="28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99" name="Google Shape;2299;p72"/>
          <p:cNvSpPr/>
          <p:nvPr/>
        </p:nvSpPr>
        <p:spPr>
          <a:xfrm>
            <a:off x="6342600" y="2468688"/>
            <a:ext cx="5602800" cy="84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POS tag constraint</a:t>
            </a:r>
            <a:endParaRPr sz="31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300" name="Google Shape;230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113" y="5142339"/>
            <a:ext cx="6043974" cy="49868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01" name="Google Shape;2301;p72"/>
          <p:cNvSpPr txBox="1"/>
          <p:nvPr/>
        </p:nvSpPr>
        <p:spPr>
          <a:xfrm>
            <a:off x="1532038" y="4213600"/>
            <a:ext cx="6159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In IMDb, adjectives perform better</a:t>
            </a:r>
            <a:endParaRPr sz="3000" i="1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302" name="Google Shape;2302;p72"/>
          <p:cNvGrpSpPr/>
          <p:nvPr/>
        </p:nvGrpSpPr>
        <p:grpSpPr>
          <a:xfrm>
            <a:off x="1106871" y="4357150"/>
            <a:ext cx="406852" cy="408676"/>
            <a:chOff x="1813" y="0"/>
            <a:chExt cx="809173" cy="812800"/>
          </a:xfrm>
        </p:grpSpPr>
        <p:sp>
          <p:nvSpPr>
            <p:cNvPr id="2303" name="Google Shape;2303;p7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05" name="Google Shape;230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28450" y="5142350"/>
            <a:ext cx="6043959" cy="49868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06" name="Google Shape;2306;p72"/>
          <p:cNvSpPr txBox="1"/>
          <p:nvPr/>
        </p:nvSpPr>
        <p:spPr>
          <a:xfrm>
            <a:off x="10855863" y="4238238"/>
            <a:ext cx="7014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In NewsGroups, nouns perform better</a:t>
            </a:r>
            <a:endParaRPr sz="3000" i="1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307" name="Google Shape;2307;p72"/>
          <p:cNvGrpSpPr/>
          <p:nvPr/>
        </p:nvGrpSpPr>
        <p:grpSpPr>
          <a:xfrm>
            <a:off x="10430696" y="4381788"/>
            <a:ext cx="406852" cy="408676"/>
            <a:chOff x="1813" y="0"/>
            <a:chExt cx="809173" cy="812800"/>
          </a:xfrm>
        </p:grpSpPr>
        <p:sp>
          <p:nvSpPr>
            <p:cNvPr id="2308" name="Google Shape;2308;p7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73"/>
          <p:cNvSpPr/>
          <p:nvPr/>
        </p:nvSpPr>
        <p:spPr>
          <a:xfrm>
            <a:off x="10479788" y="6798800"/>
            <a:ext cx="6328500" cy="1896900"/>
          </a:xfrm>
          <a:prstGeom prst="rect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73"/>
          <p:cNvSpPr/>
          <p:nvPr/>
        </p:nvSpPr>
        <p:spPr>
          <a:xfrm>
            <a:off x="10479800" y="4454413"/>
            <a:ext cx="6328500" cy="17700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6" name="Google Shape;2316;p73"/>
          <p:cNvSpPr txBox="1"/>
          <p:nvPr/>
        </p:nvSpPr>
        <p:spPr>
          <a:xfrm>
            <a:off x="1111375" y="280550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Experiments</a:t>
            </a:r>
            <a:endParaRPr sz="5500"/>
          </a:p>
        </p:txBody>
      </p:sp>
      <p:cxnSp>
        <p:nvCxnSpPr>
          <p:cNvPr id="2317" name="Google Shape;2317;p73"/>
          <p:cNvCxnSpPr/>
          <p:nvPr/>
        </p:nvCxnSpPr>
        <p:spPr>
          <a:xfrm>
            <a:off x="5954500" y="1200825"/>
            <a:ext cx="8347500" cy="339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18" name="Google Shape;2318;p73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2319" name="Google Shape;2319;p7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1" name="Google Shape;2321;p73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2322" name="Google Shape;2322;p7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4" name="Google Shape;2324;p73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2325" name="Google Shape;2325;p7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7" name="Google Shape;2327;p73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2328" name="Google Shape;2328;p7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0" name="Google Shape;2330;p73"/>
          <p:cNvSpPr/>
          <p:nvPr/>
        </p:nvSpPr>
        <p:spPr>
          <a:xfrm>
            <a:off x="1180525" y="1051850"/>
            <a:ext cx="3925800" cy="1320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73"/>
          <p:cNvSpPr txBox="1"/>
          <p:nvPr/>
        </p:nvSpPr>
        <p:spPr>
          <a:xfrm flipH="1">
            <a:off x="1111375" y="1127150"/>
            <a:ext cx="4064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Interpreting the </a:t>
            </a:r>
            <a:b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</a:b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qualitative results</a:t>
            </a:r>
            <a:endParaRPr sz="32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332" name="Google Shape;2332;p73"/>
          <p:cNvSpPr/>
          <p:nvPr/>
        </p:nvSpPr>
        <p:spPr>
          <a:xfrm rot="5400000">
            <a:off x="8716350" y="-596400"/>
            <a:ext cx="855300" cy="502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3" name="Google Shape;2333;p73"/>
          <p:cNvSpPr txBox="1"/>
          <p:nvPr/>
        </p:nvSpPr>
        <p:spPr>
          <a:xfrm rot="1197">
            <a:off x="6990900" y="1509988"/>
            <a:ext cx="4306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Base Perplexity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334" name="Google Shape;2334;p73"/>
          <p:cNvSpPr txBox="1"/>
          <p:nvPr/>
        </p:nvSpPr>
        <p:spPr>
          <a:xfrm>
            <a:off x="11032225" y="4597588"/>
            <a:ext cx="5757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Polyjuice </a:t>
            </a: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creates more diverse text-&gt;has increasing ppl values</a:t>
            </a:r>
            <a:b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sz="3000" i="1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&gt;model trained on many datasets</a:t>
            </a:r>
            <a:endParaRPr sz="3000" i="1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335" name="Google Shape;2335;p73"/>
          <p:cNvGrpSpPr/>
          <p:nvPr/>
        </p:nvGrpSpPr>
        <p:grpSpPr>
          <a:xfrm>
            <a:off x="10708258" y="4651613"/>
            <a:ext cx="406852" cy="408676"/>
            <a:chOff x="1813" y="0"/>
            <a:chExt cx="809173" cy="812800"/>
          </a:xfrm>
        </p:grpSpPr>
        <p:sp>
          <p:nvSpPr>
            <p:cNvPr id="2336" name="Google Shape;2336;p7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8" name="Google Shape;2338;p73"/>
          <p:cNvSpPr txBox="1"/>
          <p:nvPr/>
        </p:nvSpPr>
        <p:spPr>
          <a:xfrm>
            <a:off x="10924063" y="6962300"/>
            <a:ext cx="5973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TextFooler’s </a:t>
            </a: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perplexity does not deteriorate at later steps</a:t>
            </a:r>
            <a:b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sz="3000" i="1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&gt; maintains sentence’s structure</a:t>
            </a:r>
            <a:endParaRPr sz="3000" i="1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339" name="Google Shape;2339;p73"/>
          <p:cNvGrpSpPr/>
          <p:nvPr/>
        </p:nvGrpSpPr>
        <p:grpSpPr>
          <a:xfrm>
            <a:off x="10607033" y="7050363"/>
            <a:ext cx="406852" cy="408676"/>
            <a:chOff x="1813" y="0"/>
            <a:chExt cx="809173" cy="812800"/>
          </a:xfrm>
        </p:grpSpPr>
        <p:sp>
          <p:nvSpPr>
            <p:cNvPr id="2340" name="Google Shape;2340;p7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42" name="Google Shape;234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150" y="3640638"/>
            <a:ext cx="7981750" cy="632607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43" name="Google Shape;2343;p73"/>
          <p:cNvSpPr/>
          <p:nvPr/>
        </p:nvSpPr>
        <p:spPr>
          <a:xfrm>
            <a:off x="4246425" y="3112350"/>
            <a:ext cx="2263200" cy="633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IMDb</a:t>
            </a:r>
            <a:endParaRPr sz="2600"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44" name="Google Shape;2344;p73"/>
          <p:cNvSpPr/>
          <p:nvPr/>
        </p:nvSpPr>
        <p:spPr>
          <a:xfrm>
            <a:off x="12246225" y="1559900"/>
            <a:ext cx="5757600" cy="20319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2345;p73"/>
          <p:cNvSpPr txBox="1"/>
          <p:nvPr/>
        </p:nvSpPr>
        <p:spPr>
          <a:xfrm>
            <a:off x="12501075" y="1638700"/>
            <a:ext cx="52479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Playfair Display"/>
                <a:ea typeface="Playfair Display"/>
                <a:cs typeface="Playfair Display"/>
                <a:sym typeface="Playfair Display"/>
              </a:rPr>
              <a:t>Intuitively:</a:t>
            </a:r>
            <a:r>
              <a:rPr lang="en-US" sz="2800" b="1"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r>
              <a:rPr lang="en-US" sz="2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Lower values mean more predictable edits.</a:t>
            </a:r>
            <a:br>
              <a:rPr lang="en-US" sz="2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sz="2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Higher values mean more diverse - surprising edits.</a:t>
            </a:r>
            <a:r>
              <a:rPr lang="en-US" sz="2800" b="1"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endParaRPr sz="28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46" name="Google Shape;2346;p73"/>
          <p:cNvSpPr/>
          <p:nvPr/>
        </p:nvSpPr>
        <p:spPr>
          <a:xfrm>
            <a:off x="6342600" y="2222200"/>
            <a:ext cx="5602800" cy="84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Out-of-the-box</a:t>
            </a:r>
            <a:endParaRPr sz="31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74"/>
          <p:cNvSpPr/>
          <p:nvPr/>
        </p:nvSpPr>
        <p:spPr>
          <a:xfrm>
            <a:off x="9836075" y="5120225"/>
            <a:ext cx="7489500" cy="3021600"/>
          </a:xfrm>
          <a:prstGeom prst="rect">
            <a:avLst/>
          </a:prstGeom>
          <a:noFill/>
          <a:ln w="38100" cap="flat" cmpd="sng">
            <a:solidFill>
              <a:srgbClr val="4DA1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2" name="Google Shape;2352;p74"/>
          <p:cNvSpPr/>
          <p:nvPr/>
        </p:nvSpPr>
        <p:spPr>
          <a:xfrm>
            <a:off x="9836075" y="8527775"/>
            <a:ext cx="7489500" cy="1320300"/>
          </a:xfrm>
          <a:prstGeom prst="rect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3" name="Google Shape;2353;p74"/>
          <p:cNvSpPr txBox="1"/>
          <p:nvPr/>
        </p:nvSpPr>
        <p:spPr>
          <a:xfrm>
            <a:off x="1111375" y="280550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Experiments</a:t>
            </a:r>
            <a:endParaRPr sz="5500"/>
          </a:p>
        </p:txBody>
      </p:sp>
      <p:cxnSp>
        <p:nvCxnSpPr>
          <p:cNvPr id="2354" name="Google Shape;2354;p74"/>
          <p:cNvCxnSpPr/>
          <p:nvPr/>
        </p:nvCxnSpPr>
        <p:spPr>
          <a:xfrm>
            <a:off x="5954500" y="1200825"/>
            <a:ext cx="8347500" cy="339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5" name="Google Shape;2355;p74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2356" name="Google Shape;2356;p7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8" name="Google Shape;2358;p74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2359" name="Google Shape;2359;p7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1" name="Google Shape;2361;p74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2362" name="Google Shape;2362;p7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4" name="Google Shape;2364;p74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2365" name="Google Shape;2365;p7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7" name="Google Shape;2367;p74"/>
          <p:cNvSpPr/>
          <p:nvPr/>
        </p:nvSpPr>
        <p:spPr>
          <a:xfrm>
            <a:off x="1180525" y="1051850"/>
            <a:ext cx="3925800" cy="1320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74"/>
          <p:cNvSpPr txBox="1"/>
          <p:nvPr/>
        </p:nvSpPr>
        <p:spPr>
          <a:xfrm flipH="1">
            <a:off x="1111375" y="1127150"/>
            <a:ext cx="4064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Interpreting the </a:t>
            </a:r>
            <a:b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</a:b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qualitative results</a:t>
            </a:r>
            <a:endParaRPr sz="32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369" name="Google Shape;2369;p74"/>
          <p:cNvSpPr/>
          <p:nvPr/>
        </p:nvSpPr>
        <p:spPr>
          <a:xfrm rot="5400000">
            <a:off x="8716350" y="-702700"/>
            <a:ext cx="855300" cy="502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74"/>
          <p:cNvSpPr txBox="1"/>
          <p:nvPr/>
        </p:nvSpPr>
        <p:spPr>
          <a:xfrm rot="1197">
            <a:off x="6990900" y="1403688"/>
            <a:ext cx="4306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Fine Perplexity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371" name="Google Shape;2371;p74"/>
          <p:cNvSpPr txBox="1"/>
          <p:nvPr/>
        </p:nvSpPr>
        <p:spPr>
          <a:xfrm>
            <a:off x="10426254" y="5186425"/>
            <a:ext cx="68994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MiCE and MiCERandom present decrease in fine-ppl (!)</a:t>
            </a:r>
            <a:b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&gt; </a:t>
            </a:r>
            <a:r>
              <a:rPr lang="en-US" sz="3000" i="1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Overfitting behavior. They are pre-trained on the IMDb dataset , the same dataset the model of fine-ppl is fine-tuned on!</a:t>
            </a:r>
            <a:endParaRPr sz="3000" i="1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372" name="Google Shape;2372;p74"/>
          <p:cNvGrpSpPr/>
          <p:nvPr/>
        </p:nvGrpSpPr>
        <p:grpSpPr>
          <a:xfrm>
            <a:off x="9939109" y="5273363"/>
            <a:ext cx="448363" cy="408676"/>
            <a:chOff x="1813" y="0"/>
            <a:chExt cx="809173" cy="812800"/>
          </a:xfrm>
        </p:grpSpPr>
        <p:sp>
          <p:nvSpPr>
            <p:cNvPr id="2373" name="Google Shape;2373;p7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75" name="Google Shape;237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275" y="3662975"/>
            <a:ext cx="7489700" cy="59361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76" name="Google Shape;2376;p74"/>
          <p:cNvSpPr/>
          <p:nvPr/>
        </p:nvSpPr>
        <p:spPr>
          <a:xfrm>
            <a:off x="11949000" y="2477939"/>
            <a:ext cx="5757600" cy="23703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7" name="Google Shape;2377;p74"/>
          <p:cNvGrpSpPr/>
          <p:nvPr/>
        </p:nvGrpSpPr>
        <p:grpSpPr>
          <a:xfrm>
            <a:off x="9957707" y="8661288"/>
            <a:ext cx="448363" cy="408676"/>
            <a:chOff x="1813" y="0"/>
            <a:chExt cx="809173" cy="812800"/>
          </a:xfrm>
        </p:grpSpPr>
        <p:sp>
          <p:nvSpPr>
            <p:cNvPr id="2378" name="Google Shape;2378;p7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0" name="Google Shape;2380;p74"/>
          <p:cNvSpPr txBox="1"/>
          <p:nvPr/>
        </p:nvSpPr>
        <p:spPr>
          <a:xfrm>
            <a:off x="12240175" y="2477925"/>
            <a:ext cx="52479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Playfair Display"/>
                <a:ea typeface="Playfair Display"/>
                <a:cs typeface="Playfair Display"/>
                <a:sym typeface="Playfair Display"/>
              </a:rPr>
              <a:t>Intuitively:</a:t>
            </a:r>
            <a:r>
              <a:rPr lang="en-US" sz="2800" b="1"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r>
              <a:rPr lang="en-US"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Lower values mean that the edits converge to the dataset’s distribution. Assesses how the model has adapted to the specific dataset.</a:t>
            </a:r>
            <a:endParaRPr sz="28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81" name="Google Shape;2381;p74"/>
          <p:cNvSpPr txBox="1"/>
          <p:nvPr/>
        </p:nvSpPr>
        <p:spPr>
          <a:xfrm>
            <a:off x="10591930" y="8661300"/>
            <a:ext cx="6733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TextFooler </a:t>
            </a: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is stable, and </a:t>
            </a: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Polyjuice </a:t>
            </a: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generates more diverse text</a:t>
            </a:r>
            <a:endParaRPr sz="3000" i="1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2382" name="Google Shape;2382;p74"/>
          <p:cNvSpPr/>
          <p:nvPr/>
        </p:nvSpPr>
        <p:spPr>
          <a:xfrm>
            <a:off x="3992513" y="3112350"/>
            <a:ext cx="2263200" cy="633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IMDb</a:t>
            </a:r>
            <a:endParaRPr sz="2600"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83" name="Google Shape;2383;p74"/>
          <p:cNvSpPr/>
          <p:nvPr/>
        </p:nvSpPr>
        <p:spPr>
          <a:xfrm>
            <a:off x="6342600" y="2127750"/>
            <a:ext cx="5602800" cy="84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Out-of-the-box</a:t>
            </a:r>
            <a:endParaRPr sz="31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75"/>
          <p:cNvSpPr txBox="1"/>
          <p:nvPr/>
        </p:nvSpPr>
        <p:spPr>
          <a:xfrm>
            <a:off x="1111375" y="280550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Experiments</a:t>
            </a:r>
            <a:endParaRPr sz="5500"/>
          </a:p>
        </p:txBody>
      </p:sp>
      <p:cxnSp>
        <p:nvCxnSpPr>
          <p:cNvPr id="2389" name="Google Shape;2389;p75"/>
          <p:cNvCxnSpPr/>
          <p:nvPr/>
        </p:nvCxnSpPr>
        <p:spPr>
          <a:xfrm>
            <a:off x="5954500" y="1200825"/>
            <a:ext cx="8347500" cy="339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90" name="Google Shape;2390;p75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2391" name="Google Shape;2391;p7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3" name="Google Shape;2393;p75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2394" name="Google Shape;2394;p7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6" name="Google Shape;2396;p75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2397" name="Google Shape;2397;p7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9" name="Google Shape;2399;p75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2400" name="Google Shape;2400;p7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2" name="Google Shape;2402;p75"/>
          <p:cNvSpPr/>
          <p:nvPr/>
        </p:nvSpPr>
        <p:spPr>
          <a:xfrm>
            <a:off x="1180525" y="1051850"/>
            <a:ext cx="3925800" cy="1320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75"/>
          <p:cNvSpPr txBox="1"/>
          <p:nvPr/>
        </p:nvSpPr>
        <p:spPr>
          <a:xfrm flipH="1">
            <a:off x="1111375" y="1127150"/>
            <a:ext cx="4064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Interpreting the </a:t>
            </a:r>
            <a:b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</a:b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qualitative results</a:t>
            </a:r>
            <a:endParaRPr sz="32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404" name="Google Shape;2404;p75"/>
          <p:cNvSpPr/>
          <p:nvPr/>
        </p:nvSpPr>
        <p:spPr>
          <a:xfrm rot="5400000">
            <a:off x="8639400" y="-385100"/>
            <a:ext cx="855300" cy="5179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75"/>
          <p:cNvSpPr txBox="1"/>
          <p:nvPr/>
        </p:nvSpPr>
        <p:spPr>
          <a:xfrm rot="1044">
            <a:off x="6595325" y="1798100"/>
            <a:ext cx="4941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Base &amp; Fine Perplexity</a:t>
            </a:r>
            <a:endParaRPr sz="35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406" name="Google Shape;2406;p75"/>
          <p:cNvSpPr/>
          <p:nvPr/>
        </p:nvSpPr>
        <p:spPr>
          <a:xfrm>
            <a:off x="6342600" y="2632288"/>
            <a:ext cx="5602800" cy="84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POS tag constraint</a:t>
            </a:r>
            <a:endParaRPr sz="31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07" name="Google Shape;2407;p75"/>
          <p:cNvSpPr/>
          <p:nvPr/>
        </p:nvSpPr>
        <p:spPr>
          <a:xfrm>
            <a:off x="1586150" y="4705788"/>
            <a:ext cx="6328500" cy="30984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75"/>
          <p:cNvSpPr/>
          <p:nvPr/>
        </p:nvSpPr>
        <p:spPr>
          <a:xfrm>
            <a:off x="9889550" y="5117226"/>
            <a:ext cx="6328500" cy="2153700"/>
          </a:xfrm>
          <a:prstGeom prst="rect">
            <a:avLst/>
          </a:prstGeom>
          <a:noFill/>
          <a:ln w="38100" cap="flat" cmpd="sng">
            <a:solidFill>
              <a:srgbClr val="4DA1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75"/>
          <p:cNvSpPr txBox="1"/>
          <p:nvPr/>
        </p:nvSpPr>
        <p:spPr>
          <a:xfrm>
            <a:off x="2138575" y="4848950"/>
            <a:ext cx="57576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All editors present </a:t>
            </a: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lower base perplexity values.</a:t>
            </a:r>
            <a:b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&gt; </a:t>
            </a:r>
            <a:r>
              <a:rPr lang="en-US" sz="3000" i="1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Cause:</a:t>
            </a: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-US" sz="3000" i="1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Editing less tokens favors the maintenance of the sentence’s  structure. </a:t>
            </a:r>
            <a:br>
              <a:rPr lang="en-US" sz="3000" i="1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sz="3000" i="1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However, we have less diversity.</a:t>
            </a:r>
            <a:endParaRPr sz="3000" i="1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410" name="Google Shape;2410;p75"/>
          <p:cNvGrpSpPr/>
          <p:nvPr/>
        </p:nvGrpSpPr>
        <p:grpSpPr>
          <a:xfrm>
            <a:off x="1731733" y="4939150"/>
            <a:ext cx="406852" cy="408676"/>
            <a:chOff x="1813" y="0"/>
            <a:chExt cx="809173" cy="812800"/>
          </a:xfrm>
        </p:grpSpPr>
        <p:sp>
          <p:nvSpPr>
            <p:cNvPr id="2411" name="Google Shape;2411;p7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3" name="Google Shape;2413;p75"/>
          <p:cNvSpPr txBox="1"/>
          <p:nvPr/>
        </p:nvSpPr>
        <p:spPr>
          <a:xfrm>
            <a:off x="10333825" y="5239075"/>
            <a:ext cx="5973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 POS constraint helps to limit the overfitting behavior </a:t>
            </a:r>
            <a:endParaRPr sz="30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&gt; </a:t>
            </a:r>
            <a:r>
              <a:rPr lang="en-US" sz="3000" i="1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 text converges slower to the dataset’s distribution</a:t>
            </a:r>
            <a:endParaRPr sz="3000" i="1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414" name="Google Shape;2414;p75"/>
          <p:cNvGrpSpPr/>
          <p:nvPr/>
        </p:nvGrpSpPr>
        <p:grpSpPr>
          <a:xfrm>
            <a:off x="9999922" y="5217563"/>
            <a:ext cx="406852" cy="408676"/>
            <a:chOff x="1813" y="0"/>
            <a:chExt cx="809173" cy="812800"/>
          </a:xfrm>
        </p:grpSpPr>
        <p:sp>
          <p:nvSpPr>
            <p:cNvPr id="2415" name="Google Shape;2415;p7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7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76"/>
          <p:cNvSpPr/>
          <p:nvPr/>
        </p:nvSpPr>
        <p:spPr>
          <a:xfrm>
            <a:off x="419225" y="6232275"/>
            <a:ext cx="7898700" cy="231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Google Shape;2422;p76"/>
          <p:cNvSpPr/>
          <p:nvPr/>
        </p:nvSpPr>
        <p:spPr>
          <a:xfrm>
            <a:off x="419225" y="3076775"/>
            <a:ext cx="7818300" cy="265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3" name="Google Shape;2423;p76"/>
          <p:cNvSpPr txBox="1"/>
          <p:nvPr/>
        </p:nvSpPr>
        <p:spPr>
          <a:xfrm>
            <a:off x="1111375" y="280550"/>
            <a:ext cx="5757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Experiments</a:t>
            </a:r>
            <a:endParaRPr sz="5500"/>
          </a:p>
        </p:txBody>
      </p:sp>
      <p:cxnSp>
        <p:nvCxnSpPr>
          <p:cNvPr id="2424" name="Google Shape;2424;p76"/>
          <p:cNvCxnSpPr/>
          <p:nvPr/>
        </p:nvCxnSpPr>
        <p:spPr>
          <a:xfrm>
            <a:off x="5954500" y="1200825"/>
            <a:ext cx="8347500" cy="339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25" name="Google Shape;2425;p76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2426" name="Google Shape;2426;p7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8" name="Google Shape;2428;p76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2429" name="Google Shape;2429;p7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1" name="Google Shape;2431;p76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2432" name="Google Shape;2432;p7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4" name="Google Shape;2434;p76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2435" name="Google Shape;2435;p7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7" name="Google Shape;2437;p76"/>
          <p:cNvSpPr/>
          <p:nvPr/>
        </p:nvSpPr>
        <p:spPr>
          <a:xfrm>
            <a:off x="1180525" y="1051850"/>
            <a:ext cx="3925800" cy="1320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76"/>
          <p:cNvSpPr txBox="1"/>
          <p:nvPr/>
        </p:nvSpPr>
        <p:spPr>
          <a:xfrm flipH="1">
            <a:off x="1111375" y="1127150"/>
            <a:ext cx="4064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Interpreting the </a:t>
            </a:r>
            <a:b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</a:br>
            <a:r>
              <a:rPr lang="en-US" sz="32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qualitative results</a:t>
            </a:r>
            <a:endParaRPr sz="32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439" name="Google Shape;2439;p76"/>
          <p:cNvSpPr/>
          <p:nvPr/>
        </p:nvSpPr>
        <p:spPr>
          <a:xfrm>
            <a:off x="6342600" y="1780275"/>
            <a:ext cx="5602800" cy="84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Beam-search on MiCE</a:t>
            </a:r>
            <a:endParaRPr sz="350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2440" name="Google Shape;2440;p76"/>
          <p:cNvSpPr txBox="1"/>
          <p:nvPr/>
        </p:nvSpPr>
        <p:spPr>
          <a:xfrm>
            <a:off x="1352525" y="6345375"/>
            <a:ext cx="67293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Beam search with a high number of beams enables the model to explore more substitutions, increasing the possibility of minimal edits</a:t>
            </a:r>
            <a:endParaRPr sz="30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441" name="Google Shape;2441;p76"/>
          <p:cNvGrpSpPr/>
          <p:nvPr/>
        </p:nvGrpSpPr>
        <p:grpSpPr>
          <a:xfrm>
            <a:off x="853808" y="6526262"/>
            <a:ext cx="406852" cy="408676"/>
            <a:chOff x="1813" y="0"/>
            <a:chExt cx="809173" cy="812800"/>
          </a:xfrm>
        </p:grpSpPr>
        <p:sp>
          <p:nvSpPr>
            <p:cNvPr id="2442" name="Google Shape;2442;p7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4" name="Google Shape;2444;p76"/>
          <p:cNvSpPr txBox="1"/>
          <p:nvPr/>
        </p:nvSpPr>
        <p:spPr>
          <a:xfrm>
            <a:off x="1220456" y="3172445"/>
            <a:ext cx="69096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00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Beam search with 120 beams</a:t>
            </a: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outperforms </a:t>
            </a:r>
            <a:r>
              <a:rPr lang="en-US" sz="3000" b="1">
                <a:solidFill>
                  <a:schemeClr val="lt1"/>
                </a:solidFill>
                <a:highlight>
                  <a:srgbClr val="674EA7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MiCE</a:t>
            </a: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’s </a:t>
            </a: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generation method (multinomial sampling) on IMDb in terms of </a:t>
            </a:r>
            <a:r>
              <a:rPr lang="en-US"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minimality and inconsistency</a:t>
            </a:r>
            <a:endParaRPr sz="30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2445" name="Google Shape;2445;p76"/>
          <p:cNvGrpSpPr/>
          <p:nvPr/>
        </p:nvGrpSpPr>
        <p:grpSpPr>
          <a:xfrm>
            <a:off x="813600" y="3355302"/>
            <a:ext cx="406852" cy="408676"/>
            <a:chOff x="1813" y="0"/>
            <a:chExt cx="809173" cy="812800"/>
          </a:xfrm>
        </p:grpSpPr>
        <p:sp>
          <p:nvSpPr>
            <p:cNvPr id="2446" name="Google Shape;2446;p7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8" name="Google Shape;2448;p76"/>
          <p:cNvSpPr/>
          <p:nvPr/>
        </p:nvSpPr>
        <p:spPr>
          <a:xfrm>
            <a:off x="499625" y="8833850"/>
            <a:ext cx="7818300" cy="116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9" name="Google Shape;2449;p76"/>
          <p:cNvSpPr txBox="1"/>
          <p:nvPr/>
        </p:nvSpPr>
        <p:spPr>
          <a:xfrm>
            <a:off x="1300856" y="8929520"/>
            <a:ext cx="6909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Slightly more diverse text is generated as beams increase </a:t>
            </a:r>
            <a:endParaRPr sz="30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2450" name="Google Shape;2450;p76"/>
          <p:cNvGrpSpPr/>
          <p:nvPr/>
        </p:nvGrpSpPr>
        <p:grpSpPr>
          <a:xfrm>
            <a:off x="780300" y="9043365"/>
            <a:ext cx="406852" cy="408676"/>
            <a:chOff x="1813" y="-647375"/>
            <a:chExt cx="809173" cy="812800"/>
          </a:xfrm>
        </p:grpSpPr>
        <p:sp>
          <p:nvSpPr>
            <p:cNvPr id="2451" name="Google Shape;2451;p76"/>
            <p:cNvSpPr/>
            <p:nvPr/>
          </p:nvSpPr>
          <p:spPr>
            <a:xfrm>
              <a:off x="1813" y="-647375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6"/>
            <p:cNvSpPr txBox="1"/>
            <p:nvPr/>
          </p:nvSpPr>
          <p:spPr>
            <a:xfrm>
              <a:off x="76250" y="-647368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53" name="Google Shape;245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3675" y="3355297"/>
            <a:ext cx="9549392" cy="59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4" name="Google Shape;2454;p76"/>
          <p:cNvSpPr/>
          <p:nvPr/>
        </p:nvSpPr>
        <p:spPr>
          <a:xfrm>
            <a:off x="11528874" y="3112350"/>
            <a:ext cx="3699000" cy="633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Minimality on IMDb</a:t>
            </a:r>
            <a:endParaRPr sz="2600"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68B2"/>
            </a:gs>
            <a:gs pos="100000">
              <a:srgbClr val="162B46"/>
            </a:gs>
          </a:gsLst>
          <a:lin ang="5400012" scaled="0"/>
        </a:gradFill>
        <a:effectLst/>
      </p:bgPr>
    </p:bg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p77"/>
          <p:cNvSpPr txBox="1"/>
          <p:nvPr/>
        </p:nvSpPr>
        <p:spPr>
          <a:xfrm>
            <a:off x="1508625" y="1062375"/>
            <a:ext cx="27552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13856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6</a:t>
            </a: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/>
          </a:p>
        </p:txBody>
      </p:sp>
      <p:sp>
        <p:nvSpPr>
          <p:cNvPr id="2460" name="Google Shape;2460;p77"/>
          <p:cNvSpPr txBox="1"/>
          <p:nvPr/>
        </p:nvSpPr>
        <p:spPr>
          <a:xfrm>
            <a:off x="6848575" y="5654299"/>
            <a:ext cx="99090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Conclusion &amp;</a:t>
            </a:r>
            <a:b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</a:b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Future work</a:t>
            </a:r>
            <a:endParaRPr sz="10400">
              <a:solidFill>
                <a:srgbClr val="F3F6FA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grpSp>
        <p:nvGrpSpPr>
          <p:cNvPr id="2461" name="Google Shape;2461;p77"/>
          <p:cNvGrpSpPr/>
          <p:nvPr/>
        </p:nvGrpSpPr>
        <p:grpSpPr>
          <a:xfrm>
            <a:off x="-3233490" y="5979520"/>
            <a:ext cx="6999679" cy="8616579"/>
            <a:chOff x="0" y="0"/>
            <a:chExt cx="9332905" cy="11488772"/>
          </a:xfrm>
        </p:grpSpPr>
        <p:grpSp>
          <p:nvGrpSpPr>
            <p:cNvPr id="2462" name="Google Shape;2462;p77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2463" name="Google Shape;2463;p7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7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65" name="Google Shape;2465;p77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2466" name="Google Shape;2466;p7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7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68" name="Google Shape;2468;p77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2469" name="Google Shape;2469;p7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7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71" name="Google Shape;2471;p77"/>
          <p:cNvGrpSpPr/>
          <p:nvPr/>
        </p:nvGrpSpPr>
        <p:grpSpPr>
          <a:xfrm rot="10800000">
            <a:off x="13557505" y="-3280398"/>
            <a:ext cx="6999679" cy="8616579"/>
            <a:chOff x="0" y="0"/>
            <a:chExt cx="9332905" cy="11488772"/>
          </a:xfrm>
        </p:grpSpPr>
        <p:grpSp>
          <p:nvGrpSpPr>
            <p:cNvPr id="2472" name="Google Shape;2472;p77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2473" name="Google Shape;2473;p7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7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5" name="Google Shape;2475;p77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2476" name="Google Shape;2476;p7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7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8" name="Google Shape;2478;p77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2479" name="Google Shape;2479;p7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7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481" name="Google Shape;2481;p77"/>
          <p:cNvCxnSpPr/>
          <p:nvPr/>
        </p:nvCxnSpPr>
        <p:spPr>
          <a:xfrm>
            <a:off x="4638177" y="2245984"/>
            <a:ext cx="9799800" cy="0"/>
          </a:xfrm>
          <a:prstGeom prst="straightConnector1">
            <a:avLst/>
          </a:prstGeom>
          <a:noFill/>
          <a:ln w="38100" cap="flat" cmpd="sng">
            <a:solidFill>
              <a:srgbClr val="F3F6F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82" name="Google Shape;2482;p77"/>
          <p:cNvGrpSpPr/>
          <p:nvPr/>
        </p:nvGrpSpPr>
        <p:grpSpPr>
          <a:xfrm>
            <a:off x="15226010" y="2079760"/>
            <a:ext cx="406852" cy="408676"/>
            <a:chOff x="1813" y="0"/>
            <a:chExt cx="809173" cy="812800"/>
          </a:xfrm>
        </p:grpSpPr>
        <p:sp>
          <p:nvSpPr>
            <p:cNvPr id="2483" name="Google Shape;2483;p7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5" name="Google Shape;2485;p77"/>
          <p:cNvGrpSpPr/>
          <p:nvPr/>
        </p:nvGrpSpPr>
        <p:grpSpPr>
          <a:xfrm>
            <a:off x="15789684" y="2079760"/>
            <a:ext cx="406852" cy="408676"/>
            <a:chOff x="1813" y="0"/>
            <a:chExt cx="809173" cy="812800"/>
          </a:xfrm>
        </p:grpSpPr>
        <p:sp>
          <p:nvSpPr>
            <p:cNvPr id="2486" name="Google Shape;2486;p7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8" name="Google Shape;2488;p77"/>
          <p:cNvGrpSpPr/>
          <p:nvPr/>
        </p:nvGrpSpPr>
        <p:grpSpPr>
          <a:xfrm>
            <a:off x="16350731" y="2079760"/>
            <a:ext cx="406852" cy="408676"/>
            <a:chOff x="1813" y="0"/>
            <a:chExt cx="809173" cy="812800"/>
          </a:xfrm>
        </p:grpSpPr>
        <p:sp>
          <p:nvSpPr>
            <p:cNvPr id="2489" name="Google Shape;2489;p7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91" name="Google Shape;249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975" y="5735808"/>
            <a:ext cx="1311974" cy="131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78"/>
          <p:cNvSpPr/>
          <p:nvPr/>
        </p:nvSpPr>
        <p:spPr>
          <a:xfrm>
            <a:off x="2160100" y="3176775"/>
            <a:ext cx="15177600" cy="654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7" name="Google Shape;2497;p78"/>
          <p:cNvSpPr txBox="1"/>
          <p:nvPr/>
        </p:nvSpPr>
        <p:spPr>
          <a:xfrm>
            <a:off x="1111375" y="437813"/>
            <a:ext cx="5757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Conclusion &amp; Future Work</a:t>
            </a:r>
            <a:endParaRPr sz="5500"/>
          </a:p>
        </p:txBody>
      </p:sp>
      <p:cxnSp>
        <p:nvCxnSpPr>
          <p:cNvPr id="2498" name="Google Shape;2498;p78"/>
          <p:cNvCxnSpPr/>
          <p:nvPr/>
        </p:nvCxnSpPr>
        <p:spPr>
          <a:xfrm>
            <a:off x="5954500" y="1200825"/>
            <a:ext cx="8347500" cy="339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99" name="Google Shape;2499;p78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2500" name="Google Shape;2500;p7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2" name="Google Shape;2502;p78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2503" name="Google Shape;2503;p7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5" name="Google Shape;2505;p78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2506" name="Google Shape;2506;p7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8" name="Google Shape;2508;p78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2509" name="Google Shape;2509;p7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1" name="Google Shape;2511;p78"/>
          <p:cNvSpPr/>
          <p:nvPr/>
        </p:nvSpPr>
        <p:spPr>
          <a:xfrm>
            <a:off x="6462700" y="1658013"/>
            <a:ext cx="5933700" cy="177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2" name="Google Shape;2512;p78"/>
          <p:cNvSpPr txBox="1"/>
          <p:nvPr/>
        </p:nvSpPr>
        <p:spPr>
          <a:xfrm flipH="1">
            <a:off x="6916750" y="2060013"/>
            <a:ext cx="50256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Conclusion</a:t>
            </a:r>
            <a:endParaRPr sz="51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513" name="Google Shape;2513;p78"/>
          <p:cNvSpPr txBox="1"/>
          <p:nvPr/>
        </p:nvSpPr>
        <p:spPr>
          <a:xfrm>
            <a:off x="2989125" y="3854900"/>
            <a:ext cx="5498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 this diploma thesis, we:</a:t>
            </a:r>
            <a:endParaRPr sz="30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14" name="Google Shape;2514;p78"/>
          <p:cNvSpPr/>
          <p:nvPr/>
        </p:nvSpPr>
        <p:spPr>
          <a:xfrm>
            <a:off x="2771625" y="6776575"/>
            <a:ext cx="5933700" cy="23190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Conduct experiments with </a:t>
            </a:r>
            <a:r>
              <a:rPr lang="en-US" sz="30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multiple counterfactual editors and methods</a:t>
            </a:r>
            <a:r>
              <a:rPr lang="en-US" sz="3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and generate thousands of counterfactuals</a:t>
            </a:r>
            <a:endParaRPr sz="30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2515" name="Google Shape;2515;p78"/>
          <p:cNvSpPr/>
          <p:nvPr/>
        </p:nvSpPr>
        <p:spPr>
          <a:xfrm>
            <a:off x="9231550" y="3787324"/>
            <a:ext cx="7482300" cy="172637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Introduce a </a:t>
            </a:r>
            <a:r>
              <a:rPr lang="en-US" sz="3000" dirty="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novel method</a:t>
            </a:r>
            <a:r>
              <a:rPr lang="en-US" sz="3000" dirty="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for counterfactuals generation which leverages </a:t>
            </a:r>
            <a:r>
              <a:rPr lang="en-US" sz="3000" dirty="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part-of-speech</a:t>
            </a:r>
            <a:r>
              <a:rPr lang="en-US" sz="3000" dirty="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tagging</a:t>
            </a:r>
            <a:endParaRPr sz="3000" b="1" dirty="0">
              <a:solidFill>
                <a:schemeClr val="accent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16" name="Google Shape;2516;p78"/>
          <p:cNvSpPr/>
          <p:nvPr/>
        </p:nvSpPr>
        <p:spPr>
          <a:xfrm>
            <a:off x="9231550" y="5671013"/>
            <a:ext cx="7482300" cy="1917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Effectively utilized and expanded methods in the  </a:t>
            </a:r>
            <a:r>
              <a:rPr lang="en-US" sz="30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recent bibliography</a:t>
            </a:r>
            <a:r>
              <a:rPr lang="en-US" sz="3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and proved their efficiency</a:t>
            </a:r>
            <a:endParaRPr sz="3000" b="1">
              <a:solidFill>
                <a:schemeClr val="accent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17" name="Google Shape;2517;p78"/>
          <p:cNvSpPr/>
          <p:nvPr/>
        </p:nvSpPr>
        <p:spPr>
          <a:xfrm>
            <a:off x="9231550" y="7779100"/>
            <a:ext cx="7482300" cy="1773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Explain the decisions</a:t>
            </a:r>
            <a:r>
              <a:rPr lang="en-US" sz="3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of counterfactual editors and explore potential vulnerabilities</a:t>
            </a:r>
            <a:endParaRPr sz="3000" b="1">
              <a:solidFill>
                <a:schemeClr val="accent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18" name="Google Shape;2518;p78"/>
          <p:cNvSpPr/>
          <p:nvPr/>
        </p:nvSpPr>
        <p:spPr>
          <a:xfrm>
            <a:off x="2771625" y="4745375"/>
            <a:ext cx="5933700" cy="1430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Implement </a:t>
            </a:r>
            <a:r>
              <a:rPr lang="en-US" sz="3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 counterfactual generation system </a:t>
            </a:r>
            <a:endParaRPr sz="30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519" name="Google Shape;2519;p78"/>
          <p:cNvGrpSpPr/>
          <p:nvPr/>
        </p:nvGrpSpPr>
        <p:grpSpPr>
          <a:xfrm>
            <a:off x="2771621" y="4600825"/>
            <a:ext cx="406852" cy="408676"/>
            <a:chOff x="1813" y="0"/>
            <a:chExt cx="809173" cy="812800"/>
          </a:xfrm>
        </p:grpSpPr>
        <p:sp>
          <p:nvSpPr>
            <p:cNvPr id="2520" name="Google Shape;2520;p7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2" name="Google Shape;2522;p78"/>
          <p:cNvGrpSpPr/>
          <p:nvPr/>
        </p:nvGrpSpPr>
        <p:grpSpPr>
          <a:xfrm>
            <a:off x="2771621" y="6657875"/>
            <a:ext cx="406852" cy="408676"/>
            <a:chOff x="1813" y="0"/>
            <a:chExt cx="809173" cy="812800"/>
          </a:xfrm>
        </p:grpSpPr>
        <p:sp>
          <p:nvSpPr>
            <p:cNvPr id="2523" name="Google Shape;2523;p7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5" name="Google Shape;2525;p78"/>
          <p:cNvGrpSpPr/>
          <p:nvPr/>
        </p:nvGrpSpPr>
        <p:grpSpPr>
          <a:xfrm>
            <a:off x="9136896" y="3635900"/>
            <a:ext cx="406852" cy="408676"/>
            <a:chOff x="1813" y="0"/>
            <a:chExt cx="809173" cy="812800"/>
          </a:xfrm>
        </p:grpSpPr>
        <p:sp>
          <p:nvSpPr>
            <p:cNvPr id="2526" name="Google Shape;2526;p7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8" name="Google Shape;2528;p78"/>
          <p:cNvGrpSpPr/>
          <p:nvPr/>
        </p:nvGrpSpPr>
        <p:grpSpPr>
          <a:xfrm>
            <a:off x="9136896" y="5569500"/>
            <a:ext cx="406852" cy="408676"/>
            <a:chOff x="1813" y="0"/>
            <a:chExt cx="809173" cy="812800"/>
          </a:xfrm>
        </p:grpSpPr>
        <p:sp>
          <p:nvSpPr>
            <p:cNvPr id="2529" name="Google Shape;2529;p7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1" name="Google Shape;2531;p78"/>
          <p:cNvGrpSpPr/>
          <p:nvPr/>
        </p:nvGrpSpPr>
        <p:grpSpPr>
          <a:xfrm>
            <a:off x="9136896" y="7588625"/>
            <a:ext cx="406852" cy="408676"/>
            <a:chOff x="1813" y="0"/>
            <a:chExt cx="809173" cy="812800"/>
          </a:xfrm>
        </p:grpSpPr>
        <p:sp>
          <p:nvSpPr>
            <p:cNvPr id="2532" name="Google Shape;2532;p7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79"/>
          <p:cNvSpPr/>
          <p:nvPr/>
        </p:nvSpPr>
        <p:spPr>
          <a:xfrm>
            <a:off x="2160100" y="3176775"/>
            <a:ext cx="15177600" cy="654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79"/>
          <p:cNvSpPr txBox="1"/>
          <p:nvPr/>
        </p:nvSpPr>
        <p:spPr>
          <a:xfrm>
            <a:off x="1111375" y="437813"/>
            <a:ext cx="5757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Conclusion &amp; Future Work</a:t>
            </a:r>
            <a:endParaRPr sz="5500"/>
          </a:p>
        </p:txBody>
      </p:sp>
      <p:cxnSp>
        <p:nvCxnSpPr>
          <p:cNvPr id="2540" name="Google Shape;2540;p79"/>
          <p:cNvCxnSpPr/>
          <p:nvPr/>
        </p:nvCxnSpPr>
        <p:spPr>
          <a:xfrm>
            <a:off x="5954500" y="1200825"/>
            <a:ext cx="8347500" cy="339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41" name="Google Shape;2541;p79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2542" name="Google Shape;2542;p7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4" name="Google Shape;2544;p79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2545" name="Google Shape;2545;p7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7" name="Google Shape;2547;p79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2548" name="Google Shape;2548;p7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0" name="Google Shape;2550;p79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2551" name="Google Shape;2551;p7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3" name="Google Shape;2553;p79"/>
          <p:cNvSpPr/>
          <p:nvPr/>
        </p:nvSpPr>
        <p:spPr>
          <a:xfrm>
            <a:off x="6462700" y="1658013"/>
            <a:ext cx="5933700" cy="177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79"/>
          <p:cNvSpPr txBox="1"/>
          <p:nvPr/>
        </p:nvSpPr>
        <p:spPr>
          <a:xfrm flipH="1">
            <a:off x="6916750" y="2060013"/>
            <a:ext cx="50256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Future work</a:t>
            </a:r>
            <a:endParaRPr sz="51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555" name="Google Shape;2555;p79"/>
          <p:cNvSpPr/>
          <p:nvPr/>
        </p:nvSpPr>
        <p:spPr>
          <a:xfrm>
            <a:off x="2687300" y="5843000"/>
            <a:ext cx="5933700" cy="1434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Different predictors</a:t>
            </a:r>
            <a:r>
              <a:rPr lang="en-US" sz="28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in order to investigate potential bias</a:t>
            </a:r>
            <a:endParaRPr sz="28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2556" name="Google Shape;2556;p79"/>
          <p:cNvSpPr/>
          <p:nvPr/>
        </p:nvSpPr>
        <p:spPr>
          <a:xfrm>
            <a:off x="9231550" y="4046225"/>
            <a:ext cx="7638600" cy="1434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Study the insights </a:t>
            </a:r>
            <a:r>
              <a:rPr lang="en-US" sz="28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inconsistency</a:t>
            </a:r>
            <a:r>
              <a:rPr lang="en-US" sz="28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provides when combined with </a:t>
            </a:r>
            <a:r>
              <a:rPr lang="en-US" sz="28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other metrics</a:t>
            </a:r>
            <a:r>
              <a:rPr lang="en-US" sz="28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too </a:t>
            </a:r>
            <a:endParaRPr sz="2800" b="1">
              <a:solidFill>
                <a:schemeClr val="accent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57" name="Google Shape;2557;p79"/>
          <p:cNvSpPr/>
          <p:nvPr/>
        </p:nvSpPr>
        <p:spPr>
          <a:xfrm>
            <a:off x="5408950" y="7721000"/>
            <a:ext cx="9438600" cy="19080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Explore the </a:t>
            </a:r>
            <a:r>
              <a:rPr lang="en-US" sz="27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inverse problem</a:t>
            </a:r>
            <a:r>
              <a:rPr lang="en-US" sz="27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:</a:t>
            </a:r>
            <a:br>
              <a:rPr lang="en-US" sz="27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sz="27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Develop a new editor</a:t>
            </a:r>
            <a:r>
              <a:rPr lang="en-US" sz="27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from scratch based on this work’s   evaluation and explanations, e.g. optimized on  inconsistency for more consistent edits</a:t>
            </a:r>
            <a:endParaRPr sz="2700" b="1">
              <a:solidFill>
                <a:schemeClr val="accent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58" name="Google Shape;2558;p79"/>
          <p:cNvSpPr/>
          <p:nvPr/>
        </p:nvSpPr>
        <p:spPr>
          <a:xfrm>
            <a:off x="9309700" y="5673350"/>
            <a:ext cx="7482300" cy="1773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Create a dataset </a:t>
            </a:r>
            <a:r>
              <a:rPr lang="en-US" sz="28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with the generated counterfactual explanations for other tasks, e.g. data augmentation</a:t>
            </a:r>
            <a:endParaRPr sz="2800"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59" name="Google Shape;2559;p79"/>
          <p:cNvSpPr/>
          <p:nvPr/>
        </p:nvSpPr>
        <p:spPr>
          <a:xfrm>
            <a:off x="2687300" y="4046225"/>
            <a:ext cx="5933700" cy="1434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Experiment with </a:t>
            </a:r>
            <a:r>
              <a:rPr lang="en-US" sz="28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more NLP tasks</a:t>
            </a:r>
            <a:r>
              <a:rPr lang="en-US" sz="28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, e.g. Named Entity Recognition</a:t>
            </a:r>
            <a:endParaRPr sz="28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560" name="Google Shape;2560;p79"/>
          <p:cNvGrpSpPr/>
          <p:nvPr/>
        </p:nvGrpSpPr>
        <p:grpSpPr>
          <a:xfrm>
            <a:off x="2576571" y="3926800"/>
            <a:ext cx="406852" cy="408676"/>
            <a:chOff x="1813" y="0"/>
            <a:chExt cx="809173" cy="812800"/>
          </a:xfrm>
        </p:grpSpPr>
        <p:sp>
          <p:nvSpPr>
            <p:cNvPr id="2561" name="Google Shape;2561;p7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3" name="Google Shape;2563;p79"/>
          <p:cNvGrpSpPr/>
          <p:nvPr/>
        </p:nvGrpSpPr>
        <p:grpSpPr>
          <a:xfrm>
            <a:off x="2576571" y="5673350"/>
            <a:ext cx="406852" cy="408676"/>
            <a:chOff x="1813" y="0"/>
            <a:chExt cx="809173" cy="812800"/>
          </a:xfrm>
        </p:grpSpPr>
        <p:sp>
          <p:nvSpPr>
            <p:cNvPr id="2564" name="Google Shape;2564;p7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6" name="Google Shape;2566;p79"/>
          <p:cNvGrpSpPr/>
          <p:nvPr/>
        </p:nvGrpSpPr>
        <p:grpSpPr>
          <a:xfrm>
            <a:off x="9114246" y="3926800"/>
            <a:ext cx="406852" cy="408676"/>
            <a:chOff x="1813" y="0"/>
            <a:chExt cx="809173" cy="812800"/>
          </a:xfrm>
        </p:grpSpPr>
        <p:sp>
          <p:nvSpPr>
            <p:cNvPr id="2567" name="Google Shape;2567;p7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9" name="Google Shape;2569;p79"/>
          <p:cNvGrpSpPr/>
          <p:nvPr/>
        </p:nvGrpSpPr>
        <p:grpSpPr>
          <a:xfrm>
            <a:off x="9114246" y="5593425"/>
            <a:ext cx="406852" cy="408676"/>
            <a:chOff x="1813" y="0"/>
            <a:chExt cx="809173" cy="812800"/>
          </a:xfrm>
        </p:grpSpPr>
        <p:sp>
          <p:nvSpPr>
            <p:cNvPr id="2570" name="Google Shape;2570;p7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2" name="Google Shape;2572;p79"/>
          <p:cNvGrpSpPr/>
          <p:nvPr/>
        </p:nvGrpSpPr>
        <p:grpSpPr>
          <a:xfrm>
            <a:off x="5309946" y="7569225"/>
            <a:ext cx="406852" cy="408676"/>
            <a:chOff x="1813" y="0"/>
            <a:chExt cx="809173" cy="812800"/>
          </a:xfrm>
        </p:grpSpPr>
        <p:sp>
          <p:nvSpPr>
            <p:cNvPr id="2573" name="Google Shape;2573;p7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68B2"/>
            </a:gs>
            <a:gs pos="100000">
              <a:srgbClr val="162B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9" name="Google Shape;2579;p80"/>
          <p:cNvGrpSpPr/>
          <p:nvPr/>
        </p:nvGrpSpPr>
        <p:grpSpPr>
          <a:xfrm>
            <a:off x="15822116" y="6465261"/>
            <a:ext cx="6078519" cy="7481254"/>
            <a:chOff x="0" y="0"/>
            <a:chExt cx="8104692" cy="9975005"/>
          </a:xfrm>
        </p:grpSpPr>
        <p:grpSp>
          <p:nvGrpSpPr>
            <p:cNvPr id="2580" name="Google Shape;2580;p80"/>
            <p:cNvGrpSpPr/>
            <p:nvPr/>
          </p:nvGrpSpPr>
          <p:grpSpPr>
            <a:xfrm>
              <a:off x="0" y="0"/>
              <a:ext cx="8104692" cy="9975005"/>
              <a:chOff x="0" y="0"/>
              <a:chExt cx="660400" cy="812800"/>
            </a:xfrm>
          </p:grpSpPr>
          <p:sp>
            <p:nvSpPr>
              <p:cNvPr id="2581" name="Google Shape;2581;p8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8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3" name="Google Shape;2583;p80"/>
            <p:cNvGrpSpPr/>
            <p:nvPr/>
          </p:nvGrpSpPr>
          <p:grpSpPr>
            <a:xfrm>
              <a:off x="473486" y="582752"/>
              <a:ext cx="7157719" cy="8809501"/>
              <a:chOff x="0" y="0"/>
              <a:chExt cx="660400" cy="812800"/>
            </a:xfrm>
          </p:grpSpPr>
          <p:sp>
            <p:nvSpPr>
              <p:cNvPr id="2584" name="Google Shape;2584;p8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8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6" name="Google Shape;2586;p80"/>
            <p:cNvGrpSpPr/>
            <p:nvPr/>
          </p:nvGrpSpPr>
          <p:grpSpPr>
            <a:xfrm>
              <a:off x="940916" y="1158050"/>
              <a:ext cx="6222860" cy="7658905"/>
              <a:chOff x="0" y="0"/>
              <a:chExt cx="660400" cy="812800"/>
            </a:xfrm>
          </p:grpSpPr>
          <p:sp>
            <p:nvSpPr>
              <p:cNvPr id="2587" name="Google Shape;2587;p8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8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89" name="Google Shape;2589;p80"/>
          <p:cNvGrpSpPr/>
          <p:nvPr/>
        </p:nvGrpSpPr>
        <p:grpSpPr>
          <a:xfrm rot="10800000">
            <a:off x="-3344421" y="-4385871"/>
            <a:ext cx="6078519" cy="7481254"/>
            <a:chOff x="0" y="0"/>
            <a:chExt cx="8104692" cy="9975005"/>
          </a:xfrm>
        </p:grpSpPr>
        <p:grpSp>
          <p:nvGrpSpPr>
            <p:cNvPr id="2590" name="Google Shape;2590;p80"/>
            <p:cNvGrpSpPr/>
            <p:nvPr/>
          </p:nvGrpSpPr>
          <p:grpSpPr>
            <a:xfrm>
              <a:off x="0" y="0"/>
              <a:ext cx="8104692" cy="9975005"/>
              <a:chOff x="0" y="0"/>
              <a:chExt cx="660400" cy="812800"/>
            </a:xfrm>
          </p:grpSpPr>
          <p:sp>
            <p:nvSpPr>
              <p:cNvPr id="2591" name="Google Shape;2591;p8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8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3" name="Google Shape;2593;p80"/>
            <p:cNvGrpSpPr/>
            <p:nvPr/>
          </p:nvGrpSpPr>
          <p:grpSpPr>
            <a:xfrm>
              <a:off x="473486" y="582752"/>
              <a:ext cx="7157719" cy="8809501"/>
              <a:chOff x="0" y="0"/>
              <a:chExt cx="660400" cy="812800"/>
            </a:xfrm>
          </p:grpSpPr>
          <p:sp>
            <p:nvSpPr>
              <p:cNvPr id="2594" name="Google Shape;2594;p8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8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6" name="Google Shape;2596;p80"/>
            <p:cNvGrpSpPr/>
            <p:nvPr/>
          </p:nvGrpSpPr>
          <p:grpSpPr>
            <a:xfrm>
              <a:off x="940916" y="1158050"/>
              <a:ext cx="6222860" cy="7658905"/>
              <a:chOff x="0" y="0"/>
              <a:chExt cx="660400" cy="812800"/>
            </a:xfrm>
          </p:grpSpPr>
          <p:sp>
            <p:nvSpPr>
              <p:cNvPr id="2597" name="Google Shape;2597;p8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8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99" name="Google Shape;2599;p80"/>
          <p:cNvSpPr txBox="1"/>
          <p:nvPr/>
        </p:nvSpPr>
        <p:spPr>
          <a:xfrm>
            <a:off x="2559000" y="6148200"/>
            <a:ext cx="131700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 b="1">
                <a:solidFill>
                  <a:schemeClr val="lt1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Thank you for your attention!</a:t>
            </a:r>
            <a:endParaRPr sz="7100" b="1">
              <a:solidFill>
                <a:schemeClr val="lt1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pic>
        <p:nvPicPr>
          <p:cNvPr id="2600" name="Google Shape;260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326" y="1629375"/>
            <a:ext cx="8123351" cy="40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68B2"/>
            </a:gs>
            <a:gs pos="100000">
              <a:srgbClr val="162B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81"/>
          <p:cNvSpPr/>
          <p:nvPr/>
        </p:nvSpPr>
        <p:spPr>
          <a:xfrm>
            <a:off x="5546023" y="3000725"/>
            <a:ext cx="7202913" cy="4773846"/>
          </a:xfrm>
          <a:custGeom>
            <a:avLst/>
            <a:gdLst/>
            <a:ahLst/>
            <a:cxnLst/>
            <a:rect l="l" t="t" r="r" b="b"/>
            <a:pathLst>
              <a:path w="4274726" h="2167467" extrusionOk="0">
                <a:moveTo>
                  <a:pt x="34511" y="0"/>
                </a:moveTo>
                <a:lnTo>
                  <a:pt x="4240215" y="0"/>
                </a:lnTo>
                <a:cubicBezTo>
                  <a:pt x="4249368" y="0"/>
                  <a:pt x="4258146" y="3636"/>
                  <a:pt x="4264618" y="10108"/>
                </a:cubicBezTo>
                <a:cubicBezTo>
                  <a:pt x="4271090" y="16580"/>
                  <a:pt x="4274726" y="25358"/>
                  <a:pt x="4274726" y="34511"/>
                </a:cubicBezTo>
                <a:lnTo>
                  <a:pt x="4274726" y="2132956"/>
                </a:lnTo>
                <a:cubicBezTo>
                  <a:pt x="4274726" y="2142109"/>
                  <a:pt x="4271090" y="2150887"/>
                  <a:pt x="4264618" y="2157359"/>
                </a:cubicBezTo>
                <a:cubicBezTo>
                  <a:pt x="4258146" y="2163831"/>
                  <a:pt x="4249368" y="2167467"/>
                  <a:pt x="4240215" y="2167467"/>
                </a:cubicBezTo>
                <a:lnTo>
                  <a:pt x="34511" y="2167467"/>
                </a:lnTo>
                <a:cubicBezTo>
                  <a:pt x="25358" y="2167467"/>
                  <a:pt x="16580" y="2163831"/>
                  <a:pt x="10108" y="2157359"/>
                </a:cubicBezTo>
                <a:cubicBezTo>
                  <a:pt x="3636" y="2150887"/>
                  <a:pt x="0" y="2142109"/>
                  <a:pt x="0" y="2132956"/>
                </a:cubicBezTo>
                <a:lnTo>
                  <a:pt x="0" y="34511"/>
                </a:lnTo>
                <a:cubicBezTo>
                  <a:pt x="0" y="25358"/>
                  <a:pt x="3636" y="16580"/>
                  <a:pt x="10108" y="10108"/>
                </a:cubicBezTo>
                <a:cubicBezTo>
                  <a:pt x="16580" y="3636"/>
                  <a:pt x="25358" y="0"/>
                  <a:pt x="3451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606" name="Google Shape;2606;p81"/>
          <p:cNvSpPr txBox="1"/>
          <p:nvPr/>
        </p:nvSpPr>
        <p:spPr>
          <a:xfrm>
            <a:off x="5941221" y="5371282"/>
            <a:ext cx="6348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Questions?</a:t>
            </a:r>
            <a:endParaRPr sz="410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grpSp>
        <p:nvGrpSpPr>
          <p:cNvPr id="2607" name="Google Shape;2607;p81"/>
          <p:cNvGrpSpPr/>
          <p:nvPr/>
        </p:nvGrpSpPr>
        <p:grpSpPr>
          <a:xfrm>
            <a:off x="8380364" y="6724266"/>
            <a:ext cx="406852" cy="408676"/>
            <a:chOff x="1813" y="0"/>
            <a:chExt cx="809173" cy="812800"/>
          </a:xfrm>
        </p:grpSpPr>
        <p:sp>
          <p:nvSpPr>
            <p:cNvPr id="2608" name="Google Shape;2608;p8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0" name="Google Shape;2610;p81"/>
          <p:cNvGrpSpPr/>
          <p:nvPr/>
        </p:nvGrpSpPr>
        <p:grpSpPr>
          <a:xfrm>
            <a:off x="8944039" y="6724266"/>
            <a:ext cx="406852" cy="408676"/>
            <a:chOff x="1813" y="0"/>
            <a:chExt cx="809173" cy="812800"/>
          </a:xfrm>
        </p:grpSpPr>
        <p:sp>
          <p:nvSpPr>
            <p:cNvPr id="2611" name="Google Shape;2611;p8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3" name="Google Shape;2613;p81"/>
          <p:cNvGrpSpPr/>
          <p:nvPr/>
        </p:nvGrpSpPr>
        <p:grpSpPr>
          <a:xfrm>
            <a:off x="9507736" y="6724266"/>
            <a:ext cx="406852" cy="408676"/>
            <a:chOff x="1813" y="0"/>
            <a:chExt cx="809173" cy="812800"/>
          </a:xfrm>
        </p:grpSpPr>
        <p:sp>
          <p:nvSpPr>
            <p:cNvPr id="2614" name="Google Shape;2614;p8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6" name="Google Shape;2616;p81"/>
          <p:cNvGrpSpPr/>
          <p:nvPr/>
        </p:nvGrpSpPr>
        <p:grpSpPr>
          <a:xfrm>
            <a:off x="15248741" y="5672661"/>
            <a:ext cx="6078520" cy="7482636"/>
            <a:chOff x="0" y="0"/>
            <a:chExt cx="8104693" cy="9976848"/>
          </a:xfrm>
        </p:grpSpPr>
        <p:grpSp>
          <p:nvGrpSpPr>
            <p:cNvPr id="2617" name="Google Shape;2617;p81"/>
            <p:cNvGrpSpPr/>
            <p:nvPr/>
          </p:nvGrpSpPr>
          <p:grpSpPr>
            <a:xfrm>
              <a:off x="0" y="0"/>
              <a:ext cx="8104693" cy="9976848"/>
              <a:chOff x="0" y="0"/>
              <a:chExt cx="660400" cy="812950"/>
            </a:xfrm>
          </p:grpSpPr>
          <p:sp>
            <p:nvSpPr>
              <p:cNvPr id="2618" name="Google Shape;2618;p8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8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0" name="Google Shape;2620;p81"/>
            <p:cNvGrpSpPr/>
            <p:nvPr/>
          </p:nvGrpSpPr>
          <p:grpSpPr>
            <a:xfrm>
              <a:off x="473486" y="582752"/>
              <a:ext cx="7157745" cy="8811159"/>
              <a:chOff x="0" y="0"/>
              <a:chExt cx="660400" cy="812950"/>
            </a:xfrm>
          </p:grpSpPr>
          <p:sp>
            <p:nvSpPr>
              <p:cNvPr id="2621" name="Google Shape;2621;p8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8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3" name="Google Shape;2623;p81"/>
            <p:cNvGrpSpPr/>
            <p:nvPr/>
          </p:nvGrpSpPr>
          <p:grpSpPr>
            <a:xfrm>
              <a:off x="940916" y="1158050"/>
              <a:ext cx="6222883" cy="7660347"/>
              <a:chOff x="0" y="0"/>
              <a:chExt cx="660400" cy="812950"/>
            </a:xfrm>
          </p:grpSpPr>
          <p:sp>
            <p:nvSpPr>
              <p:cNvPr id="2624" name="Google Shape;2624;p8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8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26" name="Google Shape;2626;p81"/>
          <p:cNvGrpSpPr/>
          <p:nvPr/>
        </p:nvGrpSpPr>
        <p:grpSpPr>
          <a:xfrm rot="10800000">
            <a:off x="-2349447" y="-3257378"/>
            <a:ext cx="6078520" cy="7482636"/>
            <a:chOff x="0" y="0"/>
            <a:chExt cx="8104693" cy="9976848"/>
          </a:xfrm>
        </p:grpSpPr>
        <p:grpSp>
          <p:nvGrpSpPr>
            <p:cNvPr id="2627" name="Google Shape;2627;p81"/>
            <p:cNvGrpSpPr/>
            <p:nvPr/>
          </p:nvGrpSpPr>
          <p:grpSpPr>
            <a:xfrm>
              <a:off x="0" y="0"/>
              <a:ext cx="8104693" cy="9976848"/>
              <a:chOff x="0" y="0"/>
              <a:chExt cx="660400" cy="812950"/>
            </a:xfrm>
          </p:grpSpPr>
          <p:sp>
            <p:nvSpPr>
              <p:cNvPr id="2628" name="Google Shape;2628;p8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8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30" name="Google Shape;2630;p81"/>
            <p:cNvGrpSpPr/>
            <p:nvPr/>
          </p:nvGrpSpPr>
          <p:grpSpPr>
            <a:xfrm>
              <a:off x="473486" y="582752"/>
              <a:ext cx="7157745" cy="8811159"/>
              <a:chOff x="0" y="0"/>
              <a:chExt cx="660400" cy="812950"/>
            </a:xfrm>
          </p:grpSpPr>
          <p:sp>
            <p:nvSpPr>
              <p:cNvPr id="2631" name="Google Shape;2631;p8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8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33" name="Google Shape;2633;p81"/>
            <p:cNvGrpSpPr/>
            <p:nvPr/>
          </p:nvGrpSpPr>
          <p:grpSpPr>
            <a:xfrm>
              <a:off x="940916" y="1158050"/>
              <a:ext cx="6222883" cy="7660347"/>
              <a:chOff x="0" y="0"/>
              <a:chExt cx="660400" cy="812950"/>
            </a:xfrm>
          </p:grpSpPr>
          <p:sp>
            <p:nvSpPr>
              <p:cNvPr id="2634" name="Google Shape;2634;p8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8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636" name="Google Shape;263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125" y="3251052"/>
            <a:ext cx="2120200" cy="21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/>
        </p:nvSpPr>
        <p:spPr>
          <a:xfrm>
            <a:off x="1111375" y="720851"/>
            <a:ext cx="88581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 Introduction</a:t>
            </a:r>
            <a:endParaRPr/>
          </a:p>
        </p:txBody>
      </p:sp>
      <p:cxnSp>
        <p:nvCxnSpPr>
          <p:cNvPr id="261" name="Google Shape;261;p19"/>
          <p:cNvCxnSpPr/>
          <p:nvPr/>
        </p:nvCxnSpPr>
        <p:spPr>
          <a:xfrm rot="10800000" flipH="1">
            <a:off x="7479950" y="1284250"/>
            <a:ext cx="6793800" cy="276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62" name="Google Shape;262;p19"/>
          <p:cNvGrpSpPr/>
          <p:nvPr/>
        </p:nvGrpSpPr>
        <p:grpSpPr>
          <a:xfrm>
            <a:off x="14776147" y="1080075"/>
            <a:ext cx="406852" cy="408676"/>
            <a:chOff x="1813" y="0"/>
            <a:chExt cx="809173" cy="812800"/>
          </a:xfrm>
        </p:grpSpPr>
        <p:sp>
          <p:nvSpPr>
            <p:cNvPr id="263" name="Google Shape;263;p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265;p19"/>
          <p:cNvGrpSpPr/>
          <p:nvPr/>
        </p:nvGrpSpPr>
        <p:grpSpPr>
          <a:xfrm>
            <a:off x="16463246" y="1080075"/>
            <a:ext cx="406852" cy="408676"/>
            <a:chOff x="1813" y="0"/>
            <a:chExt cx="809173" cy="812800"/>
          </a:xfrm>
        </p:grpSpPr>
        <p:sp>
          <p:nvSpPr>
            <p:cNvPr id="266" name="Google Shape;266;p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15900869" y="1080075"/>
            <a:ext cx="406852" cy="408676"/>
            <a:chOff x="1813" y="0"/>
            <a:chExt cx="809173" cy="812800"/>
          </a:xfrm>
        </p:grpSpPr>
        <p:sp>
          <p:nvSpPr>
            <p:cNvPr id="269" name="Google Shape;269;p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" name="Google Shape;271;p19"/>
          <p:cNvGrpSpPr/>
          <p:nvPr/>
        </p:nvGrpSpPr>
        <p:grpSpPr>
          <a:xfrm>
            <a:off x="15338508" y="1080075"/>
            <a:ext cx="406852" cy="408676"/>
            <a:chOff x="1813" y="0"/>
            <a:chExt cx="809173" cy="812800"/>
          </a:xfrm>
        </p:grpSpPr>
        <p:sp>
          <p:nvSpPr>
            <p:cNvPr id="272" name="Google Shape;272;p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" name="Google Shape;274;p19"/>
          <p:cNvSpPr/>
          <p:nvPr/>
        </p:nvSpPr>
        <p:spPr>
          <a:xfrm>
            <a:off x="3736650" y="5240925"/>
            <a:ext cx="10814700" cy="3024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C68B2"/>
              </a:gs>
              <a:gs pos="100000">
                <a:srgbClr val="162B4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"/>
          <p:cNvSpPr txBox="1"/>
          <p:nvPr/>
        </p:nvSpPr>
        <p:spPr>
          <a:xfrm>
            <a:off x="3652650" y="5598825"/>
            <a:ext cx="109827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Text generation,  </a:t>
            </a:r>
            <a:r>
              <a:rPr lang="en-US" sz="46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Part-of-speech tagging,</a:t>
            </a:r>
            <a:r>
              <a:rPr lang="en-US" sz="46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Sentiment analysis, Topic classification</a:t>
            </a:r>
            <a:endParaRPr sz="6400">
              <a:solidFill>
                <a:schemeClr val="accent6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5400448" y="3713100"/>
            <a:ext cx="7487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Examined NLP Tasks</a:t>
            </a:r>
            <a:endParaRPr sz="52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77" name="Google Shape;2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6799" y="2558701"/>
            <a:ext cx="1154400" cy="11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/>
          <p:nvPr/>
        </p:nvSpPr>
        <p:spPr>
          <a:xfrm>
            <a:off x="1264650" y="3375525"/>
            <a:ext cx="7724100" cy="230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C68B2"/>
              </a:gs>
              <a:gs pos="100000">
                <a:srgbClr val="162B4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7517200" y="1526163"/>
            <a:ext cx="8620200" cy="1600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C68B2"/>
              </a:gs>
              <a:gs pos="100000">
                <a:srgbClr val="162B4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0"/>
          <p:cNvSpPr txBox="1"/>
          <p:nvPr/>
        </p:nvSpPr>
        <p:spPr>
          <a:xfrm>
            <a:off x="1264650" y="285051"/>
            <a:ext cx="88581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 Introduction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85" name="Google Shape;285;p20"/>
          <p:cNvCxnSpPr/>
          <p:nvPr/>
        </p:nvCxnSpPr>
        <p:spPr>
          <a:xfrm rot="10800000" flipH="1">
            <a:off x="7633225" y="848450"/>
            <a:ext cx="6793800" cy="27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6" name="Google Shape;286;p20"/>
          <p:cNvGrpSpPr/>
          <p:nvPr/>
        </p:nvGrpSpPr>
        <p:grpSpPr>
          <a:xfrm>
            <a:off x="14929422" y="644275"/>
            <a:ext cx="406852" cy="408676"/>
            <a:chOff x="1813" y="0"/>
            <a:chExt cx="809173" cy="812800"/>
          </a:xfrm>
        </p:grpSpPr>
        <p:sp>
          <p:nvSpPr>
            <p:cNvPr id="287" name="Google Shape;287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20"/>
          <p:cNvGrpSpPr/>
          <p:nvPr/>
        </p:nvGrpSpPr>
        <p:grpSpPr>
          <a:xfrm>
            <a:off x="16616521" y="644275"/>
            <a:ext cx="406852" cy="408676"/>
            <a:chOff x="1813" y="0"/>
            <a:chExt cx="809173" cy="812800"/>
          </a:xfrm>
        </p:grpSpPr>
        <p:sp>
          <p:nvSpPr>
            <p:cNvPr id="290" name="Google Shape;290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20"/>
          <p:cNvGrpSpPr/>
          <p:nvPr/>
        </p:nvGrpSpPr>
        <p:grpSpPr>
          <a:xfrm>
            <a:off x="16054144" y="644275"/>
            <a:ext cx="406852" cy="408676"/>
            <a:chOff x="1813" y="0"/>
            <a:chExt cx="809173" cy="812800"/>
          </a:xfrm>
        </p:grpSpPr>
        <p:sp>
          <p:nvSpPr>
            <p:cNvPr id="293" name="Google Shape;293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20"/>
          <p:cNvSpPr txBox="1"/>
          <p:nvPr/>
        </p:nvSpPr>
        <p:spPr>
          <a:xfrm>
            <a:off x="2913238" y="1593425"/>
            <a:ext cx="38409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</a:t>
            </a:r>
            <a:endParaRPr sz="52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Objective</a:t>
            </a:r>
            <a:endParaRPr sz="52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296" name="Google Shape;296;p20"/>
          <p:cNvGrpSpPr/>
          <p:nvPr/>
        </p:nvGrpSpPr>
        <p:grpSpPr>
          <a:xfrm>
            <a:off x="15491783" y="644275"/>
            <a:ext cx="406852" cy="408676"/>
            <a:chOff x="1813" y="0"/>
            <a:chExt cx="809173" cy="812800"/>
          </a:xfrm>
        </p:grpSpPr>
        <p:sp>
          <p:nvSpPr>
            <p:cNvPr id="297" name="Google Shape;297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20"/>
          <p:cNvSpPr txBox="1"/>
          <p:nvPr/>
        </p:nvSpPr>
        <p:spPr>
          <a:xfrm>
            <a:off x="7918750" y="1584575"/>
            <a:ext cx="7817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 </a:t>
            </a:r>
            <a:r>
              <a:rPr lang="en-US" sz="40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evaluation </a:t>
            </a:r>
            <a:r>
              <a:rPr lang="en-US" sz="4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of counterfactual editors</a:t>
            </a:r>
            <a:endParaRPr sz="40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1455152" y="3603375"/>
            <a:ext cx="75336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Explore multiple </a:t>
            </a:r>
            <a:r>
              <a:rPr lang="en-US" sz="36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counterfactual generation</a:t>
            </a:r>
            <a:r>
              <a:rPr lang="en-US" sz="36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methods and evaluate them using </a:t>
            </a:r>
            <a:r>
              <a:rPr lang="en-US" sz="36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novel metrics</a:t>
            </a:r>
            <a:endParaRPr sz="3600">
              <a:solidFill>
                <a:schemeClr val="accent6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9665638" y="3559525"/>
            <a:ext cx="38409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</a:t>
            </a:r>
            <a:endParaRPr sz="52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Approach</a:t>
            </a:r>
            <a:endParaRPr sz="52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9665625" y="8077875"/>
            <a:ext cx="38409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Examined</a:t>
            </a:r>
            <a:endParaRPr sz="52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NLP Tasks</a:t>
            </a:r>
            <a:endParaRPr sz="52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1359875" y="7831575"/>
            <a:ext cx="7724100" cy="209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C68B2"/>
              </a:gs>
              <a:gs pos="100000">
                <a:srgbClr val="162B4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0"/>
          <p:cNvSpPr txBox="1"/>
          <p:nvPr/>
        </p:nvSpPr>
        <p:spPr>
          <a:xfrm>
            <a:off x="1715375" y="8070225"/>
            <a:ext cx="70131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Text generation,  </a:t>
            </a:r>
            <a:r>
              <a:rPr lang="en-US" sz="31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Part-of-speech tagging,</a:t>
            </a:r>
            <a:r>
              <a:rPr lang="en-US" sz="31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Sentiment analysis, Topic classification</a:t>
            </a:r>
            <a:endParaRPr sz="31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7517200" y="5954547"/>
            <a:ext cx="8620200" cy="1600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C68B2"/>
              </a:gs>
              <a:gs pos="100000">
                <a:srgbClr val="162B4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0"/>
          <p:cNvSpPr txBox="1"/>
          <p:nvPr/>
        </p:nvSpPr>
        <p:spPr>
          <a:xfrm>
            <a:off x="2913238" y="5954550"/>
            <a:ext cx="38409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</a:t>
            </a:r>
            <a:endParaRPr sz="52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Motivation</a:t>
            </a:r>
            <a:endParaRPr sz="52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7517200" y="6354750"/>
            <a:ext cx="8620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6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Counterfactuals of counterfactuals </a:t>
            </a:r>
            <a:endParaRPr sz="4000">
              <a:solidFill>
                <a:schemeClr val="accent6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68B2"/>
            </a:gs>
            <a:gs pos="100000">
              <a:srgbClr val="162B46"/>
            </a:gs>
          </a:gsLst>
          <a:lin ang="5400012" scaled="0"/>
        </a:gra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/>
        </p:nvSpPr>
        <p:spPr>
          <a:xfrm>
            <a:off x="1508625" y="1062375"/>
            <a:ext cx="27552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13856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2</a:t>
            </a: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/>
          </a:p>
        </p:txBody>
      </p:sp>
      <p:sp>
        <p:nvSpPr>
          <p:cNvPr id="313" name="Google Shape;313;p21"/>
          <p:cNvSpPr txBox="1"/>
          <p:nvPr/>
        </p:nvSpPr>
        <p:spPr>
          <a:xfrm>
            <a:off x="6848575" y="5504674"/>
            <a:ext cx="99090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Theoretical background</a:t>
            </a:r>
            <a:endParaRPr sz="10400">
              <a:solidFill>
                <a:srgbClr val="F3F6FA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grpSp>
        <p:nvGrpSpPr>
          <p:cNvPr id="314" name="Google Shape;314;p21"/>
          <p:cNvGrpSpPr/>
          <p:nvPr/>
        </p:nvGrpSpPr>
        <p:grpSpPr>
          <a:xfrm>
            <a:off x="-3233490" y="5979520"/>
            <a:ext cx="6999679" cy="8616579"/>
            <a:chOff x="0" y="0"/>
            <a:chExt cx="9332905" cy="11488772"/>
          </a:xfrm>
        </p:grpSpPr>
        <p:grpSp>
          <p:nvGrpSpPr>
            <p:cNvPr id="315" name="Google Shape;315;p21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316" name="Google Shape;316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21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319" name="Google Shape;319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1" name="Google Shape;321;p21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322" name="Google Shape;322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4" name="Google Shape;324;p21"/>
          <p:cNvGrpSpPr/>
          <p:nvPr/>
        </p:nvGrpSpPr>
        <p:grpSpPr>
          <a:xfrm rot="10800000">
            <a:off x="13557505" y="-3280398"/>
            <a:ext cx="6999679" cy="8616579"/>
            <a:chOff x="0" y="0"/>
            <a:chExt cx="9332905" cy="11488772"/>
          </a:xfrm>
        </p:grpSpPr>
        <p:grpSp>
          <p:nvGrpSpPr>
            <p:cNvPr id="325" name="Google Shape;325;p21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326" name="Google Shape;326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21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329" name="Google Shape;329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21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332" name="Google Shape;332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34" name="Google Shape;334;p21"/>
          <p:cNvCxnSpPr/>
          <p:nvPr/>
        </p:nvCxnSpPr>
        <p:spPr>
          <a:xfrm>
            <a:off x="4638177" y="2245984"/>
            <a:ext cx="9799800" cy="0"/>
          </a:xfrm>
          <a:prstGeom prst="straightConnector1">
            <a:avLst/>
          </a:prstGeom>
          <a:noFill/>
          <a:ln w="38100" cap="flat" cmpd="sng">
            <a:solidFill>
              <a:srgbClr val="F3F6F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5" name="Google Shape;335;p21"/>
          <p:cNvGrpSpPr/>
          <p:nvPr/>
        </p:nvGrpSpPr>
        <p:grpSpPr>
          <a:xfrm>
            <a:off x="15226010" y="2079760"/>
            <a:ext cx="406852" cy="408676"/>
            <a:chOff x="1813" y="0"/>
            <a:chExt cx="809173" cy="812800"/>
          </a:xfrm>
        </p:grpSpPr>
        <p:sp>
          <p:nvSpPr>
            <p:cNvPr id="336" name="Google Shape;336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21"/>
          <p:cNvGrpSpPr/>
          <p:nvPr/>
        </p:nvGrpSpPr>
        <p:grpSpPr>
          <a:xfrm>
            <a:off x="15789684" y="2079760"/>
            <a:ext cx="406852" cy="408676"/>
            <a:chOff x="1813" y="0"/>
            <a:chExt cx="809173" cy="812800"/>
          </a:xfrm>
        </p:grpSpPr>
        <p:sp>
          <p:nvSpPr>
            <p:cNvPr id="339" name="Google Shape;339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21"/>
          <p:cNvGrpSpPr/>
          <p:nvPr/>
        </p:nvGrpSpPr>
        <p:grpSpPr>
          <a:xfrm>
            <a:off x="16350731" y="2079760"/>
            <a:ext cx="406852" cy="408676"/>
            <a:chOff x="1813" y="0"/>
            <a:chExt cx="809173" cy="812800"/>
          </a:xfrm>
        </p:grpSpPr>
        <p:sp>
          <p:nvSpPr>
            <p:cNvPr id="342" name="Google Shape;342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4" name="Google Shape;3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077" y="5504673"/>
            <a:ext cx="1318525" cy="13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3080</Words>
  <Application>Microsoft Office PowerPoint</Application>
  <PresentationFormat>Προσαρμογή</PresentationFormat>
  <Paragraphs>599</Paragraphs>
  <Slides>69</Slides>
  <Notes>69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9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69</vt:i4>
      </vt:variant>
    </vt:vector>
  </HeadingPairs>
  <TitlesOfParts>
    <vt:vector size="79" baseType="lpstr">
      <vt:lpstr>Nothing You Could Do</vt:lpstr>
      <vt:lpstr>Calibri</vt:lpstr>
      <vt:lpstr>Playfair Display SemiBold</vt:lpstr>
      <vt:lpstr>Playfair Display Black</vt:lpstr>
      <vt:lpstr>Playfair Display</vt:lpstr>
      <vt:lpstr>Playfair Display Medium</vt:lpstr>
      <vt:lpstr>Playfair Display ExtraBold</vt:lpstr>
      <vt:lpstr>Arial</vt:lpstr>
      <vt:lpstr>Courier New</vt:lpstr>
      <vt:lpstr>Office Theme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cp:lastModifiedBy>Thanos Karavangelis</cp:lastModifiedBy>
  <cp:revision>2</cp:revision>
  <dcterms:modified xsi:type="dcterms:W3CDTF">2023-06-07T06:16:07Z</dcterms:modified>
</cp:coreProperties>
</file>