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0" r:id="rId7"/>
    <p:sldId id="27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114" d="100"/>
          <a:sy n="114" d="100"/>
        </p:scale>
        <p:origin x="10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34AE-4711-3E68-7CF0-6CA24CEB0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1DE643-495C-D87D-6204-05FF5C657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612FDA-9C3F-956F-C9D2-28E7C4C5D815}"/>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351248D2-0C92-F812-CC0B-27C61BA6D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165AF-A2FF-8EDF-E320-AE097FDBB72A}"/>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14983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0777-E114-911D-374C-429529B12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E302B-D320-3317-2599-254BB6CD6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F8E91-E0D1-9FFE-524C-F0424A05DD5C}"/>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6A5E4555-B1E7-C3D3-084B-FED0AE100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2F740-7247-A284-9549-BA84D37C72B4}"/>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17420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E6ED0-3F44-EBF6-EF15-40C0CA512A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7AC84-80E0-D909-49F0-45627B821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03F84-42AA-F4E0-2965-53F169BF51DD}"/>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4ED46CF3-66D1-BCC2-AED2-CD78A67AB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67C3F-C6CB-B786-F521-775EB20BEC93}"/>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36829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89FE-9387-FBC0-CD27-0B795A5FE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5657C-CC52-A504-4680-77E67C4B5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2FA31-004D-A5CE-B104-4372EFF3F55D}"/>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14A74C4F-98EA-2294-6DEC-3CC14D9FF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33CF4-E9DB-F5BF-70A7-1F8F090562EE}"/>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407574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8F65-ADFE-6449-4FA0-A92896380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27B1F-6E97-C47C-1685-D4B6206A3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BA9D2-8A7D-622B-C7ED-4DEBCA374658}"/>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4FBD7360-1A86-E189-4E5D-9CD62EF8D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98F08-F1A2-5E0B-9F9E-C3D83079CEA8}"/>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171264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E1A2-0E69-9201-2858-A21CA66CE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D1B0E-B02E-0564-2CB5-412F5BD6E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069F3A-17AF-D305-833F-41B0E8FB2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5B9CB-B8ED-176B-E64C-F4F98960BD9A}"/>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6" name="Footer Placeholder 5">
            <a:extLst>
              <a:ext uri="{FF2B5EF4-FFF2-40B4-BE49-F238E27FC236}">
                <a16:creationId xmlns:a16="http://schemas.microsoft.com/office/drawing/2014/main" id="{15CF94D7-7A05-6FA8-DC92-6C2E4E15A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53C60-81AF-BBFB-3FEA-506635E7F196}"/>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78561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9CC8-CAFE-46F9-1C9A-9D636EC91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848B7-8078-596F-A510-D6DFEF05A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5D8A7-5E39-C1AB-968C-C086EAEE06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7AF9C3-530F-02E3-D66C-558E086C0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88C9D-17DF-AABC-FC7B-2DC8D84E9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D3EA2F-15F4-13F8-1F09-8C8B7267CB20}"/>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8" name="Footer Placeholder 7">
            <a:extLst>
              <a:ext uri="{FF2B5EF4-FFF2-40B4-BE49-F238E27FC236}">
                <a16:creationId xmlns:a16="http://schemas.microsoft.com/office/drawing/2014/main" id="{ED52A0A6-9AF9-0F59-2A6A-0449B78D3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DABDD9-DC7B-D5B0-ED87-D3AB49D392A0}"/>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203942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D9E9-30A5-8139-C4FE-A7731EF5B0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CF4AA-EE0C-9731-1B39-5794C7539E4B}"/>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4" name="Footer Placeholder 3">
            <a:extLst>
              <a:ext uri="{FF2B5EF4-FFF2-40B4-BE49-F238E27FC236}">
                <a16:creationId xmlns:a16="http://schemas.microsoft.com/office/drawing/2014/main" id="{EC76EE40-5D34-4C75-11F9-B8F11D055D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DD0D7-4D0D-B52D-FF94-0B520BD32495}"/>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329601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48A0B-D979-F991-765E-804F6BF72725}"/>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3" name="Footer Placeholder 2">
            <a:extLst>
              <a:ext uri="{FF2B5EF4-FFF2-40B4-BE49-F238E27FC236}">
                <a16:creationId xmlns:a16="http://schemas.microsoft.com/office/drawing/2014/main" id="{5AE5A755-E0B4-2851-16CC-C25D14092A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E1048-4890-E8DB-5C5D-4EDAC06BEBA6}"/>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3861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A724-81B5-7632-DF53-072A8053C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4A03D6-91A9-C877-B7F2-1ED0C354C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2D574-2D1B-F73B-3F06-0951214C8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0D11D-312A-26E4-77EC-EB7834D29C69}"/>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6" name="Footer Placeholder 5">
            <a:extLst>
              <a:ext uri="{FF2B5EF4-FFF2-40B4-BE49-F238E27FC236}">
                <a16:creationId xmlns:a16="http://schemas.microsoft.com/office/drawing/2014/main" id="{D8DFCB2D-DE92-4321-F5B7-63436A711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1E77D-AD61-C170-7ED8-6D5A138903AE}"/>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10189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243F-A0DE-D9C0-5F76-0BF7FC7B6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F6196-419D-B913-52C5-050255FF8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E8EF4-8A05-F0AF-9D82-06BA76BE3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132D31-8356-4123-2F4B-71704028F887}"/>
              </a:ext>
            </a:extLst>
          </p:cNvPr>
          <p:cNvSpPr>
            <a:spLocks noGrp="1"/>
          </p:cNvSpPr>
          <p:nvPr>
            <p:ph type="dt" sz="half" idx="10"/>
          </p:nvPr>
        </p:nvSpPr>
        <p:spPr/>
        <p:txBody>
          <a:bodyPr/>
          <a:lstStyle/>
          <a:p>
            <a:fld id="{68902C20-9DAB-4C16-AB48-4E2448DB1FAD}" type="datetimeFigureOut">
              <a:rPr lang="en-US" smtClean="0"/>
              <a:t>28-Mar-23</a:t>
            </a:fld>
            <a:endParaRPr lang="en-US"/>
          </a:p>
        </p:txBody>
      </p:sp>
      <p:sp>
        <p:nvSpPr>
          <p:cNvPr id="6" name="Footer Placeholder 5">
            <a:extLst>
              <a:ext uri="{FF2B5EF4-FFF2-40B4-BE49-F238E27FC236}">
                <a16:creationId xmlns:a16="http://schemas.microsoft.com/office/drawing/2014/main" id="{7D1F55E1-66C3-BC24-B4AD-8E1443ED0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4A6A3-88C4-6B5E-9BCF-BFD090DB073E}"/>
              </a:ext>
            </a:extLst>
          </p:cNvPr>
          <p:cNvSpPr>
            <a:spLocks noGrp="1"/>
          </p:cNvSpPr>
          <p:nvPr>
            <p:ph type="sldNum" sz="quarter" idx="12"/>
          </p:nvPr>
        </p:nvSpPr>
        <p:spPr/>
        <p:txBody>
          <a:bodyPr/>
          <a:lstStyle/>
          <a:p>
            <a:fld id="{CFA2E35D-AE9E-4D6E-9AED-DC3328A02683}" type="slidenum">
              <a:rPr lang="en-US" smtClean="0"/>
              <a:t>‹#›</a:t>
            </a:fld>
            <a:endParaRPr lang="en-US"/>
          </a:p>
        </p:txBody>
      </p:sp>
    </p:spTree>
    <p:extLst>
      <p:ext uri="{BB962C8B-B14F-4D97-AF65-F5344CB8AC3E}">
        <p14:creationId xmlns:p14="http://schemas.microsoft.com/office/powerpoint/2010/main" val="393495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BAF4EC-B91C-F5E5-82AC-5CDA83B45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95F11-2E93-5181-142C-104564867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1F49F-905C-446E-C2DE-BD6EF5D7F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02C20-9DAB-4C16-AB48-4E2448DB1FAD}" type="datetimeFigureOut">
              <a:rPr lang="en-US" smtClean="0"/>
              <a:t>28-Mar-23</a:t>
            </a:fld>
            <a:endParaRPr lang="en-US"/>
          </a:p>
        </p:txBody>
      </p:sp>
      <p:sp>
        <p:nvSpPr>
          <p:cNvPr id="5" name="Footer Placeholder 4">
            <a:extLst>
              <a:ext uri="{FF2B5EF4-FFF2-40B4-BE49-F238E27FC236}">
                <a16:creationId xmlns:a16="http://schemas.microsoft.com/office/drawing/2014/main" id="{E735E010-A43A-7F20-D535-2DD26F43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ACB90-800B-181A-32AD-B1F704ED9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2E35D-AE9E-4D6E-9AED-DC3328A02683}" type="slidenum">
              <a:rPr lang="en-US" smtClean="0"/>
              <a:t>‹#›</a:t>
            </a:fld>
            <a:endParaRPr lang="en-US"/>
          </a:p>
        </p:txBody>
      </p:sp>
    </p:spTree>
    <p:extLst>
      <p:ext uri="{BB962C8B-B14F-4D97-AF65-F5344CB8AC3E}">
        <p14:creationId xmlns:p14="http://schemas.microsoft.com/office/powerpoint/2010/main" val="1113200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23E3-298D-CADF-4987-06548F5BD800}"/>
              </a:ext>
            </a:extLst>
          </p:cNvPr>
          <p:cNvSpPr>
            <a:spLocks noGrp="1"/>
          </p:cNvSpPr>
          <p:nvPr>
            <p:ph type="ctrTitle"/>
          </p:nvPr>
        </p:nvSpPr>
        <p:spPr/>
        <p:txBody>
          <a:bodyPr>
            <a:normAutofit/>
          </a:bodyPr>
          <a:lstStyle/>
          <a:p>
            <a:r>
              <a:rPr lang="en-US" b="1" dirty="0"/>
              <a:t>Internet of Things</a:t>
            </a:r>
          </a:p>
        </p:txBody>
      </p:sp>
      <p:sp>
        <p:nvSpPr>
          <p:cNvPr id="3" name="Subtitle 2">
            <a:extLst>
              <a:ext uri="{FF2B5EF4-FFF2-40B4-BE49-F238E27FC236}">
                <a16:creationId xmlns:a16="http://schemas.microsoft.com/office/drawing/2014/main" id="{1759001E-FB64-1C6E-88B1-D7E78CD24013}"/>
              </a:ext>
            </a:extLst>
          </p:cNvPr>
          <p:cNvSpPr>
            <a:spLocks noGrp="1"/>
          </p:cNvSpPr>
          <p:nvPr>
            <p:ph type="subTitle" idx="1"/>
          </p:nvPr>
        </p:nvSpPr>
        <p:spPr>
          <a:xfrm>
            <a:off x="1524000" y="3602037"/>
            <a:ext cx="9144000" cy="2542453"/>
          </a:xfrm>
        </p:spPr>
        <p:txBody>
          <a:bodyPr>
            <a:normAutofit/>
          </a:bodyPr>
          <a:lstStyle/>
          <a:p>
            <a:r>
              <a:rPr lang="el-GR" sz="3200" dirty="0"/>
              <a:t>Αρχιτεκτονική Συστημάτων </a:t>
            </a:r>
            <a:r>
              <a:rPr lang="en-US" sz="3200" dirty="0"/>
              <a:t>IoT</a:t>
            </a:r>
            <a:endParaRPr lang="el-GR" sz="3200" dirty="0"/>
          </a:p>
          <a:p>
            <a:endParaRPr lang="en-US" dirty="0"/>
          </a:p>
          <a:p>
            <a:endParaRPr lang="en-US" dirty="0"/>
          </a:p>
        </p:txBody>
      </p:sp>
    </p:spTree>
    <p:extLst>
      <p:ext uri="{BB962C8B-B14F-4D97-AF65-F5344CB8AC3E}">
        <p14:creationId xmlns:p14="http://schemas.microsoft.com/office/powerpoint/2010/main" val="99024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0779-8A37-50DE-72C2-4DE500D05715}"/>
              </a:ext>
            </a:extLst>
          </p:cNvPr>
          <p:cNvSpPr>
            <a:spLocks noGrp="1"/>
          </p:cNvSpPr>
          <p:nvPr>
            <p:ph type="title"/>
          </p:nvPr>
        </p:nvSpPr>
        <p:spPr/>
        <p:txBody>
          <a:bodyPr/>
          <a:lstStyle/>
          <a:p>
            <a:r>
              <a:rPr lang="en-US" b="1" dirty="0"/>
              <a:t>IoT platform</a:t>
            </a:r>
          </a:p>
        </p:txBody>
      </p:sp>
      <p:sp>
        <p:nvSpPr>
          <p:cNvPr id="3" name="Content Placeholder 2">
            <a:extLst>
              <a:ext uri="{FF2B5EF4-FFF2-40B4-BE49-F238E27FC236}">
                <a16:creationId xmlns:a16="http://schemas.microsoft.com/office/drawing/2014/main" id="{0B69FE6A-8184-3C97-574D-E2A9CED4A68B}"/>
              </a:ext>
            </a:extLst>
          </p:cNvPr>
          <p:cNvSpPr>
            <a:spLocks noGrp="1"/>
          </p:cNvSpPr>
          <p:nvPr>
            <p:ph idx="1"/>
          </p:nvPr>
        </p:nvSpPr>
        <p:spPr/>
        <p:txBody>
          <a:bodyPr/>
          <a:lstStyle/>
          <a:p>
            <a:r>
              <a:rPr lang="en-US" dirty="0"/>
              <a:t>An </a:t>
            </a:r>
            <a:r>
              <a:rPr lang="en-US" b="1" dirty="0"/>
              <a:t>IoT platform</a:t>
            </a:r>
            <a:r>
              <a:rPr lang="en-US" dirty="0"/>
              <a:t> is typically a </a:t>
            </a:r>
            <a:r>
              <a:rPr lang="en-US" b="1" dirty="0"/>
              <a:t>third-party</a:t>
            </a:r>
            <a:r>
              <a:rPr lang="en-US" dirty="0"/>
              <a:t> </a:t>
            </a:r>
            <a:r>
              <a:rPr lang="en-US" b="1" dirty="0"/>
              <a:t>vendor provided/hosted</a:t>
            </a:r>
            <a:r>
              <a:rPr lang="en-US" dirty="0"/>
              <a:t> </a:t>
            </a:r>
            <a:r>
              <a:rPr lang="en-US" b="1" dirty="0"/>
              <a:t>SaaS-based tool </a:t>
            </a:r>
            <a:r>
              <a:rPr lang="en-US" dirty="0"/>
              <a:t>that is used to support IoT device and endpoint management, connectivity and network management, data management, processing and analysis, application development, cybersecurity, access control, monitoring, event processing, and interfacing/integration.</a:t>
            </a:r>
          </a:p>
        </p:txBody>
      </p:sp>
      <p:sp>
        <p:nvSpPr>
          <p:cNvPr id="4" name="TextBox 3">
            <a:extLst>
              <a:ext uri="{FF2B5EF4-FFF2-40B4-BE49-F238E27FC236}">
                <a16:creationId xmlns:a16="http://schemas.microsoft.com/office/drawing/2014/main" id="{D6593233-3894-247D-48EC-1803B73C2402}"/>
              </a:ext>
            </a:extLst>
          </p:cNvPr>
          <p:cNvSpPr txBox="1"/>
          <p:nvPr/>
        </p:nvSpPr>
        <p:spPr>
          <a:xfrm>
            <a:off x="838200" y="6179954"/>
            <a:ext cx="4874989" cy="338554"/>
          </a:xfrm>
          <a:prstGeom prst="rect">
            <a:avLst/>
          </a:prstGeom>
          <a:noFill/>
        </p:spPr>
        <p:txBody>
          <a:bodyPr wrap="none" rtlCol="0">
            <a:spAutoFit/>
          </a:bodyPr>
          <a:lstStyle/>
          <a:p>
            <a:r>
              <a:rPr lang="en-US" sz="1600" dirty="0"/>
              <a:t>Source: https://csrc.nist.gov/glossary/term/iot_platform</a:t>
            </a:r>
          </a:p>
        </p:txBody>
      </p:sp>
    </p:spTree>
    <p:extLst>
      <p:ext uri="{BB962C8B-B14F-4D97-AF65-F5344CB8AC3E}">
        <p14:creationId xmlns:p14="http://schemas.microsoft.com/office/powerpoint/2010/main" val="166740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F499-3402-0EBC-F53C-66190818BADD}"/>
              </a:ext>
            </a:extLst>
          </p:cNvPr>
          <p:cNvSpPr>
            <a:spLocks noGrp="1"/>
          </p:cNvSpPr>
          <p:nvPr>
            <p:ph type="title"/>
          </p:nvPr>
        </p:nvSpPr>
        <p:spPr/>
        <p:txBody>
          <a:bodyPr/>
          <a:lstStyle/>
          <a:p>
            <a:r>
              <a:rPr lang="en-US" b="1" dirty="0"/>
              <a:t>AWS IoT</a:t>
            </a:r>
          </a:p>
        </p:txBody>
      </p:sp>
      <p:pic>
        <p:nvPicPr>
          <p:cNvPr id="5" name="Content Placeholder 4" descr="Diagram&#10;&#10;Description automatically generated">
            <a:extLst>
              <a:ext uri="{FF2B5EF4-FFF2-40B4-BE49-F238E27FC236}">
                <a16:creationId xmlns:a16="http://schemas.microsoft.com/office/drawing/2014/main" id="{E59A71B5-022C-0863-3B03-DF6C38E24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194" y="2095523"/>
            <a:ext cx="8623611" cy="3811541"/>
          </a:xfrm>
        </p:spPr>
      </p:pic>
      <p:sp>
        <p:nvSpPr>
          <p:cNvPr id="6" name="TextBox 5">
            <a:extLst>
              <a:ext uri="{FF2B5EF4-FFF2-40B4-BE49-F238E27FC236}">
                <a16:creationId xmlns:a16="http://schemas.microsoft.com/office/drawing/2014/main" id="{0EC94BAD-4647-85E1-5302-E64825C50580}"/>
              </a:ext>
            </a:extLst>
          </p:cNvPr>
          <p:cNvSpPr txBox="1"/>
          <p:nvPr/>
        </p:nvSpPr>
        <p:spPr>
          <a:xfrm>
            <a:off x="2409284" y="5907064"/>
            <a:ext cx="7373429" cy="338554"/>
          </a:xfrm>
          <a:prstGeom prst="rect">
            <a:avLst/>
          </a:prstGeom>
          <a:noFill/>
        </p:spPr>
        <p:txBody>
          <a:bodyPr wrap="none" rtlCol="0">
            <a:spAutoFit/>
          </a:bodyPr>
          <a:lstStyle/>
          <a:p>
            <a:r>
              <a:rPr lang="en-US" sz="1600" dirty="0"/>
              <a:t>Source: https://docs.aws.amazon.com/iot/latest/developerguide/what-is-aws-iot.html</a:t>
            </a:r>
          </a:p>
        </p:txBody>
      </p:sp>
    </p:spTree>
    <p:extLst>
      <p:ext uri="{BB962C8B-B14F-4D97-AF65-F5344CB8AC3E}">
        <p14:creationId xmlns:p14="http://schemas.microsoft.com/office/powerpoint/2010/main" val="39157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B36A-9CF9-1E56-C0C8-783495B5687A}"/>
              </a:ext>
            </a:extLst>
          </p:cNvPr>
          <p:cNvSpPr>
            <a:spLocks noGrp="1"/>
          </p:cNvSpPr>
          <p:nvPr>
            <p:ph type="title"/>
          </p:nvPr>
        </p:nvSpPr>
        <p:spPr/>
        <p:txBody>
          <a:bodyPr/>
          <a:lstStyle/>
          <a:p>
            <a:r>
              <a:rPr lang="en-US" b="1" dirty="0"/>
              <a:t>Azure IoT</a:t>
            </a:r>
          </a:p>
        </p:txBody>
      </p:sp>
      <p:pic>
        <p:nvPicPr>
          <p:cNvPr id="5" name="Content Placeholder 4" descr="Graphical user interface, diagram, application&#10;&#10;Description automatically generated">
            <a:extLst>
              <a:ext uri="{FF2B5EF4-FFF2-40B4-BE49-F238E27FC236}">
                <a16:creationId xmlns:a16="http://schemas.microsoft.com/office/drawing/2014/main" id="{7B73F92C-0A2D-DE66-8C92-AB03B9785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583" y="1825625"/>
            <a:ext cx="8622834" cy="4351338"/>
          </a:xfrm>
        </p:spPr>
      </p:pic>
      <p:sp>
        <p:nvSpPr>
          <p:cNvPr id="6" name="TextBox 5">
            <a:extLst>
              <a:ext uri="{FF2B5EF4-FFF2-40B4-BE49-F238E27FC236}">
                <a16:creationId xmlns:a16="http://schemas.microsoft.com/office/drawing/2014/main" id="{FAB308C3-7DFB-D685-FF77-6AEDFBD89E76}"/>
              </a:ext>
            </a:extLst>
          </p:cNvPr>
          <p:cNvSpPr txBox="1"/>
          <p:nvPr/>
        </p:nvSpPr>
        <p:spPr>
          <a:xfrm>
            <a:off x="2264246" y="6323598"/>
            <a:ext cx="7663508" cy="338554"/>
          </a:xfrm>
          <a:prstGeom prst="rect">
            <a:avLst/>
          </a:prstGeom>
          <a:noFill/>
        </p:spPr>
        <p:txBody>
          <a:bodyPr wrap="none" rtlCol="0">
            <a:spAutoFit/>
          </a:bodyPr>
          <a:lstStyle/>
          <a:p>
            <a:r>
              <a:rPr lang="en-US" sz="1600" dirty="0"/>
              <a:t>Source: https://learn.microsoft.com/en-us/azure/architecture/reference-architectures/iot</a:t>
            </a:r>
          </a:p>
        </p:txBody>
      </p:sp>
    </p:spTree>
    <p:extLst>
      <p:ext uri="{BB962C8B-B14F-4D97-AF65-F5344CB8AC3E}">
        <p14:creationId xmlns:p14="http://schemas.microsoft.com/office/powerpoint/2010/main" val="382689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E507-FB2E-986F-9DE5-0D464F7AFBC7}"/>
              </a:ext>
            </a:extLst>
          </p:cNvPr>
          <p:cNvSpPr>
            <a:spLocks noGrp="1"/>
          </p:cNvSpPr>
          <p:nvPr>
            <p:ph type="title"/>
          </p:nvPr>
        </p:nvSpPr>
        <p:spPr/>
        <p:txBody>
          <a:bodyPr/>
          <a:lstStyle/>
          <a:p>
            <a:r>
              <a:rPr lang="en-US" b="1"/>
              <a:t>IBM Watson</a:t>
            </a:r>
            <a:endParaRPr lang="en-US" b="1" dirty="0"/>
          </a:p>
        </p:txBody>
      </p:sp>
      <p:pic>
        <p:nvPicPr>
          <p:cNvPr id="5" name="Content Placeholder 4">
            <a:extLst>
              <a:ext uri="{FF2B5EF4-FFF2-40B4-BE49-F238E27FC236}">
                <a16:creationId xmlns:a16="http://schemas.microsoft.com/office/drawing/2014/main" id="{8F6536D9-5A92-7E05-AAB9-D15E002F48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32" y="1825625"/>
            <a:ext cx="5925135" cy="4351338"/>
          </a:xfrm>
        </p:spPr>
      </p:pic>
      <p:sp>
        <p:nvSpPr>
          <p:cNvPr id="6" name="TextBox 5">
            <a:extLst>
              <a:ext uri="{FF2B5EF4-FFF2-40B4-BE49-F238E27FC236}">
                <a16:creationId xmlns:a16="http://schemas.microsoft.com/office/drawing/2014/main" id="{2727C0C1-F8AF-5804-990F-6D2CD770D8D8}"/>
              </a:ext>
            </a:extLst>
          </p:cNvPr>
          <p:cNvSpPr txBox="1"/>
          <p:nvPr/>
        </p:nvSpPr>
        <p:spPr>
          <a:xfrm>
            <a:off x="4019212" y="6239605"/>
            <a:ext cx="4153573" cy="338554"/>
          </a:xfrm>
          <a:prstGeom prst="rect">
            <a:avLst/>
          </a:prstGeom>
          <a:noFill/>
        </p:spPr>
        <p:txBody>
          <a:bodyPr wrap="none" rtlCol="0">
            <a:spAutoFit/>
          </a:bodyPr>
          <a:lstStyle/>
          <a:p>
            <a:r>
              <a:rPr lang="en-US" sz="1600" dirty="0"/>
              <a:t>Source: https://internetofthings.ibmcloud.com/</a:t>
            </a:r>
          </a:p>
        </p:txBody>
      </p:sp>
    </p:spTree>
    <p:extLst>
      <p:ext uri="{BB962C8B-B14F-4D97-AF65-F5344CB8AC3E}">
        <p14:creationId xmlns:p14="http://schemas.microsoft.com/office/powerpoint/2010/main" val="12513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8550-3C2D-3ABC-C8FC-B583BF004A67}"/>
              </a:ext>
            </a:extLst>
          </p:cNvPr>
          <p:cNvSpPr>
            <a:spLocks noGrp="1"/>
          </p:cNvSpPr>
          <p:nvPr>
            <p:ph type="title"/>
          </p:nvPr>
        </p:nvSpPr>
        <p:spPr/>
        <p:txBody>
          <a:bodyPr/>
          <a:lstStyle/>
          <a:p>
            <a:r>
              <a:rPr lang="en-US" b="1" dirty="0" err="1"/>
              <a:t>ThingsBoard</a:t>
            </a:r>
            <a:endParaRPr lang="en-US" b="1" dirty="0"/>
          </a:p>
        </p:txBody>
      </p:sp>
      <p:pic>
        <p:nvPicPr>
          <p:cNvPr id="5" name="Content Placeholder 4" descr="Diagram&#10;&#10;Description automatically generated">
            <a:extLst>
              <a:ext uri="{FF2B5EF4-FFF2-40B4-BE49-F238E27FC236}">
                <a16:creationId xmlns:a16="http://schemas.microsoft.com/office/drawing/2014/main" id="{1710A3E0-0C68-A15A-0F0E-54472A82F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1997" y="811937"/>
            <a:ext cx="2468005" cy="5234125"/>
          </a:xfrm>
        </p:spPr>
      </p:pic>
      <p:sp>
        <p:nvSpPr>
          <p:cNvPr id="6" name="TextBox 5">
            <a:extLst>
              <a:ext uri="{FF2B5EF4-FFF2-40B4-BE49-F238E27FC236}">
                <a16:creationId xmlns:a16="http://schemas.microsoft.com/office/drawing/2014/main" id="{D481E13F-1366-12C3-A623-FBA242803C5C}"/>
              </a:ext>
            </a:extLst>
          </p:cNvPr>
          <p:cNvSpPr txBox="1"/>
          <p:nvPr/>
        </p:nvSpPr>
        <p:spPr>
          <a:xfrm>
            <a:off x="3495126" y="6154320"/>
            <a:ext cx="5201745" cy="338554"/>
          </a:xfrm>
          <a:prstGeom prst="rect">
            <a:avLst/>
          </a:prstGeom>
          <a:noFill/>
        </p:spPr>
        <p:txBody>
          <a:bodyPr wrap="none" rtlCol="0">
            <a:spAutoFit/>
          </a:bodyPr>
          <a:lstStyle/>
          <a:p>
            <a:r>
              <a:rPr lang="en-US" sz="1600" dirty="0"/>
              <a:t>Source: https://thingsboard.io/docs/reference/architecture/</a:t>
            </a:r>
          </a:p>
        </p:txBody>
      </p:sp>
    </p:spTree>
    <p:extLst>
      <p:ext uri="{BB962C8B-B14F-4D97-AF65-F5344CB8AC3E}">
        <p14:creationId xmlns:p14="http://schemas.microsoft.com/office/powerpoint/2010/main" val="307495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F759-51E7-2F4A-C79E-040786172CC1}"/>
              </a:ext>
            </a:extLst>
          </p:cNvPr>
          <p:cNvSpPr>
            <a:spLocks noGrp="1"/>
          </p:cNvSpPr>
          <p:nvPr>
            <p:ph type="title"/>
          </p:nvPr>
        </p:nvSpPr>
        <p:spPr/>
        <p:txBody>
          <a:bodyPr/>
          <a:lstStyle/>
          <a:p>
            <a:r>
              <a:rPr lang="en-US" b="1" dirty="0" err="1"/>
              <a:t>ChirpStack</a:t>
            </a:r>
            <a:endParaRPr lang="en-US" b="1" dirty="0"/>
          </a:p>
        </p:txBody>
      </p:sp>
      <p:sp>
        <p:nvSpPr>
          <p:cNvPr id="10" name="TextBox 9">
            <a:extLst>
              <a:ext uri="{FF2B5EF4-FFF2-40B4-BE49-F238E27FC236}">
                <a16:creationId xmlns:a16="http://schemas.microsoft.com/office/drawing/2014/main" id="{33089531-FA2C-E4CA-ED1E-F4C4A91947EA}"/>
              </a:ext>
            </a:extLst>
          </p:cNvPr>
          <p:cNvSpPr txBox="1"/>
          <p:nvPr/>
        </p:nvSpPr>
        <p:spPr>
          <a:xfrm>
            <a:off x="3592557" y="6216502"/>
            <a:ext cx="5006883" cy="338554"/>
          </a:xfrm>
          <a:prstGeom prst="rect">
            <a:avLst/>
          </a:prstGeom>
          <a:noFill/>
        </p:spPr>
        <p:txBody>
          <a:bodyPr wrap="none" rtlCol="0">
            <a:spAutoFit/>
          </a:bodyPr>
          <a:lstStyle/>
          <a:p>
            <a:r>
              <a:rPr lang="en-US" sz="1600" dirty="0"/>
              <a:t>Source: https://www.chirpstack.io/docs/architecture.html</a:t>
            </a:r>
          </a:p>
        </p:txBody>
      </p:sp>
      <p:pic>
        <p:nvPicPr>
          <p:cNvPr id="14" name="Content Placeholder 13" descr="Diagram&#10;&#10;Description automatically generated">
            <a:extLst>
              <a:ext uri="{FF2B5EF4-FFF2-40B4-BE49-F238E27FC236}">
                <a16:creationId xmlns:a16="http://schemas.microsoft.com/office/drawing/2014/main" id="{FB01BE02-6C0F-2CEE-EAB0-884F9377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0356" y="1690688"/>
            <a:ext cx="7991284" cy="4351338"/>
          </a:xfrm>
        </p:spPr>
      </p:pic>
    </p:spTree>
    <p:extLst>
      <p:ext uri="{BB962C8B-B14F-4D97-AF65-F5344CB8AC3E}">
        <p14:creationId xmlns:p14="http://schemas.microsoft.com/office/powerpoint/2010/main" val="76738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73D5-8460-3056-2073-B017493393AA}"/>
              </a:ext>
            </a:extLst>
          </p:cNvPr>
          <p:cNvSpPr>
            <a:spLocks noGrp="1"/>
          </p:cNvSpPr>
          <p:nvPr>
            <p:ph type="title"/>
          </p:nvPr>
        </p:nvSpPr>
        <p:spPr/>
        <p:txBody>
          <a:bodyPr/>
          <a:lstStyle/>
          <a:p>
            <a:r>
              <a:rPr lang="en-US" b="1" dirty="0"/>
              <a:t>LoRa</a:t>
            </a:r>
          </a:p>
        </p:txBody>
      </p:sp>
      <p:pic>
        <p:nvPicPr>
          <p:cNvPr id="5" name="Content Placeholder 4" descr="Table&#10;&#10;Description automatically generated with medium confidence">
            <a:extLst>
              <a:ext uri="{FF2B5EF4-FFF2-40B4-BE49-F238E27FC236}">
                <a16:creationId xmlns:a16="http://schemas.microsoft.com/office/drawing/2014/main" id="{DC6D856D-518F-113F-11D0-77157C07E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769" y="1520825"/>
            <a:ext cx="9032462" cy="4351338"/>
          </a:xfrm>
        </p:spPr>
      </p:pic>
      <p:sp>
        <p:nvSpPr>
          <p:cNvPr id="6" name="TextBox 5">
            <a:extLst>
              <a:ext uri="{FF2B5EF4-FFF2-40B4-BE49-F238E27FC236}">
                <a16:creationId xmlns:a16="http://schemas.microsoft.com/office/drawing/2014/main" id="{BCE74872-78C3-5560-A895-84B4483F78C3}"/>
              </a:ext>
            </a:extLst>
          </p:cNvPr>
          <p:cNvSpPr txBox="1"/>
          <p:nvPr/>
        </p:nvSpPr>
        <p:spPr>
          <a:xfrm>
            <a:off x="1621858" y="6074736"/>
            <a:ext cx="8948283" cy="338554"/>
          </a:xfrm>
          <a:prstGeom prst="rect">
            <a:avLst/>
          </a:prstGeom>
          <a:noFill/>
        </p:spPr>
        <p:txBody>
          <a:bodyPr wrap="none" rtlCol="0">
            <a:spAutoFit/>
          </a:bodyPr>
          <a:lstStyle/>
          <a:p>
            <a:r>
              <a:rPr lang="en-US" sz="1600" dirty="0"/>
              <a:t>Source: https://lora-developers.semtech.com/documentation/tech-papers-and-guides/lora-and-lorawan/</a:t>
            </a:r>
          </a:p>
        </p:txBody>
      </p:sp>
    </p:spTree>
    <p:extLst>
      <p:ext uri="{BB962C8B-B14F-4D97-AF65-F5344CB8AC3E}">
        <p14:creationId xmlns:p14="http://schemas.microsoft.com/office/powerpoint/2010/main" val="408404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4BCA-EB67-323D-6CF1-CE611985D27D}"/>
              </a:ext>
            </a:extLst>
          </p:cNvPr>
          <p:cNvSpPr>
            <a:spLocks noGrp="1"/>
          </p:cNvSpPr>
          <p:nvPr>
            <p:ph type="title"/>
          </p:nvPr>
        </p:nvSpPr>
        <p:spPr/>
        <p:txBody>
          <a:bodyPr/>
          <a:lstStyle/>
          <a:p>
            <a:r>
              <a:rPr lang="en-US" b="1" dirty="0" err="1"/>
              <a:t>LoRaWAN</a:t>
            </a:r>
            <a:endParaRPr lang="en-US" b="1" dirty="0"/>
          </a:p>
        </p:txBody>
      </p:sp>
      <p:pic>
        <p:nvPicPr>
          <p:cNvPr id="5" name="Content Placeholder 4" descr="Timeline&#10;&#10;Description automatically generated">
            <a:extLst>
              <a:ext uri="{FF2B5EF4-FFF2-40B4-BE49-F238E27FC236}">
                <a16:creationId xmlns:a16="http://schemas.microsoft.com/office/drawing/2014/main" id="{DC9930DF-8DDE-3CA3-C9EA-1727796C6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499" y="1339191"/>
            <a:ext cx="6275001" cy="4710182"/>
          </a:xfrm>
        </p:spPr>
      </p:pic>
      <p:sp>
        <p:nvSpPr>
          <p:cNvPr id="6" name="TextBox 5">
            <a:extLst>
              <a:ext uri="{FF2B5EF4-FFF2-40B4-BE49-F238E27FC236}">
                <a16:creationId xmlns:a16="http://schemas.microsoft.com/office/drawing/2014/main" id="{92B81C54-6FED-30AC-218B-85FE5252E102}"/>
              </a:ext>
            </a:extLst>
          </p:cNvPr>
          <p:cNvSpPr txBox="1"/>
          <p:nvPr/>
        </p:nvSpPr>
        <p:spPr>
          <a:xfrm>
            <a:off x="1621857" y="6009834"/>
            <a:ext cx="8948283" cy="338554"/>
          </a:xfrm>
          <a:prstGeom prst="rect">
            <a:avLst/>
          </a:prstGeom>
          <a:noFill/>
        </p:spPr>
        <p:txBody>
          <a:bodyPr wrap="none" rtlCol="0">
            <a:spAutoFit/>
          </a:bodyPr>
          <a:lstStyle/>
          <a:p>
            <a:r>
              <a:rPr lang="en-US" sz="1600" dirty="0"/>
              <a:t>Source: https://lora-developers.semtech.com/documentation/tech-papers-and-guides/lora-and-lorawan/</a:t>
            </a:r>
          </a:p>
        </p:txBody>
      </p:sp>
    </p:spTree>
    <p:extLst>
      <p:ext uri="{BB962C8B-B14F-4D97-AF65-F5344CB8AC3E}">
        <p14:creationId xmlns:p14="http://schemas.microsoft.com/office/powerpoint/2010/main" val="398391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8340-2AFC-1C28-0009-DE2FC32A5711}"/>
              </a:ext>
            </a:extLst>
          </p:cNvPr>
          <p:cNvSpPr>
            <a:spLocks noGrp="1"/>
          </p:cNvSpPr>
          <p:nvPr>
            <p:ph type="title"/>
          </p:nvPr>
        </p:nvSpPr>
        <p:spPr/>
        <p:txBody>
          <a:bodyPr/>
          <a:lstStyle/>
          <a:p>
            <a:r>
              <a:rPr lang="en-US" b="1" dirty="0"/>
              <a:t>LoRa/</a:t>
            </a:r>
            <a:r>
              <a:rPr lang="en-US" b="1" dirty="0" err="1"/>
              <a:t>LoRaWAN</a:t>
            </a:r>
            <a:endParaRPr lang="en-US" b="1" dirty="0"/>
          </a:p>
        </p:txBody>
      </p:sp>
      <p:pic>
        <p:nvPicPr>
          <p:cNvPr id="5" name="Content Placeholder 4" descr="Diagram&#10;&#10;Description automatically generated">
            <a:extLst>
              <a:ext uri="{FF2B5EF4-FFF2-40B4-BE49-F238E27FC236}">
                <a16:creationId xmlns:a16="http://schemas.microsoft.com/office/drawing/2014/main" id="{242E278D-03CC-5B27-6022-9F66509A8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238" y="1443926"/>
            <a:ext cx="6367523" cy="4683418"/>
          </a:xfrm>
        </p:spPr>
      </p:pic>
      <p:sp>
        <p:nvSpPr>
          <p:cNvPr id="6" name="TextBox 5">
            <a:extLst>
              <a:ext uri="{FF2B5EF4-FFF2-40B4-BE49-F238E27FC236}">
                <a16:creationId xmlns:a16="http://schemas.microsoft.com/office/drawing/2014/main" id="{ED7C1992-1C86-0054-F99F-3B852F97DC38}"/>
              </a:ext>
            </a:extLst>
          </p:cNvPr>
          <p:cNvSpPr txBox="1"/>
          <p:nvPr/>
        </p:nvSpPr>
        <p:spPr>
          <a:xfrm>
            <a:off x="1621857" y="6154321"/>
            <a:ext cx="8948283" cy="338554"/>
          </a:xfrm>
          <a:prstGeom prst="rect">
            <a:avLst/>
          </a:prstGeom>
          <a:noFill/>
        </p:spPr>
        <p:txBody>
          <a:bodyPr wrap="none" rtlCol="0">
            <a:spAutoFit/>
          </a:bodyPr>
          <a:lstStyle/>
          <a:p>
            <a:r>
              <a:rPr lang="en-US" sz="1600" dirty="0"/>
              <a:t>Source: https://lora-developers.semtech.com/documentation/tech-papers-and-guides/lora-and-lorawan/</a:t>
            </a:r>
          </a:p>
        </p:txBody>
      </p:sp>
    </p:spTree>
    <p:extLst>
      <p:ext uri="{BB962C8B-B14F-4D97-AF65-F5344CB8AC3E}">
        <p14:creationId xmlns:p14="http://schemas.microsoft.com/office/powerpoint/2010/main" val="45379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E897-548A-98A5-FC69-4C79C9C8355F}"/>
              </a:ext>
            </a:extLst>
          </p:cNvPr>
          <p:cNvSpPr>
            <a:spLocks noGrp="1"/>
          </p:cNvSpPr>
          <p:nvPr>
            <p:ph type="title"/>
          </p:nvPr>
        </p:nvSpPr>
        <p:spPr/>
        <p:txBody>
          <a:bodyPr/>
          <a:lstStyle/>
          <a:p>
            <a:r>
              <a:rPr lang="en-US" b="1" dirty="0"/>
              <a:t>Device a</a:t>
            </a:r>
            <a:r>
              <a:rPr lang="en-US" b="1" dirty="0">
                <a:effectLst/>
              </a:rPr>
              <a:t>ctivation</a:t>
            </a:r>
            <a:endParaRPr lang="en-US" b="1" dirty="0"/>
          </a:p>
        </p:txBody>
      </p:sp>
      <p:sp>
        <p:nvSpPr>
          <p:cNvPr id="3" name="Content Placeholder 2">
            <a:extLst>
              <a:ext uri="{FF2B5EF4-FFF2-40B4-BE49-F238E27FC236}">
                <a16:creationId xmlns:a16="http://schemas.microsoft.com/office/drawing/2014/main" id="{DDCB5E24-0904-C488-3500-D0B3215E5A04}"/>
              </a:ext>
            </a:extLst>
          </p:cNvPr>
          <p:cNvSpPr>
            <a:spLocks noGrp="1"/>
          </p:cNvSpPr>
          <p:nvPr>
            <p:ph idx="1"/>
          </p:nvPr>
        </p:nvSpPr>
        <p:spPr/>
        <p:txBody>
          <a:bodyPr>
            <a:normAutofit/>
          </a:bodyPr>
          <a:lstStyle/>
          <a:p>
            <a:r>
              <a:rPr lang="en-US" dirty="0"/>
              <a:t>All end devices that participate in a </a:t>
            </a:r>
            <a:r>
              <a:rPr lang="en-US" dirty="0" err="1"/>
              <a:t>LoRaWAN</a:t>
            </a:r>
            <a:r>
              <a:rPr lang="en-US" dirty="0"/>
              <a:t> network must be activated.</a:t>
            </a:r>
          </a:p>
          <a:p>
            <a:endParaRPr lang="en-US" dirty="0"/>
          </a:p>
          <a:p>
            <a:r>
              <a:rPr lang="en-US" dirty="0"/>
              <a:t>There are two methods of activation:</a:t>
            </a:r>
          </a:p>
          <a:p>
            <a:pPr marL="971550" lvl="1" indent="-514350">
              <a:buFont typeface="+mj-lt"/>
              <a:buAutoNum type="arabicPeriod"/>
            </a:pPr>
            <a:r>
              <a:rPr lang="en-US" dirty="0"/>
              <a:t>Over-the-air activation (</a:t>
            </a:r>
            <a:r>
              <a:rPr lang="en-US" b="1" dirty="0"/>
              <a:t>OTAA</a:t>
            </a:r>
            <a:r>
              <a:rPr lang="en-US" dirty="0"/>
              <a:t>)</a:t>
            </a:r>
          </a:p>
          <a:p>
            <a:pPr marL="971550" lvl="1" indent="-514350">
              <a:buFont typeface="+mj-lt"/>
              <a:buAutoNum type="arabicPeriod"/>
            </a:pPr>
            <a:r>
              <a:rPr lang="en-US" dirty="0"/>
              <a:t>Activation by personalization (</a:t>
            </a:r>
            <a:r>
              <a:rPr lang="en-US" b="1" dirty="0"/>
              <a:t>ABP</a:t>
            </a:r>
            <a:r>
              <a:rPr lang="en-US" dirty="0"/>
              <a:t>)</a:t>
            </a:r>
          </a:p>
        </p:txBody>
      </p:sp>
      <p:sp>
        <p:nvSpPr>
          <p:cNvPr id="4" name="TextBox 3">
            <a:extLst>
              <a:ext uri="{FF2B5EF4-FFF2-40B4-BE49-F238E27FC236}">
                <a16:creationId xmlns:a16="http://schemas.microsoft.com/office/drawing/2014/main" id="{BE31CAA5-FEC7-46E6-563E-27E1374B04CC}"/>
              </a:ext>
            </a:extLst>
          </p:cNvPr>
          <p:cNvSpPr txBox="1"/>
          <p:nvPr/>
        </p:nvSpPr>
        <p:spPr>
          <a:xfrm>
            <a:off x="838200" y="6255327"/>
            <a:ext cx="11087009" cy="338554"/>
          </a:xfrm>
          <a:prstGeom prst="rect">
            <a:avLst/>
          </a:prstGeom>
          <a:noFill/>
        </p:spPr>
        <p:txBody>
          <a:bodyPr wrap="none" rtlCol="0">
            <a:spAutoFit/>
          </a:bodyPr>
          <a:lstStyle/>
          <a:p>
            <a:r>
              <a:rPr lang="en-US" sz="1600" dirty="0"/>
              <a:t>Source: https://lora-developers.semtech.com/documentation/tech-papers-and-guides/lorawan-device-activation/device-activation</a:t>
            </a:r>
          </a:p>
        </p:txBody>
      </p:sp>
    </p:spTree>
    <p:extLst>
      <p:ext uri="{BB962C8B-B14F-4D97-AF65-F5344CB8AC3E}">
        <p14:creationId xmlns:p14="http://schemas.microsoft.com/office/powerpoint/2010/main" val="307197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hart&#10;&#10;Description automatically generated">
            <a:extLst>
              <a:ext uri="{FF2B5EF4-FFF2-40B4-BE49-F238E27FC236}">
                <a16:creationId xmlns:a16="http://schemas.microsoft.com/office/drawing/2014/main" id="{6FD1C712-4D42-E64A-E259-CC27EBA7E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85" y="2428810"/>
            <a:ext cx="4546023" cy="1682028"/>
          </a:xfrm>
          <a:prstGeom prst="rect">
            <a:avLst/>
          </a:prstGeom>
        </p:spPr>
      </p:pic>
      <p:sp>
        <p:nvSpPr>
          <p:cNvPr id="2" name="Title 1">
            <a:extLst>
              <a:ext uri="{FF2B5EF4-FFF2-40B4-BE49-F238E27FC236}">
                <a16:creationId xmlns:a16="http://schemas.microsoft.com/office/drawing/2014/main" id="{727C013D-6B99-ED85-A1AD-20AFFECE7A55}"/>
              </a:ext>
            </a:extLst>
          </p:cNvPr>
          <p:cNvSpPr>
            <a:spLocks noGrp="1"/>
          </p:cNvSpPr>
          <p:nvPr>
            <p:ph type="title"/>
          </p:nvPr>
        </p:nvSpPr>
        <p:spPr/>
        <p:txBody>
          <a:bodyPr/>
          <a:lstStyle/>
          <a:p>
            <a:r>
              <a:rPr lang="en-US" b="1" dirty="0"/>
              <a:t>Top-level components</a:t>
            </a:r>
          </a:p>
        </p:txBody>
      </p:sp>
      <p:sp>
        <p:nvSpPr>
          <p:cNvPr id="3" name="Content Placeholder 2">
            <a:extLst>
              <a:ext uri="{FF2B5EF4-FFF2-40B4-BE49-F238E27FC236}">
                <a16:creationId xmlns:a16="http://schemas.microsoft.com/office/drawing/2014/main" id="{FF308F8B-C8D1-7D9F-7AA1-C076526FCEC1}"/>
              </a:ext>
            </a:extLst>
          </p:cNvPr>
          <p:cNvSpPr>
            <a:spLocks noGrp="1"/>
          </p:cNvSpPr>
          <p:nvPr>
            <p:ph idx="1"/>
          </p:nvPr>
        </p:nvSpPr>
        <p:spPr/>
        <p:txBody>
          <a:bodyPr/>
          <a:lstStyle/>
          <a:p>
            <a:pPr marL="0" indent="0">
              <a:buNone/>
            </a:pPr>
            <a:endParaRPr lang="en-US" dirty="0"/>
          </a:p>
          <a:p>
            <a:endParaRPr lang="en-US" dirty="0"/>
          </a:p>
        </p:txBody>
      </p:sp>
      <p:sp>
        <p:nvSpPr>
          <p:cNvPr id="8" name="TextBox 7">
            <a:extLst>
              <a:ext uri="{FF2B5EF4-FFF2-40B4-BE49-F238E27FC236}">
                <a16:creationId xmlns:a16="http://schemas.microsoft.com/office/drawing/2014/main" id="{778BC71A-98DF-836A-9F92-89A964C7B0A7}"/>
              </a:ext>
            </a:extLst>
          </p:cNvPr>
          <p:cNvSpPr txBox="1"/>
          <p:nvPr/>
        </p:nvSpPr>
        <p:spPr>
          <a:xfrm>
            <a:off x="3518618" y="4245775"/>
            <a:ext cx="5154756" cy="338554"/>
          </a:xfrm>
          <a:prstGeom prst="rect">
            <a:avLst/>
          </a:prstGeom>
          <a:noFill/>
        </p:spPr>
        <p:txBody>
          <a:bodyPr wrap="square" rtlCol="0">
            <a:spAutoFit/>
          </a:bodyPr>
          <a:lstStyle/>
          <a:p>
            <a:r>
              <a:rPr lang="en-US" sz="1600" dirty="0"/>
              <a:t>Source: https://cloud.google.com/architecture/iot-overview</a:t>
            </a:r>
          </a:p>
        </p:txBody>
      </p:sp>
    </p:spTree>
    <p:extLst>
      <p:ext uri="{BB962C8B-B14F-4D97-AF65-F5344CB8AC3E}">
        <p14:creationId xmlns:p14="http://schemas.microsoft.com/office/powerpoint/2010/main" val="129057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7485-ABDA-7F45-9493-8D88486DEA02}"/>
              </a:ext>
            </a:extLst>
          </p:cNvPr>
          <p:cNvSpPr>
            <a:spLocks noGrp="1"/>
          </p:cNvSpPr>
          <p:nvPr>
            <p:ph type="title"/>
          </p:nvPr>
        </p:nvSpPr>
        <p:spPr/>
        <p:txBody>
          <a:bodyPr/>
          <a:lstStyle/>
          <a:p>
            <a:r>
              <a:rPr lang="en-US" b="1"/>
              <a:t>Device </a:t>
            </a:r>
            <a:r>
              <a:rPr lang="en-US" b="1">
                <a:effectLst/>
              </a:rPr>
              <a:t>activation</a:t>
            </a:r>
            <a:endParaRPr lang="en-US" dirty="0"/>
          </a:p>
        </p:txBody>
      </p:sp>
      <p:sp>
        <p:nvSpPr>
          <p:cNvPr id="3" name="Content Placeholder 2">
            <a:extLst>
              <a:ext uri="{FF2B5EF4-FFF2-40B4-BE49-F238E27FC236}">
                <a16:creationId xmlns:a16="http://schemas.microsoft.com/office/drawing/2014/main" id="{EEFA5E0D-206A-01F4-A5BE-7F4AE08EE722}"/>
              </a:ext>
            </a:extLst>
          </p:cNvPr>
          <p:cNvSpPr>
            <a:spLocks noGrp="1"/>
          </p:cNvSpPr>
          <p:nvPr>
            <p:ph idx="1"/>
          </p:nvPr>
        </p:nvSpPr>
        <p:spPr/>
        <p:txBody>
          <a:bodyPr/>
          <a:lstStyle/>
          <a:p>
            <a:r>
              <a:rPr lang="en-US" dirty="0"/>
              <a:t>The </a:t>
            </a:r>
            <a:r>
              <a:rPr lang="en-US" b="1" dirty="0"/>
              <a:t>OTAA</a:t>
            </a:r>
            <a:r>
              <a:rPr lang="en-US" dirty="0"/>
              <a:t> and </a:t>
            </a:r>
            <a:r>
              <a:rPr lang="en-US" b="1" dirty="0"/>
              <a:t>ABP</a:t>
            </a:r>
            <a:r>
              <a:rPr lang="en-US" dirty="0"/>
              <a:t> activation methods each result in secret session keys being held by both the end device and the network server, which are used to secure messages being sent and received across the network.</a:t>
            </a:r>
          </a:p>
          <a:p>
            <a:r>
              <a:rPr lang="en-US" dirty="0"/>
              <a:t>In </a:t>
            </a:r>
            <a:r>
              <a:rPr lang="en-US" b="1" dirty="0"/>
              <a:t>ABP</a:t>
            </a:r>
            <a:r>
              <a:rPr lang="en-US" dirty="0"/>
              <a:t>, these session keys are stored on the end device during the manufacturing process.</a:t>
            </a:r>
          </a:p>
          <a:p>
            <a:r>
              <a:rPr lang="en-US" dirty="0"/>
              <a:t>In </a:t>
            </a:r>
            <a:r>
              <a:rPr lang="en-US" b="1" dirty="0"/>
              <a:t>OTAA</a:t>
            </a:r>
            <a:r>
              <a:rPr lang="en-US" dirty="0"/>
              <a:t>, the session keys are generated during a series of exchanges with the network server.</a:t>
            </a:r>
          </a:p>
          <a:p>
            <a:r>
              <a:rPr lang="en-US" b="1" dirty="0"/>
              <a:t>OTAA</a:t>
            </a:r>
            <a:r>
              <a:rPr lang="en-US" dirty="0"/>
              <a:t> is the more secure option, since the keys can be replaced at any time by rejoining the network.</a:t>
            </a:r>
          </a:p>
        </p:txBody>
      </p:sp>
      <p:sp>
        <p:nvSpPr>
          <p:cNvPr id="4" name="TextBox 3">
            <a:extLst>
              <a:ext uri="{FF2B5EF4-FFF2-40B4-BE49-F238E27FC236}">
                <a16:creationId xmlns:a16="http://schemas.microsoft.com/office/drawing/2014/main" id="{224D9983-3FDF-1AB4-F236-12AB58F976BC}"/>
              </a:ext>
            </a:extLst>
          </p:cNvPr>
          <p:cNvSpPr txBox="1"/>
          <p:nvPr/>
        </p:nvSpPr>
        <p:spPr>
          <a:xfrm>
            <a:off x="838200" y="6255327"/>
            <a:ext cx="11087009" cy="338554"/>
          </a:xfrm>
          <a:prstGeom prst="rect">
            <a:avLst/>
          </a:prstGeom>
          <a:noFill/>
        </p:spPr>
        <p:txBody>
          <a:bodyPr wrap="none" rtlCol="0">
            <a:spAutoFit/>
          </a:bodyPr>
          <a:lstStyle/>
          <a:p>
            <a:r>
              <a:rPr lang="en-US" sz="1600" dirty="0"/>
              <a:t>Source: https://lora-developers.semtech.com/documentation/tech-papers-and-guides/lorawan-device-activation/device-activation</a:t>
            </a:r>
          </a:p>
        </p:txBody>
      </p:sp>
    </p:spTree>
    <p:extLst>
      <p:ext uri="{BB962C8B-B14F-4D97-AF65-F5344CB8AC3E}">
        <p14:creationId xmlns:p14="http://schemas.microsoft.com/office/powerpoint/2010/main" val="165278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93A9-4C57-6A3C-3FF4-B08843EAFCA7}"/>
              </a:ext>
            </a:extLst>
          </p:cNvPr>
          <p:cNvSpPr>
            <a:spLocks noGrp="1"/>
          </p:cNvSpPr>
          <p:nvPr>
            <p:ph type="title"/>
          </p:nvPr>
        </p:nvSpPr>
        <p:spPr/>
        <p:txBody>
          <a:bodyPr/>
          <a:lstStyle/>
          <a:p>
            <a:r>
              <a:rPr lang="en-US" b="1" dirty="0"/>
              <a:t>Payload decoding</a:t>
            </a:r>
          </a:p>
        </p:txBody>
      </p:sp>
      <p:sp>
        <p:nvSpPr>
          <p:cNvPr id="3" name="Content Placeholder 2">
            <a:extLst>
              <a:ext uri="{FF2B5EF4-FFF2-40B4-BE49-F238E27FC236}">
                <a16:creationId xmlns:a16="http://schemas.microsoft.com/office/drawing/2014/main" id="{C6DA0554-6FC3-A0AF-7E30-4ABA3B6263D5}"/>
              </a:ext>
            </a:extLst>
          </p:cNvPr>
          <p:cNvSpPr>
            <a:spLocks noGrp="1"/>
          </p:cNvSpPr>
          <p:nvPr>
            <p:ph idx="1"/>
          </p:nvPr>
        </p:nvSpPr>
        <p:spPr/>
        <p:txBody>
          <a:bodyPr/>
          <a:lstStyle/>
          <a:p>
            <a:r>
              <a:rPr lang="en-US" dirty="0">
                <a:effectLst/>
              </a:rPr>
              <a:t>LoRa devices send their readings as bytes instead of a full JSON object in order to save bandwidth.</a:t>
            </a:r>
          </a:p>
          <a:p>
            <a:endParaRPr lang="en-US" dirty="0"/>
          </a:p>
          <a:p>
            <a:r>
              <a:rPr lang="en-US" dirty="0"/>
              <a:t>Payload decoding refers to the process of converting </a:t>
            </a:r>
            <a:r>
              <a:rPr lang="en-US" dirty="0">
                <a:effectLst/>
              </a:rPr>
              <a:t>a simple byte sequence to usable data.</a:t>
            </a:r>
            <a:endParaRPr lang="en-US" dirty="0"/>
          </a:p>
        </p:txBody>
      </p:sp>
      <p:sp>
        <p:nvSpPr>
          <p:cNvPr id="4" name="TextBox 3">
            <a:extLst>
              <a:ext uri="{FF2B5EF4-FFF2-40B4-BE49-F238E27FC236}">
                <a16:creationId xmlns:a16="http://schemas.microsoft.com/office/drawing/2014/main" id="{C691A551-7219-E786-26E5-A78C93881C2D}"/>
              </a:ext>
            </a:extLst>
          </p:cNvPr>
          <p:cNvSpPr txBox="1"/>
          <p:nvPr/>
        </p:nvSpPr>
        <p:spPr>
          <a:xfrm>
            <a:off x="838200" y="6176963"/>
            <a:ext cx="5235600" cy="338554"/>
          </a:xfrm>
          <a:prstGeom prst="rect">
            <a:avLst/>
          </a:prstGeom>
          <a:noFill/>
        </p:spPr>
        <p:txBody>
          <a:bodyPr wrap="none" rtlCol="0">
            <a:spAutoFit/>
          </a:bodyPr>
          <a:lstStyle/>
          <a:p>
            <a:r>
              <a:rPr lang="en-US" sz="1600" dirty="0"/>
              <a:t>Source: https://docs.datacake.de/lorawan/payload-decoders</a:t>
            </a:r>
          </a:p>
        </p:txBody>
      </p:sp>
    </p:spTree>
    <p:extLst>
      <p:ext uri="{BB962C8B-B14F-4D97-AF65-F5344CB8AC3E}">
        <p14:creationId xmlns:p14="http://schemas.microsoft.com/office/powerpoint/2010/main" val="91495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423E-D7D8-592C-3E6D-8DE226A9E79B}"/>
              </a:ext>
            </a:extLst>
          </p:cNvPr>
          <p:cNvSpPr>
            <a:spLocks noGrp="1"/>
          </p:cNvSpPr>
          <p:nvPr>
            <p:ph type="title"/>
          </p:nvPr>
        </p:nvSpPr>
        <p:spPr/>
        <p:txBody>
          <a:bodyPr/>
          <a:lstStyle/>
          <a:p>
            <a:r>
              <a:rPr lang="en-US" b="1"/>
              <a:t>Payload decoding</a:t>
            </a:r>
            <a:endParaRPr lang="en-US" dirty="0"/>
          </a:p>
        </p:txBody>
      </p:sp>
      <p:pic>
        <p:nvPicPr>
          <p:cNvPr id="5" name="Content Placeholder 4">
            <a:extLst>
              <a:ext uri="{FF2B5EF4-FFF2-40B4-BE49-F238E27FC236}">
                <a16:creationId xmlns:a16="http://schemas.microsoft.com/office/drawing/2014/main" id="{911E6FF2-ED02-EC23-F28B-4D322D9175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483" y="1690688"/>
            <a:ext cx="4743029" cy="4351338"/>
          </a:xfrm>
        </p:spPr>
      </p:pic>
      <p:sp>
        <p:nvSpPr>
          <p:cNvPr id="6" name="TextBox 5">
            <a:extLst>
              <a:ext uri="{FF2B5EF4-FFF2-40B4-BE49-F238E27FC236}">
                <a16:creationId xmlns:a16="http://schemas.microsoft.com/office/drawing/2014/main" id="{EF28D526-E935-CA31-FD85-5DB10145DEFE}"/>
              </a:ext>
            </a:extLst>
          </p:cNvPr>
          <p:cNvSpPr txBox="1"/>
          <p:nvPr/>
        </p:nvSpPr>
        <p:spPr>
          <a:xfrm>
            <a:off x="2628158" y="6248400"/>
            <a:ext cx="6935681" cy="338554"/>
          </a:xfrm>
          <a:prstGeom prst="rect">
            <a:avLst/>
          </a:prstGeom>
          <a:noFill/>
        </p:spPr>
        <p:txBody>
          <a:bodyPr wrap="none" rtlCol="0">
            <a:spAutoFit/>
          </a:bodyPr>
          <a:lstStyle/>
          <a:p>
            <a:r>
              <a:rPr lang="en-US" sz="1600" dirty="0"/>
              <a:t>Source: https://www.oemserver.com/tools/GuppyLoRaWAN/UplinkDecoder.html</a:t>
            </a:r>
          </a:p>
        </p:txBody>
      </p:sp>
    </p:spTree>
    <p:extLst>
      <p:ext uri="{BB962C8B-B14F-4D97-AF65-F5344CB8AC3E}">
        <p14:creationId xmlns:p14="http://schemas.microsoft.com/office/powerpoint/2010/main" val="111284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E955-82DC-453F-F7C0-914418B5ADE0}"/>
              </a:ext>
            </a:extLst>
          </p:cNvPr>
          <p:cNvSpPr>
            <a:spLocks noGrp="1"/>
          </p:cNvSpPr>
          <p:nvPr>
            <p:ph type="title"/>
          </p:nvPr>
        </p:nvSpPr>
        <p:spPr/>
        <p:txBody>
          <a:bodyPr/>
          <a:lstStyle/>
          <a:p>
            <a:r>
              <a:rPr lang="en-US" b="1" dirty="0"/>
              <a:t>Devices</a:t>
            </a:r>
          </a:p>
        </p:txBody>
      </p:sp>
      <p:sp>
        <p:nvSpPr>
          <p:cNvPr id="3" name="Content Placeholder 2">
            <a:extLst>
              <a:ext uri="{FF2B5EF4-FFF2-40B4-BE49-F238E27FC236}">
                <a16:creationId xmlns:a16="http://schemas.microsoft.com/office/drawing/2014/main" id="{706622F5-9552-BCAA-7970-99F3EE96FB6D}"/>
              </a:ext>
            </a:extLst>
          </p:cNvPr>
          <p:cNvSpPr>
            <a:spLocks noGrp="1"/>
          </p:cNvSpPr>
          <p:nvPr>
            <p:ph idx="1"/>
          </p:nvPr>
        </p:nvSpPr>
        <p:spPr/>
        <p:txBody>
          <a:bodyPr/>
          <a:lstStyle/>
          <a:p>
            <a:r>
              <a:rPr lang="en-US" b="1" dirty="0"/>
              <a:t>IoT devices</a:t>
            </a:r>
            <a:r>
              <a:rPr lang="en-US" dirty="0"/>
              <a:t> are pieces of </a:t>
            </a:r>
            <a:r>
              <a:rPr lang="en-US" b="1" dirty="0"/>
              <a:t>hardware</a:t>
            </a:r>
            <a:r>
              <a:rPr lang="en-US" dirty="0"/>
              <a:t>, such as </a:t>
            </a:r>
            <a:r>
              <a:rPr lang="en-US" b="1" dirty="0"/>
              <a:t>sensors</a:t>
            </a:r>
            <a:r>
              <a:rPr lang="en-US" dirty="0"/>
              <a:t>, </a:t>
            </a:r>
            <a:r>
              <a:rPr lang="en-US" b="1" dirty="0"/>
              <a:t>actuators</a:t>
            </a:r>
            <a:r>
              <a:rPr lang="en-US" dirty="0"/>
              <a:t>, gadgets, appliances, or machines, that are </a:t>
            </a:r>
            <a:r>
              <a:rPr lang="en-US" b="1" dirty="0"/>
              <a:t>programmed for certain applications</a:t>
            </a:r>
            <a:r>
              <a:rPr lang="en-US" dirty="0"/>
              <a:t> and can </a:t>
            </a:r>
            <a:r>
              <a:rPr lang="en-US" b="1" dirty="0"/>
              <a:t>transmit data </a:t>
            </a:r>
            <a:r>
              <a:rPr lang="en-US" dirty="0"/>
              <a:t>over the </a:t>
            </a:r>
            <a:r>
              <a:rPr lang="el-GR" b="1" dirty="0"/>
              <a:t>Ι</a:t>
            </a:r>
            <a:r>
              <a:rPr lang="en-US" b="1" dirty="0" err="1"/>
              <a:t>nternet</a:t>
            </a:r>
            <a:r>
              <a:rPr lang="en-US" dirty="0"/>
              <a:t> or </a:t>
            </a:r>
            <a:r>
              <a:rPr lang="en-US" b="1" dirty="0"/>
              <a:t>other networks</a:t>
            </a:r>
            <a:r>
              <a:rPr lang="en-US" dirty="0"/>
              <a:t>. They can be </a:t>
            </a:r>
            <a:r>
              <a:rPr lang="en-US" b="1" dirty="0"/>
              <a:t>embedded</a:t>
            </a:r>
            <a:r>
              <a:rPr lang="en-US" dirty="0"/>
              <a:t> into other mobile devices, industrial equipment, environmental sensors, medical devices, and more.</a:t>
            </a:r>
          </a:p>
          <a:p>
            <a:endParaRPr lang="en-US" dirty="0"/>
          </a:p>
        </p:txBody>
      </p:sp>
      <p:sp>
        <p:nvSpPr>
          <p:cNvPr id="4" name="TextBox 3">
            <a:extLst>
              <a:ext uri="{FF2B5EF4-FFF2-40B4-BE49-F238E27FC236}">
                <a16:creationId xmlns:a16="http://schemas.microsoft.com/office/drawing/2014/main" id="{43F029AD-264C-4403-9AFC-7791589F35AE}"/>
              </a:ext>
            </a:extLst>
          </p:cNvPr>
          <p:cNvSpPr txBox="1"/>
          <p:nvPr/>
        </p:nvSpPr>
        <p:spPr>
          <a:xfrm>
            <a:off x="838200" y="6176963"/>
            <a:ext cx="4451924" cy="338554"/>
          </a:xfrm>
          <a:prstGeom prst="rect">
            <a:avLst/>
          </a:prstGeom>
          <a:noFill/>
        </p:spPr>
        <p:txBody>
          <a:bodyPr wrap="none" rtlCol="0">
            <a:spAutoFit/>
          </a:bodyPr>
          <a:lstStyle/>
          <a:p>
            <a:r>
              <a:rPr lang="en-US" sz="1600" dirty="0"/>
              <a:t>Source: https://www.arm.com/glossary/iot-devices</a:t>
            </a:r>
          </a:p>
        </p:txBody>
      </p:sp>
    </p:spTree>
    <p:extLst>
      <p:ext uri="{BB962C8B-B14F-4D97-AF65-F5344CB8AC3E}">
        <p14:creationId xmlns:p14="http://schemas.microsoft.com/office/powerpoint/2010/main" val="240086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6ED7-BEA5-F08F-1EE7-8D1D57FEBE3A}"/>
              </a:ext>
            </a:extLst>
          </p:cNvPr>
          <p:cNvSpPr>
            <a:spLocks noGrp="1"/>
          </p:cNvSpPr>
          <p:nvPr>
            <p:ph type="title"/>
          </p:nvPr>
        </p:nvSpPr>
        <p:spPr/>
        <p:txBody>
          <a:bodyPr/>
          <a:lstStyle/>
          <a:p>
            <a:r>
              <a:rPr lang="en-US" b="1" dirty="0"/>
              <a:t>Parking sensor</a:t>
            </a:r>
          </a:p>
        </p:txBody>
      </p:sp>
      <p:pic>
        <p:nvPicPr>
          <p:cNvPr id="5" name="Content Placeholder 4" descr="A close-up of a tire&#10;&#10;Description automatically generated with low confidence">
            <a:extLst>
              <a:ext uri="{FF2B5EF4-FFF2-40B4-BE49-F238E27FC236}">
                <a16:creationId xmlns:a16="http://schemas.microsoft.com/office/drawing/2014/main" id="{B81BAE6A-79D2-E510-3DC1-139C85E28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8484" y="2025157"/>
            <a:ext cx="4475024" cy="3222420"/>
          </a:xfrm>
        </p:spPr>
      </p:pic>
      <p:sp>
        <p:nvSpPr>
          <p:cNvPr id="6" name="TextBox 5">
            <a:extLst>
              <a:ext uri="{FF2B5EF4-FFF2-40B4-BE49-F238E27FC236}">
                <a16:creationId xmlns:a16="http://schemas.microsoft.com/office/drawing/2014/main" id="{A3118764-51E2-2AB3-16C3-EF322C0476DA}"/>
              </a:ext>
            </a:extLst>
          </p:cNvPr>
          <p:cNvSpPr txBox="1"/>
          <p:nvPr/>
        </p:nvSpPr>
        <p:spPr>
          <a:xfrm>
            <a:off x="3354188" y="5970023"/>
            <a:ext cx="5483617" cy="338554"/>
          </a:xfrm>
          <a:prstGeom prst="rect">
            <a:avLst/>
          </a:prstGeom>
          <a:noFill/>
        </p:spPr>
        <p:txBody>
          <a:bodyPr wrap="none" rtlCol="0">
            <a:spAutoFit/>
          </a:bodyPr>
          <a:lstStyle/>
          <a:p>
            <a:r>
              <a:rPr lang="en-US" sz="1600" dirty="0"/>
              <a:t>Source: https://cicicom.gr/pages/lora-wan/lora-parking-sensor/</a:t>
            </a:r>
          </a:p>
        </p:txBody>
      </p:sp>
    </p:spTree>
    <p:extLst>
      <p:ext uri="{BB962C8B-B14F-4D97-AF65-F5344CB8AC3E}">
        <p14:creationId xmlns:p14="http://schemas.microsoft.com/office/powerpoint/2010/main" val="10291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7034-2FA5-6F8C-FA93-DB3D99125B1A}"/>
              </a:ext>
            </a:extLst>
          </p:cNvPr>
          <p:cNvSpPr>
            <a:spLocks noGrp="1"/>
          </p:cNvSpPr>
          <p:nvPr>
            <p:ph type="title"/>
          </p:nvPr>
        </p:nvSpPr>
        <p:spPr/>
        <p:txBody>
          <a:bodyPr/>
          <a:lstStyle/>
          <a:p>
            <a:r>
              <a:rPr lang="en-US" b="1" dirty="0"/>
              <a:t>Asset tracker</a:t>
            </a:r>
          </a:p>
        </p:txBody>
      </p:sp>
      <p:pic>
        <p:nvPicPr>
          <p:cNvPr id="5" name="Content Placeholder 4" descr="A picture containing jack, indoor, cable, plug&#10;&#10;Description automatically generated">
            <a:extLst>
              <a:ext uri="{FF2B5EF4-FFF2-40B4-BE49-F238E27FC236}">
                <a16:creationId xmlns:a16="http://schemas.microsoft.com/office/drawing/2014/main" id="{C262C415-4278-07DC-F7DA-015BD55AF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0" y="2278898"/>
            <a:ext cx="4572000" cy="2944368"/>
          </a:xfrm>
        </p:spPr>
      </p:pic>
      <p:sp>
        <p:nvSpPr>
          <p:cNvPr id="6" name="TextBox 5">
            <a:extLst>
              <a:ext uri="{FF2B5EF4-FFF2-40B4-BE49-F238E27FC236}">
                <a16:creationId xmlns:a16="http://schemas.microsoft.com/office/drawing/2014/main" id="{47970815-EAAE-82D5-8276-49E71A3A1DBB}"/>
              </a:ext>
            </a:extLst>
          </p:cNvPr>
          <p:cNvSpPr txBox="1"/>
          <p:nvPr/>
        </p:nvSpPr>
        <p:spPr>
          <a:xfrm>
            <a:off x="3330659" y="5908458"/>
            <a:ext cx="5530681" cy="338554"/>
          </a:xfrm>
          <a:prstGeom prst="rect">
            <a:avLst/>
          </a:prstGeom>
          <a:noFill/>
        </p:spPr>
        <p:txBody>
          <a:bodyPr wrap="none" rtlCol="0">
            <a:spAutoFit/>
          </a:bodyPr>
          <a:lstStyle/>
          <a:p>
            <a:r>
              <a:rPr lang="en-US" sz="1600" dirty="0"/>
              <a:t>Source: https://www.digitalmatter.com/devices/guppy-lorawan/</a:t>
            </a:r>
          </a:p>
        </p:txBody>
      </p:sp>
    </p:spTree>
    <p:extLst>
      <p:ext uri="{BB962C8B-B14F-4D97-AF65-F5344CB8AC3E}">
        <p14:creationId xmlns:p14="http://schemas.microsoft.com/office/powerpoint/2010/main" val="69066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5FFE-07CD-3D5B-4058-316DB9B102E3}"/>
              </a:ext>
            </a:extLst>
          </p:cNvPr>
          <p:cNvSpPr>
            <a:spLocks noGrp="1"/>
          </p:cNvSpPr>
          <p:nvPr>
            <p:ph type="title"/>
          </p:nvPr>
        </p:nvSpPr>
        <p:spPr/>
        <p:txBody>
          <a:bodyPr/>
          <a:lstStyle/>
          <a:p>
            <a:r>
              <a:rPr lang="en-US" b="1" dirty="0"/>
              <a:t>Gateways</a:t>
            </a:r>
          </a:p>
        </p:txBody>
      </p:sp>
      <p:sp>
        <p:nvSpPr>
          <p:cNvPr id="3" name="Content Placeholder 2">
            <a:extLst>
              <a:ext uri="{FF2B5EF4-FFF2-40B4-BE49-F238E27FC236}">
                <a16:creationId xmlns:a16="http://schemas.microsoft.com/office/drawing/2014/main" id="{56F9B9F7-1689-98C0-678D-121FED4581D8}"/>
              </a:ext>
            </a:extLst>
          </p:cNvPr>
          <p:cNvSpPr>
            <a:spLocks noGrp="1"/>
          </p:cNvSpPr>
          <p:nvPr>
            <p:ph idx="1"/>
          </p:nvPr>
        </p:nvSpPr>
        <p:spPr/>
        <p:txBody>
          <a:bodyPr/>
          <a:lstStyle/>
          <a:p>
            <a:r>
              <a:rPr lang="en-US" dirty="0"/>
              <a:t>An </a:t>
            </a:r>
            <a:r>
              <a:rPr lang="en-US" b="1" dirty="0"/>
              <a:t>IoT gateway </a:t>
            </a:r>
            <a:r>
              <a:rPr lang="en-US" dirty="0"/>
              <a:t>is a physical device or virtual platform that </a:t>
            </a:r>
            <a:r>
              <a:rPr lang="en-US" b="1" dirty="0"/>
              <a:t>connects</a:t>
            </a:r>
            <a:r>
              <a:rPr lang="en-US" dirty="0"/>
              <a:t> sensors, IoT modules, and smart devices to the </a:t>
            </a:r>
            <a:r>
              <a:rPr lang="en-US" b="1" dirty="0"/>
              <a:t>cloud</a:t>
            </a:r>
            <a:r>
              <a:rPr lang="en-US" dirty="0"/>
              <a:t>.</a:t>
            </a:r>
          </a:p>
          <a:p>
            <a:endParaRPr lang="en-US" dirty="0"/>
          </a:p>
          <a:p>
            <a:r>
              <a:rPr lang="en-US" dirty="0"/>
              <a:t>Gateways serve as a </a:t>
            </a:r>
            <a:r>
              <a:rPr lang="en-US" b="1" dirty="0"/>
              <a:t>wireless access portal </a:t>
            </a:r>
            <a:r>
              <a:rPr lang="en-US" dirty="0"/>
              <a:t>to give IoT devices access to the </a:t>
            </a:r>
            <a:r>
              <a:rPr lang="en-US" b="1" dirty="0"/>
              <a:t>Internet</a:t>
            </a:r>
            <a:r>
              <a:rPr lang="en-US" dirty="0"/>
              <a:t>.</a:t>
            </a:r>
          </a:p>
          <a:p>
            <a:endParaRPr lang="en-US" dirty="0"/>
          </a:p>
          <a:p>
            <a:r>
              <a:rPr lang="en-US" b="1" dirty="0"/>
              <a:t>All the information </a:t>
            </a:r>
            <a:r>
              <a:rPr lang="en-US" dirty="0"/>
              <a:t>moving through an IoT ecosystem – from an IoT device to the cloud, or vice versa – </a:t>
            </a:r>
            <a:r>
              <a:rPr lang="en-US" b="1" dirty="0"/>
              <a:t>goes through a connected IoT gateway</a:t>
            </a:r>
            <a:r>
              <a:rPr lang="en-US" dirty="0"/>
              <a:t>.</a:t>
            </a:r>
          </a:p>
        </p:txBody>
      </p:sp>
      <p:sp>
        <p:nvSpPr>
          <p:cNvPr id="4" name="TextBox 3">
            <a:extLst>
              <a:ext uri="{FF2B5EF4-FFF2-40B4-BE49-F238E27FC236}">
                <a16:creationId xmlns:a16="http://schemas.microsoft.com/office/drawing/2014/main" id="{A8E482D0-CD0E-F933-5EE8-BAFA5D56E42E}"/>
              </a:ext>
            </a:extLst>
          </p:cNvPr>
          <p:cNvSpPr txBox="1"/>
          <p:nvPr/>
        </p:nvSpPr>
        <p:spPr>
          <a:xfrm>
            <a:off x="765545" y="6176963"/>
            <a:ext cx="8891345" cy="338554"/>
          </a:xfrm>
          <a:prstGeom prst="rect">
            <a:avLst/>
          </a:prstGeom>
          <a:noFill/>
        </p:spPr>
        <p:txBody>
          <a:bodyPr wrap="none" rtlCol="0">
            <a:spAutoFit/>
          </a:bodyPr>
          <a:lstStyle/>
          <a:p>
            <a:r>
              <a:rPr lang="en-US" sz="1600" dirty="0"/>
              <a:t>Source: https://www.thalesgroup.com/en/markets/digital-identity-and-security/iot/inspired/iot-gateway</a:t>
            </a:r>
          </a:p>
        </p:txBody>
      </p:sp>
    </p:spTree>
    <p:extLst>
      <p:ext uri="{BB962C8B-B14F-4D97-AF65-F5344CB8AC3E}">
        <p14:creationId xmlns:p14="http://schemas.microsoft.com/office/powerpoint/2010/main" val="137306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14B5-6563-0324-6C13-6E2FDE483C3D}"/>
              </a:ext>
            </a:extLst>
          </p:cNvPr>
          <p:cNvSpPr>
            <a:spLocks noGrp="1"/>
          </p:cNvSpPr>
          <p:nvPr>
            <p:ph type="title"/>
          </p:nvPr>
        </p:nvSpPr>
        <p:spPr/>
        <p:txBody>
          <a:bodyPr/>
          <a:lstStyle/>
          <a:p>
            <a:r>
              <a:rPr lang="en-US" b="1" dirty="0"/>
              <a:t>Gateways</a:t>
            </a:r>
          </a:p>
        </p:txBody>
      </p:sp>
      <p:sp>
        <p:nvSpPr>
          <p:cNvPr id="3" name="Content Placeholder 2">
            <a:extLst>
              <a:ext uri="{FF2B5EF4-FFF2-40B4-BE49-F238E27FC236}">
                <a16:creationId xmlns:a16="http://schemas.microsoft.com/office/drawing/2014/main" id="{9E011125-25E9-CE87-A751-B4A48CBD1C2E}"/>
              </a:ext>
            </a:extLst>
          </p:cNvPr>
          <p:cNvSpPr>
            <a:spLocks noGrp="1"/>
          </p:cNvSpPr>
          <p:nvPr>
            <p:ph idx="1"/>
          </p:nvPr>
        </p:nvSpPr>
        <p:spPr/>
        <p:txBody>
          <a:bodyPr/>
          <a:lstStyle/>
          <a:p>
            <a:r>
              <a:rPr lang="en-US" dirty="0"/>
              <a:t>An IoT Gateway </a:t>
            </a:r>
            <a:r>
              <a:rPr lang="en-US" b="1" dirty="0"/>
              <a:t>collects</a:t>
            </a:r>
            <a:r>
              <a:rPr lang="en-US" dirty="0"/>
              <a:t> massive data from many connected devices and sensors in any given IoT ecosystem.</a:t>
            </a:r>
          </a:p>
          <a:p>
            <a:endParaRPr lang="en-US" dirty="0"/>
          </a:p>
          <a:p>
            <a:r>
              <a:rPr lang="en-US" dirty="0"/>
              <a:t>The gateway </a:t>
            </a:r>
            <a:r>
              <a:rPr lang="en-US" b="1" dirty="0"/>
              <a:t>pre-processes</a:t>
            </a:r>
            <a:r>
              <a:rPr lang="en-US" dirty="0"/>
              <a:t> the data before passing it along to cloud platforms, where the heavy lifting of transforming data into meaningful intelligence is accomplished.</a:t>
            </a:r>
          </a:p>
          <a:p>
            <a:endParaRPr lang="en-US" dirty="0"/>
          </a:p>
          <a:p>
            <a:r>
              <a:rPr lang="en-US" dirty="0"/>
              <a:t>IoT gateways also </a:t>
            </a:r>
            <a:r>
              <a:rPr lang="en-US" b="1" dirty="0"/>
              <a:t>receive</a:t>
            </a:r>
            <a:r>
              <a:rPr lang="en-US" dirty="0"/>
              <a:t> information from the cloud, sent back to devices to allow autonomous management of devices in the field.</a:t>
            </a:r>
          </a:p>
        </p:txBody>
      </p:sp>
      <p:sp>
        <p:nvSpPr>
          <p:cNvPr id="4" name="TextBox 3">
            <a:extLst>
              <a:ext uri="{FF2B5EF4-FFF2-40B4-BE49-F238E27FC236}">
                <a16:creationId xmlns:a16="http://schemas.microsoft.com/office/drawing/2014/main" id="{BDCF0437-6D98-9767-8645-5C45716C3032}"/>
              </a:ext>
            </a:extLst>
          </p:cNvPr>
          <p:cNvSpPr txBox="1"/>
          <p:nvPr/>
        </p:nvSpPr>
        <p:spPr>
          <a:xfrm>
            <a:off x="765545" y="6176963"/>
            <a:ext cx="8891345" cy="338554"/>
          </a:xfrm>
          <a:prstGeom prst="rect">
            <a:avLst/>
          </a:prstGeom>
          <a:noFill/>
        </p:spPr>
        <p:txBody>
          <a:bodyPr wrap="none" rtlCol="0">
            <a:spAutoFit/>
          </a:bodyPr>
          <a:lstStyle/>
          <a:p>
            <a:r>
              <a:rPr lang="en-US" sz="1600" dirty="0"/>
              <a:t>Source: https://www.thalesgroup.com/en/markets/digital-identity-and-security/iot/inspired/iot-gateway</a:t>
            </a:r>
          </a:p>
        </p:txBody>
      </p:sp>
    </p:spTree>
    <p:extLst>
      <p:ext uri="{BB962C8B-B14F-4D97-AF65-F5344CB8AC3E}">
        <p14:creationId xmlns:p14="http://schemas.microsoft.com/office/powerpoint/2010/main" val="227601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2CA8-9BD7-4E71-6DC2-3D5E87F51F38}"/>
              </a:ext>
            </a:extLst>
          </p:cNvPr>
          <p:cNvSpPr>
            <a:spLocks noGrp="1"/>
          </p:cNvSpPr>
          <p:nvPr>
            <p:ph type="title"/>
          </p:nvPr>
        </p:nvSpPr>
        <p:spPr/>
        <p:txBody>
          <a:bodyPr/>
          <a:lstStyle/>
          <a:p>
            <a:r>
              <a:rPr lang="en-US" b="1" dirty="0"/>
              <a:t>LoRa gateway</a:t>
            </a:r>
          </a:p>
        </p:txBody>
      </p:sp>
      <p:pic>
        <p:nvPicPr>
          <p:cNvPr id="5" name="Content Placeholder 4" descr="A picture containing indoor&#10;&#10;Description automatically generated">
            <a:extLst>
              <a:ext uri="{FF2B5EF4-FFF2-40B4-BE49-F238E27FC236}">
                <a16:creationId xmlns:a16="http://schemas.microsoft.com/office/drawing/2014/main" id="{1201D244-5F5D-F7C9-F8AA-65B0E0D1D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081" y="1825625"/>
            <a:ext cx="6485837" cy="4351338"/>
          </a:xfrm>
        </p:spPr>
      </p:pic>
      <p:sp>
        <p:nvSpPr>
          <p:cNvPr id="6" name="TextBox 5">
            <a:extLst>
              <a:ext uri="{FF2B5EF4-FFF2-40B4-BE49-F238E27FC236}">
                <a16:creationId xmlns:a16="http://schemas.microsoft.com/office/drawing/2014/main" id="{9C5F2020-587C-BB19-F59E-BD763EBFDDD4}"/>
              </a:ext>
            </a:extLst>
          </p:cNvPr>
          <p:cNvSpPr txBox="1"/>
          <p:nvPr/>
        </p:nvSpPr>
        <p:spPr>
          <a:xfrm>
            <a:off x="3766515" y="6323598"/>
            <a:ext cx="4658968" cy="338554"/>
          </a:xfrm>
          <a:prstGeom prst="rect">
            <a:avLst/>
          </a:prstGeom>
          <a:noFill/>
        </p:spPr>
        <p:txBody>
          <a:bodyPr wrap="none" rtlCol="0">
            <a:spAutoFit/>
          </a:bodyPr>
          <a:lstStyle/>
          <a:p>
            <a:r>
              <a:rPr lang="en-US" sz="1600" dirty="0"/>
              <a:t>Source: https://webshop.ideetron.nl/LARANK-8_PLUS</a:t>
            </a:r>
          </a:p>
        </p:txBody>
      </p:sp>
    </p:spTree>
    <p:extLst>
      <p:ext uri="{BB962C8B-B14F-4D97-AF65-F5344CB8AC3E}">
        <p14:creationId xmlns:p14="http://schemas.microsoft.com/office/powerpoint/2010/main" val="428665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EAED-F925-3F22-E8CD-FA188352D7B5}"/>
              </a:ext>
            </a:extLst>
          </p:cNvPr>
          <p:cNvSpPr>
            <a:spLocks noGrp="1"/>
          </p:cNvSpPr>
          <p:nvPr>
            <p:ph type="title"/>
          </p:nvPr>
        </p:nvSpPr>
        <p:spPr/>
        <p:txBody>
          <a:bodyPr/>
          <a:lstStyle/>
          <a:p>
            <a:r>
              <a:rPr lang="en-US" b="1" dirty="0"/>
              <a:t>LoRa gateway</a:t>
            </a:r>
          </a:p>
        </p:txBody>
      </p:sp>
      <p:pic>
        <p:nvPicPr>
          <p:cNvPr id="9" name="Content Placeholder 8" descr="A picture containing text, electronics, circuit&#10;&#10;Description automatically generated">
            <a:extLst>
              <a:ext uri="{FF2B5EF4-FFF2-40B4-BE49-F238E27FC236}">
                <a16:creationId xmlns:a16="http://schemas.microsoft.com/office/drawing/2014/main" id="{F965E8DF-ECEA-1F61-A022-290337BB7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879" y="1705838"/>
            <a:ext cx="3163187" cy="4033063"/>
          </a:xfrm>
        </p:spPr>
      </p:pic>
      <p:pic>
        <p:nvPicPr>
          <p:cNvPr id="11" name="Picture 10" descr="A circuit board with many chips&#10;&#10;Description automatically generated with low confidence">
            <a:extLst>
              <a:ext uri="{FF2B5EF4-FFF2-40B4-BE49-F238E27FC236}">
                <a16:creationId xmlns:a16="http://schemas.microsoft.com/office/drawing/2014/main" id="{3CD0D846-E45E-F3FA-C535-2313271C1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33599"/>
            <a:ext cx="4975231" cy="3177540"/>
          </a:xfrm>
          <a:prstGeom prst="rect">
            <a:avLst/>
          </a:prstGeom>
        </p:spPr>
      </p:pic>
      <p:sp>
        <p:nvSpPr>
          <p:cNvPr id="12" name="TextBox 11">
            <a:extLst>
              <a:ext uri="{FF2B5EF4-FFF2-40B4-BE49-F238E27FC236}">
                <a16:creationId xmlns:a16="http://schemas.microsoft.com/office/drawing/2014/main" id="{D543E674-C590-CDA9-ABE8-6CCDEABDF0BE}"/>
              </a:ext>
            </a:extLst>
          </p:cNvPr>
          <p:cNvSpPr txBox="1"/>
          <p:nvPr/>
        </p:nvSpPr>
        <p:spPr>
          <a:xfrm>
            <a:off x="2010858" y="5730861"/>
            <a:ext cx="2611228" cy="276999"/>
          </a:xfrm>
          <a:prstGeom prst="rect">
            <a:avLst/>
          </a:prstGeom>
          <a:noFill/>
        </p:spPr>
        <p:txBody>
          <a:bodyPr wrap="none" rtlCol="0">
            <a:spAutoFit/>
          </a:bodyPr>
          <a:lstStyle/>
          <a:p>
            <a:r>
              <a:rPr lang="en-US" sz="1200" dirty="0"/>
              <a:t>Source: https://beagleboard.org/green</a:t>
            </a:r>
          </a:p>
        </p:txBody>
      </p:sp>
      <p:sp>
        <p:nvSpPr>
          <p:cNvPr id="13" name="TextBox 12">
            <a:extLst>
              <a:ext uri="{FF2B5EF4-FFF2-40B4-BE49-F238E27FC236}">
                <a16:creationId xmlns:a16="http://schemas.microsoft.com/office/drawing/2014/main" id="{B9532293-5789-4558-3DB9-F8AB880AAC7F}"/>
              </a:ext>
            </a:extLst>
          </p:cNvPr>
          <p:cNvSpPr txBox="1"/>
          <p:nvPr/>
        </p:nvSpPr>
        <p:spPr>
          <a:xfrm>
            <a:off x="5465966" y="5736221"/>
            <a:ext cx="6235297" cy="276999"/>
          </a:xfrm>
          <a:prstGeom prst="rect">
            <a:avLst/>
          </a:prstGeom>
          <a:noFill/>
        </p:spPr>
        <p:txBody>
          <a:bodyPr wrap="none" rtlCol="0">
            <a:spAutoFit/>
          </a:bodyPr>
          <a:lstStyle/>
          <a:p>
            <a:r>
              <a:rPr lang="en-US" sz="1200" dirty="0"/>
              <a:t>Source: https://wireless-solutions.de/products/lora-solutions-by-imst/radio-modules/ic880a-spi/</a:t>
            </a:r>
          </a:p>
        </p:txBody>
      </p:sp>
    </p:spTree>
    <p:extLst>
      <p:ext uri="{BB962C8B-B14F-4D97-AF65-F5344CB8AC3E}">
        <p14:creationId xmlns:p14="http://schemas.microsoft.com/office/powerpoint/2010/main" val="119112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792</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Internet of Things</vt:lpstr>
      <vt:lpstr>Top-level components</vt:lpstr>
      <vt:lpstr>Devices</vt:lpstr>
      <vt:lpstr>Parking sensor</vt:lpstr>
      <vt:lpstr>Asset tracker</vt:lpstr>
      <vt:lpstr>Gateways</vt:lpstr>
      <vt:lpstr>Gateways</vt:lpstr>
      <vt:lpstr>LoRa gateway</vt:lpstr>
      <vt:lpstr>LoRa gateway</vt:lpstr>
      <vt:lpstr>IoT platform</vt:lpstr>
      <vt:lpstr>AWS IoT</vt:lpstr>
      <vt:lpstr>Azure IoT</vt:lpstr>
      <vt:lpstr>IBM Watson</vt:lpstr>
      <vt:lpstr>ThingsBoard</vt:lpstr>
      <vt:lpstr>ChirpStack</vt:lpstr>
      <vt:lpstr>LoRa</vt:lpstr>
      <vt:lpstr>LoRaWAN</vt:lpstr>
      <vt:lpstr>LoRa/LoRaWAN</vt:lpstr>
      <vt:lpstr>Device activation</vt:lpstr>
      <vt:lpstr>Device activation</vt:lpstr>
      <vt:lpstr>Payload decoding</vt:lpstr>
      <vt:lpstr>Payload 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ΠΑΝΑΓΙΩΤΙΔΗΣ ΑΘΑΝΑΣΙΟΣ</dc:creator>
  <cp:lastModifiedBy>ΠΑΝΑΓΙΩΤΙΔΗΣ ΑΘΑΝΑΣΙΟΣ</cp:lastModifiedBy>
  <cp:revision>133</cp:revision>
  <dcterms:created xsi:type="dcterms:W3CDTF">2022-11-03T14:19:40Z</dcterms:created>
  <dcterms:modified xsi:type="dcterms:W3CDTF">2023-03-28T13:02:42Z</dcterms:modified>
</cp:coreProperties>
</file>