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262" r:id="rId7"/>
    <p:sldId id="265" r:id="rId8"/>
    <p:sldId id="263" r:id="rId9"/>
    <p:sldId id="264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2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54264E-D8E5-40DA-8711-B92AAEDBD2FD}" type="datetimeFigureOut">
              <a:rPr lang="en-US" smtClean="0"/>
              <a:t>28-Mar-23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CF203C-7C28-40D6-81F5-65D733789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99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CF203C-7C28-40D6-81F5-65D733789BE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04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8087D-61EE-6367-5209-3A7DC51FF1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7FF34B-EE94-3076-C737-AE9E86134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9D94E-235C-EB08-46CD-07BEE0D39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A746E-7787-4A24-B23E-25BC2DF779EA}" type="datetimeFigureOut">
              <a:rPr lang="en-US" smtClean="0"/>
              <a:t>28-Mar-23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5B19B-2454-1EC8-043F-E294FFA4A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450BE-680E-F6F9-1B97-8E18EDECA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8F0CF-B750-42E2-989B-B2782687D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79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67C3A-D837-7B27-A8FF-E722C361C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70D791-2A00-317B-4412-1F5E89841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B66C6-E701-8663-140E-CF22C5E72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A746E-7787-4A24-B23E-25BC2DF779EA}" type="datetimeFigureOut">
              <a:rPr lang="en-US" smtClean="0"/>
              <a:t>28-Mar-23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EEF64-3373-608C-A193-72D3EFE08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3728F-0706-778B-B2F5-29C8C51F9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8F0CF-B750-42E2-989B-B2782687D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969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4C4A91-D7DD-5D85-78B0-1C2412DE38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8CFE43-5772-DDA7-A0E7-D9B9FA6523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1412B-7615-ECC7-4E32-5A6AECC89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A746E-7787-4A24-B23E-25BC2DF779EA}" type="datetimeFigureOut">
              <a:rPr lang="en-US" smtClean="0"/>
              <a:t>28-Mar-23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86EC2-979E-5EC9-6C55-5A52A7D7F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3C498-09B8-EC76-2E42-88D66A9D3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8F0CF-B750-42E2-989B-B2782687D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623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BE77F-59AE-5ED8-9907-A8E89CEF4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B9680-3311-9662-36E2-F15037DF2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DE006-E6BC-A9B3-B1F9-D1109642F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A746E-7787-4A24-B23E-25BC2DF779EA}" type="datetimeFigureOut">
              <a:rPr lang="en-US" smtClean="0"/>
              <a:t>28-Mar-23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91431-D43D-98B5-6145-3108500EE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13D39-FF39-043F-F276-E002AD96F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8F0CF-B750-42E2-989B-B2782687D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95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FD051-413A-F928-90D4-A27058230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03140-79DE-3468-AD10-9591AB6CD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F52E7-F076-C2AF-F85A-5E12633F3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A746E-7787-4A24-B23E-25BC2DF779EA}" type="datetimeFigureOut">
              <a:rPr lang="en-US" smtClean="0"/>
              <a:t>28-Mar-23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A97A1-7D86-565F-4FD1-E00C3BE17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C741C-3B07-3329-3B38-B7195D5CC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8F0CF-B750-42E2-989B-B2782687D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38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61469-7918-BFEE-3EC3-EB6FA5DD7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E052B-54D2-0BD3-B3BF-EECBA4C460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BACCC1-45B5-6C0B-7C13-576EBEFC0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C8D33A-9303-D9B3-C61E-E091B2304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A746E-7787-4A24-B23E-25BC2DF779EA}" type="datetimeFigureOut">
              <a:rPr lang="en-US" smtClean="0"/>
              <a:t>28-Mar-23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080786-E9B4-A8E1-DC67-E860BA6FE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D16DD-8C6F-C742-828E-2A3EF2BD7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8F0CF-B750-42E2-989B-B2782687D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41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7D0F3-3416-F3E3-FAB8-3F11CF019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BC4FA-4CCA-95C5-BD0E-FB14D7C8F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557EFA-C404-9C24-3C7D-F6412AD7F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FD20A3-0F9C-6CA0-F81F-E6CDF87532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9FAED0-A474-B466-5568-A874204DAA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9F644A-2DDF-7CA9-DDF9-252A1F498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A746E-7787-4A24-B23E-25BC2DF779EA}" type="datetimeFigureOut">
              <a:rPr lang="en-US" smtClean="0"/>
              <a:t>28-Mar-23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52A393-F0DD-9CFF-9F8B-2D2101603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C5F0A8-B030-C730-43DA-4CE4457B2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8F0CF-B750-42E2-989B-B2782687D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90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4B996-FE4D-25D8-4423-9C21E24DE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7C3D1B-C7DD-AAD0-AD39-7E840329B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A746E-7787-4A24-B23E-25BC2DF779EA}" type="datetimeFigureOut">
              <a:rPr lang="en-US" smtClean="0"/>
              <a:t>28-Mar-23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AD982-36BB-3043-6A11-397360954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66F559-5395-7AAE-30E7-E91358ACA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8F0CF-B750-42E2-989B-B2782687D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29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3F7643-43AC-4F7E-D4DC-424785FA4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A746E-7787-4A24-B23E-25BC2DF779EA}" type="datetimeFigureOut">
              <a:rPr lang="en-US" smtClean="0"/>
              <a:t>28-Mar-23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CCFFD-FDE3-E27B-9842-F738AF36A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CAF2CA-7D0C-BE84-2060-5C88266E7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8F0CF-B750-42E2-989B-B2782687D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87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5525A-2B70-EEAB-A415-99ACEDBB1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DEBB6-7A60-5349-F912-AC90E43AFA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D4902D-6932-07F9-C92D-739A00103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7109C9-0F10-5891-1280-312A8A92B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A746E-7787-4A24-B23E-25BC2DF779EA}" type="datetimeFigureOut">
              <a:rPr lang="en-US" smtClean="0"/>
              <a:t>28-Mar-23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3AAD0A-7EAC-425B-EFF7-E216DD5D0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01160B-C3FD-F2EA-2EE4-BD27042DB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8F0CF-B750-42E2-989B-B2782687D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328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90E16-274B-8A9B-16B5-17C404353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1FED5F-3E9F-A5E3-6890-174ED40944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95403E-8ADE-D202-984D-F1255F294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48844F-2E5A-9C44-EF66-69140CC52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A746E-7787-4A24-B23E-25BC2DF779EA}" type="datetimeFigureOut">
              <a:rPr lang="en-US" smtClean="0"/>
              <a:t>28-Mar-23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E82C6-BE7A-74BA-542D-ABFE8BF0B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8DD0A-2F33-DBE3-6C0F-52A9139FA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8F0CF-B750-42E2-989B-B2782687D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93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6D46C7-E09F-DE5C-9396-FF968CA41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075CA5-6EA8-1A63-2EAE-7F9A62CA0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539BD-FE8F-B2DE-DA06-596E034E12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A746E-7787-4A24-B23E-25BC2DF779EA}" type="datetimeFigureOut">
              <a:rPr lang="en-US" smtClean="0"/>
              <a:t>28-Mar-23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A4E9C-E50F-A59A-2E40-DAFCFA72C6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3D41D-0DB1-B56A-872B-749AD31C19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8F0CF-B750-42E2-989B-B2782687D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929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mosquitto.org/man/mqtt-7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mosquitto.org/man/mqtt-7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_/eclipse-mosquitto" TargetMode="External"/><Relationship Id="rId2" Type="http://schemas.openxmlformats.org/officeDocument/2006/relationships/hyperlink" Target="https://mosquitto.org/download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clipse.org/paho/index.php?page=downloads.ph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hat.com/en/topics/api/what-is-a-rest-api" TargetMode="External"/><Relationship Id="rId2" Type="http://schemas.openxmlformats.org/officeDocument/2006/relationships/hyperlink" Target="https://www.ibm.com/cloud/learn/ap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ublic-apis/public-api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dhat.com/en/blog/rest-architectur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wagger.io/specification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mqtt.or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qtt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323E3-298D-CADF-4987-06548F5BD8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Internet of Things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59001E-FB64-1C6E-88B1-D7E78CD240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542453"/>
          </a:xfrm>
        </p:spPr>
        <p:txBody>
          <a:bodyPr>
            <a:normAutofit/>
          </a:bodyPr>
          <a:lstStyle/>
          <a:p>
            <a:r>
              <a:rPr lang="en-US" sz="3200" dirty="0"/>
              <a:t>REST APIs &amp; MQTT</a:t>
            </a:r>
            <a:endParaRPr lang="el-GR" sz="32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241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0CD11-79B4-3565-768E-8E5F3844F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MQTT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9ADC7-845B-D489-DCC5-8B5DBC8B0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Messages in MQTT are published on topics.</a:t>
            </a:r>
          </a:p>
          <a:p>
            <a:endParaRPr lang="en-US" dirty="0"/>
          </a:p>
          <a:p>
            <a:r>
              <a:rPr lang="en-US" dirty="0"/>
              <a:t>There is no need to configure a topic, publishing on it is enough.</a:t>
            </a:r>
          </a:p>
          <a:p>
            <a:endParaRPr lang="en-US" dirty="0"/>
          </a:p>
          <a:p>
            <a:r>
              <a:rPr lang="en-US" dirty="0"/>
              <a:t>Topics are treated as a hierarchy, using a slash (/) as a separator.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Examples:</a:t>
            </a:r>
            <a:br>
              <a:rPr lang="en-US" dirty="0"/>
            </a:br>
            <a:r>
              <a:rPr lang="en-US" dirty="0"/>
              <a:t>sensor/1/env/temperature</a:t>
            </a:r>
            <a:br>
              <a:rPr lang="en-US" dirty="0"/>
            </a:br>
            <a:r>
              <a:rPr lang="en-US" dirty="0"/>
              <a:t>sensor/1/env/humidity</a:t>
            </a:r>
            <a:br>
              <a:rPr lang="en-US" dirty="0"/>
            </a:br>
            <a:r>
              <a:rPr lang="en-US" dirty="0"/>
              <a:t>sensor/2/location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4BFAA7-09F2-53E5-9A10-96724DA71703}"/>
              </a:ext>
            </a:extLst>
          </p:cNvPr>
          <p:cNvSpPr txBox="1"/>
          <p:nvPr/>
        </p:nvSpPr>
        <p:spPr>
          <a:xfrm>
            <a:off x="1038758" y="6311900"/>
            <a:ext cx="473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https://mosquitto.org/man/mqtt-7.html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913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5AD7C-1524-B293-9782-B45567C2B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MQTT Subscription Wildcards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7EB04-2FE2-7E48-0C7A-0B2E5C0E3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“+” can be used as a wildcard for a single level of hierarchy.</a:t>
            </a:r>
            <a:br>
              <a:rPr lang="el-GR" dirty="0"/>
            </a:br>
            <a:br>
              <a:rPr lang="el-GR" dirty="0"/>
            </a:br>
            <a:r>
              <a:rPr lang="en-US" dirty="0"/>
              <a:t>sensor/</a:t>
            </a:r>
            <a:r>
              <a:rPr lang="el-GR" dirty="0"/>
              <a:t>+</a:t>
            </a:r>
            <a:r>
              <a:rPr lang="en-US" dirty="0"/>
              <a:t>/env/temperature</a:t>
            </a:r>
            <a:br>
              <a:rPr lang="en-US" dirty="0"/>
            </a:br>
            <a:r>
              <a:rPr lang="en-US" dirty="0"/>
              <a:t>sensor/</a:t>
            </a:r>
            <a:r>
              <a:rPr lang="el-GR" dirty="0"/>
              <a:t>+</a:t>
            </a:r>
            <a:r>
              <a:rPr lang="en-US" dirty="0"/>
              <a:t>/env/+</a:t>
            </a:r>
          </a:p>
          <a:p>
            <a:endParaRPr lang="en-US" dirty="0"/>
          </a:p>
          <a:p>
            <a:r>
              <a:rPr lang="en-US" dirty="0"/>
              <a:t>“=“</a:t>
            </a:r>
            <a:r>
              <a:rPr lang="el-GR" dirty="0"/>
              <a:t> </a:t>
            </a:r>
            <a:r>
              <a:rPr lang="en-US" dirty="0"/>
              <a:t>can be used as a wildcard for all remaining levels of hierarchy.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sensor/1/#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942EC8-F8C1-E464-1AF6-1E60EC82A067}"/>
              </a:ext>
            </a:extLst>
          </p:cNvPr>
          <p:cNvSpPr txBox="1"/>
          <p:nvPr/>
        </p:nvSpPr>
        <p:spPr>
          <a:xfrm>
            <a:off x="1038758" y="6311900"/>
            <a:ext cx="473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https://mosquitto.org/man/mqtt-7.html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699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CC68B-496E-6AE2-2C74-5C9A1E11D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MQTT Brokers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0BC5B-3E90-CD1A-A8E1-CFC4FC043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Publicly available MQTT brokers:</a:t>
            </a:r>
          </a:p>
          <a:p>
            <a:pPr lvl="1"/>
            <a:r>
              <a:rPr lang="en-US" dirty="0"/>
              <a:t>test.mosquitto.org:1883</a:t>
            </a:r>
          </a:p>
          <a:p>
            <a:pPr lvl="1"/>
            <a:r>
              <a:rPr lang="en-US" dirty="0"/>
              <a:t>broker.hivemq.com:1883</a:t>
            </a:r>
          </a:p>
          <a:p>
            <a:pPr lvl="1"/>
            <a:r>
              <a:rPr lang="en-US" dirty="0"/>
              <a:t>broker.emqx.io:1883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Note: No authentication and encryption is provided!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65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2B216-8D65-4B3B-13C4-B0ADF39EF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MQTT Brokers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576B0-E573-BB89-AA11-BF09F9578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Instructions on how to deploy an instance of the Eclipse </a:t>
            </a:r>
            <a:r>
              <a:rPr lang="en-US" dirty="0" err="1"/>
              <a:t>Mosquitto</a:t>
            </a:r>
            <a:r>
              <a:rPr lang="en-US" dirty="0"/>
              <a:t> MQTT broker can be found at:</a:t>
            </a:r>
            <a:br>
              <a:rPr lang="en-US" dirty="0"/>
            </a:br>
            <a:r>
              <a:rPr lang="en-US" dirty="0">
                <a:hlinkClick r:id="rId2"/>
              </a:rPr>
              <a:t>https://mosquitto.org/</a:t>
            </a:r>
            <a:r>
              <a:rPr lang="en-US">
                <a:hlinkClick r:id="rId2"/>
              </a:rPr>
              <a:t>download/</a:t>
            </a:r>
            <a:br>
              <a:rPr lang="en-US" dirty="0"/>
            </a:br>
            <a:r>
              <a:rPr lang="en-US" dirty="0">
                <a:hlinkClick r:id="rId3"/>
              </a:rPr>
              <a:t>https://hub.docker.com/_/eclipse-mosquitto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741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7675E-3648-0A7A-2996-D23D5CE2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MQTT Clients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1B679-8007-90CB-40D5-7CA588E92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list of MQTT client libraries for various programming languages can be found at:</a:t>
            </a:r>
            <a:br>
              <a:rPr lang="en-US" dirty="0"/>
            </a:br>
            <a:r>
              <a:rPr lang="en-US" dirty="0">
                <a:hlinkClick r:id="rId2"/>
              </a:rPr>
              <a:t>https://www.eclipse.org/paho/index.php?page=downloads.php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21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76A4E-1D9F-F1D1-4958-D29BDCE8F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CE1AA-0A0F-58CB-EA41-F03ADF258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Application Programming Interface (API)</a:t>
            </a:r>
          </a:p>
          <a:p>
            <a:endParaRPr lang="en-US" dirty="0"/>
          </a:p>
          <a:p>
            <a:r>
              <a:rPr lang="en-US" dirty="0">
                <a:effectLst/>
              </a:rPr>
              <a:t>A set of defined rules that explain how computers or applications communicate with one another.</a:t>
            </a:r>
            <a:br>
              <a:rPr lang="en-US" dirty="0">
                <a:effectLst/>
              </a:rPr>
            </a:br>
            <a:r>
              <a:rPr lang="en-US" dirty="0">
                <a:effectLst/>
                <a:hlinkClick r:id="rId2"/>
              </a:rPr>
              <a:t>https://www.ibm.com/cloud/learn/api</a:t>
            </a:r>
            <a:endParaRPr lang="en-US" dirty="0">
              <a:effectLst/>
            </a:endParaRPr>
          </a:p>
          <a:p>
            <a:endParaRPr lang="en-US" dirty="0"/>
          </a:p>
          <a:p>
            <a:r>
              <a:rPr lang="en-US" dirty="0">
                <a:effectLst/>
              </a:rPr>
              <a:t>A set of definitions and protocols for building and integrating</a:t>
            </a:r>
            <a:br>
              <a:rPr lang="en-US" dirty="0"/>
            </a:br>
            <a:r>
              <a:rPr lang="en-US" dirty="0">
                <a:effectLst/>
              </a:rPr>
              <a:t>application software.</a:t>
            </a:r>
            <a:br>
              <a:rPr lang="en-US" dirty="0">
                <a:effectLst/>
              </a:rPr>
            </a:br>
            <a:r>
              <a:rPr lang="en-US" dirty="0">
                <a:effectLst/>
                <a:hlinkClick r:id="rId3"/>
              </a:rPr>
              <a:t>https://www.redhat.com/en/topics/api/what-is-a-rest-api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52840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9B0EB-CC02-215D-E848-F2BC6C716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B0053-F4C6-A1AF-634D-8E1815651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Users don’t have to know the implementation details of an API.</a:t>
            </a:r>
          </a:p>
          <a:p>
            <a:endParaRPr lang="en-US" dirty="0"/>
          </a:p>
          <a:p>
            <a:r>
              <a:rPr lang="en-US" dirty="0">
                <a:effectLst/>
              </a:rPr>
              <a:t>They use it as an interface in order to receive information and use services.</a:t>
            </a:r>
          </a:p>
          <a:p>
            <a:endParaRPr lang="en-US" dirty="0"/>
          </a:p>
          <a:p>
            <a:r>
              <a:rPr lang="en-US" dirty="0">
                <a:effectLst/>
              </a:rPr>
              <a:t>It can be viewed as a contract between two applications.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474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0E127-3403-EB9D-029C-F1DBF35AC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68173-1AB4-19BC-3844-248C446EF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APIs</a:t>
            </a:r>
            <a:br>
              <a:rPr lang="en-US" dirty="0"/>
            </a:br>
            <a:r>
              <a:rPr lang="en-US" dirty="0">
                <a:hlinkClick r:id="rId2"/>
              </a:rPr>
              <a:t>https://github.com/public-apis/public-apis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929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E71E3-318B-4F37-EACC-FAE65FD24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B8500-096D-521F-E910-D5BEDAC96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Representational State Transfer (REST)</a:t>
            </a:r>
          </a:p>
          <a:p>
            <a:endParaRPr lang="en-US" dirty="0"/>
          </a:p>
          <a:p>
            <a:r>
              <a:rPr lang="en-US" dirty="0">
                <a:effectLst/>
              </a:rPr>
              <a:t>It is not a protocol or a standard</a:t>
            </a:r>
          </a:p>
          <a:p>
            <a:endParaRPr lang="en-US" dirty="0"/>
          </a:p>
          <a:p>
            <a:r>
              <a:rPr lang="en-US" dirty="0">
                <a:effectLst/>
              </a:rPr>
              <a:t>Is a software architectural style</a:t>
            </a:r>
          </a:p>
          <a:p>
            <a:endParaRPr lang="en-US" dirty="0"/>
          </a:p>
          <a:p>
            <a:r>
              <a:rPr lang="en-US" dirty="0">
                <a:effectLst/>
              </a:rPr>
              <a:t>Defines a set of architectural constraints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448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1A473-AEEA-300D-5921-847CF61AD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1C545-2CF4-2E53-DDA1-C2B04D31C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  <a:cs typeface="Arial" panose="020B0604020202020204" pitchFamily="34" charset="0"/>
              </a:rPr>
              <a:t>Architectural constraints</a:t>
            </a:r>
          </a:p>
          <a:p>
            <a:pPr lvl="1"/>
            <a:r>
              <a:rPr lang="en-US" b="0" dirty="0">
                <a:effectLst/>
                <a:cs typeface="Arial" panose="020B0604020202020204" pitchFamily="34" charset="0"/>
              </a:rPr>
              <a:t>Client-server architecture</a:t>
            </a:r>
          </a:p>
          <a:p>
            <a:pPr lvl="1"/>
            <a:r>
              <a:rPr lang="en-US" b="0" dirty="0">
                <a:effectLst/>
                <a:cs typeface="Arial" panose="020B0604020202020204" pitchFamily="34" charset="0"/>
              </a:rPr>
              <a:t>Stateless </a:t>
            </a:r>
            <a:endParaRPr lang="en-US" b="1" dirty="0">
              <a:cs typeface="Arial" panose="020B0604020202020204" pitchFamily="34" charset="0"/>
            </a:endParaRPr>
          </a:p>
          <a:p>
            <a:pPr lvl="1"/>
            <a:r>
              <a:rPr lang="en-US" dirty="0">
                <a:cs typeface="Arial" panose="020B0604020202020204" pitchFamily="34" charset="0"/>
              </a:rPr>
              <a:t>Cacheable</a:t>
            </a:r>
          </a:p>
          <a:p>
            <a:pPr lvl="1"/>
            <a:r>
              <a:rPr lang="en-US" dirty="0">
                <a:effectLst/>
                <a:cs typeface="Arial" panose="020B0604020202020204" pitchFamily="34" charset="0"/>
              </a:rPr>
              <a:t>Layered system</a:t>
            </a:r>
          </a:p>
          <a:p>
            <a:pPr lvl="1"/>
            <a:r>
              <a:rPr lang="en-US" dirty="0">
                <a:effectLst/>
                <a:cs typeface="Arial" panose="020B0604020202020204" pitchFamily="34" charset="0"/>
              </a:rPr>
              <a:t>Code on demand (optional)</a:t>
            </a:r>
            <a:endParaRPr lang="en-US" dirty="0">
              <a:cs typeface="Arial" panose="020B0604020202020204" pitchFamily="34" charset="0"/>
            </a:endParaRPr>
          </a:p>
          <a:p>
            <a:pPr lvl="1"/>
            <a:r>
              <a:rPr lang="en-US" dirty="0">
                <a:effectLst/>
                <a:cs typeface="Arial" panose="020B0604020202020204" pitchFamily="34" charset="0"/>
              </a:rPr>
              <a:t>Uniform interface</a:t>
            </a:r>
          </a:p>
          <a:p>
            <a:pPr marL="457200" lvl="1" indent="0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effectLst/>
                <a:cs typeface="Arial" panose="020B0604020202020204" pitchFamily="34" charset="0"/>
              </a:rPr>
              <a:t>An API that conforms to the constraints of the REST architectural style is often described as RESTful.</a:t>
            </a:r>
            <a:endParaRPr lang="en-US" sz="2400" dirty="0"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99D7E9-18FD-775D-02D6-E2F04724AA2C}"/>
              </a:ext>
            </a:extLst>
          </p:cNvPr>
          <p:cNvSpPr txBox="1"/>
          <p:nvPr/>
        </p:nvSpPr>
        <p:spPr>
          <a:xfrm>
            <a:off x="838200" y="6239865"/>
            <a:ext cx="5766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cs typeface="Arial" panose="020B0604020202020204" pitchFamily="34" charset="0"/>
              </a:rPr>
              <a:t>Source: </a:t>
            </a:r>
            <a:r>
              <a:rPr lang="en-US" dirty="0">
                <a:cs typeface="Arial" panose="020B0604020202020204" pitchFamily="34" charset="0"/>
                <a:hlinkClick r:id="rId2"/>
              </a:rPr>
              <a:t>https://www.redhat.com/en/blog/rest-architecture</a:t>
            </a:r>
            <a:endParaRPr 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459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41EB6-C026-6BA1-8FBA-4D0A3AFB1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OpenAPI</a:t>
            </a:r>
            <a:r>
              <a:rPr lang="en-US" b="1" dirty="0"/>
              <a:t>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3F9B2-ECAB-655B-C409-97DFF3C9B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Defines a standard, language-agnostic interface to RESTful APIs.</a:t>
            </a:r>
          </a:p>
          <a:p>
            <a:endParaRPr lang="en-US" dirty="0"/>
          </a:p>
          <a:p>
            <a:r>
              <a:rPr lang="en-US" dirty="0"/>
              <a:t>Allows both humans and computers to discover and understand the capabilities of the service without access to source code, documentation, or through network traffic inspection.</a:t>
            </a:r>
          </a:p>
          <a:p>
            <a:endParaRPr lang="en-US" dirty="0"/>
          </a:p>
          <a:p>
            <a:r>
              <a:rPr lang="en-US" dirty="0"/>
              <a:t>A consumer can understand and interact with the remote service with a minimal amount of implementation logic.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22E1C9-C6EF-1026-B6C5-6234609A4BD7}"/>
              </a:ext>
            </a:extLst>
          </p:cNvPr>
          <p:cNvSpPr txBox="1"/>
          <p:nvPr/>
        </p:nvSpPr>
        <p:spPr>
          <a:xfrm>
            <a:off x="838200" y="6176963"/>
            <a:ext cx="3996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https://swagger.io/specification/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6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C869E-073B-7718-6F04-3BB3F95C5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MQTT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446EC-FC56-EE51-5330-B0E7D652E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MQTT is an OASIS standard messaging protocol for the Internet of Things (IoT).</a:t>
            </a:r>
          </a:p>
          <a:p>
            <a:endParaRPr lang="en-US" dirty="0"/>
          </a:p>
          <a:p>
            <a:r>
              <a:rPr lang="en-US" dirty="0">
                <a:effectLst/>
              </a:rPr>
              <a:t>Designed for constrained devices and low-bandwidth.</a:t>
            </a:r>
          </a:p>
          <a:p>
            <a:endParaRPr lang="en-US" dirty="0"/>
          </a:p>
          <a:p>
            <a:r>
              <a:rPr lang="en-US" dirty="0">
                <a:effectLst/>
              </a:rPr>
              <a:t>Typically runs over TCP/IP.</a:t>
            </a:r>
          </a:p>
          <a:p>
            <a:endParaRPr lang="en-US" dirty="0"/>
          </a:p>
          <a:p>
            <a:r>
              <a:rPr lang="en-US" dirty="0">
                <a:effectLst/>
              </a:rPr>
              <a:t>Publish-subscribe pattern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2A1AE1-C079-C09B-0225-9CF19E4FA90B}"/>
              </a:ext>
            </a:extLst>
          </p:cNvPr>
          <p:cNvSpPr txBox="1"/>
          <p:nvPr/>
        </p:nvSpPr>
        <p:spPr>
          <a:xfrm>
            <a:off x="838200" y="6176963"/>
            <a:ext cx="258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https://mqtt.org/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518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1A8E7-E4C7-E4CF-7F24-B254A9F69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MQTT</a:t>
            </a:r>
          </a:p>
        </p:txBody>
      </p:sp>
      <p:pic>
        <p:nvPicPr>
          <p:cNvPr id="5" name="Content Placeholder 4" descr="A picture containing text, businesscard, screenshot, vector graphics&#10;&#10;Description automatically generated">
            <a:extLst>
              <a:ext uri="{FF2B5EF4-FFF2-40B4-BE49-F238E27FC236}">
                <a16:creationId xmlns:a16="http://schemas.microsoft.com/office/drawing/2014/main" id="{945C05F5-D5D3-09C5-2EF3-8702A31FFF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477294"/>
            <a:ext cx="9753600" cy="304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5078DC-DC88-12B6-E3F3-7DB2AAF35002}"/>
              </a:ext>
            </a:extLst>
          </p:cNvPr>
          <p:cNvSpPr txBox="1"/>
          <p:nvPr/>
        </p:nvSpPr>
        <p:spPr>
          <a:xfrm>
            <a:off x="4804685" y="5398618"/>
            <a:ext cx="2582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https://mqtt.org/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39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1605</TotalTime>
  <Words>578</Words>
  <Application>Microsoft Office PowerPoint</Application>
  <PresentationFormat>Widescreen</PresentationFormat>
  <Paragraphs>77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Internet of Things</vt:lpstr>
      <vt:lpstr>APIs</vt:lpstr>
      <vt:lpstr>APIs</vt:lpstr>
      <vt:lpstr>APIs</vt:lpstr>
      <vt:lpstr>REST</vt:lpstr>
      <vt:lpstr>REST</vt:lpstr>
      <vt:lpstr>OpenAPI Specification</vt:lpstr>
      <vt:lpstr>MQTT</vt:lpstr>
      <vt:lpstr>MQTT</vt:lpstr>
      <vt:lpstr>MQTT Topics</vt:lpstr>
      <vt:lpstr>MQTT Subscription Wildcards</vt:lpstr>
      <vt:lpstr>MQTT Brokers</vt:lpstr>
      <vt:lpstr>MQTT Brokers</vt:lpstr>
      <vt:lpstr>MQTT Clients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 APIs &amp; MQTT</dc:title>
  <dc:creator>ΠΑΝΑΓΙΩΤΙΔΗΣ ΑΘΑΝΑΣΙΟΣ</dc:creator>
  <cp:lastModifiedBy>ΠΑΝΑΓΙΩΤΙΔΗΣ ΑΘΑΝΑΣΙΟΣ</cp:lastModifiedBy>
  <cp:revision>38</cp:revision>
  <dcterms:created xsi:type="dcterms:W3CDTF">2022-11-07T13:00:57Z</dcterms:created>
  <dcterms:modified xsi:type="dcterms:W3CDTF">2023-03-28T13:03:06Z</dcterms:modified>
</cp:coreProperties>
</file>