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1" r:id="rId19"/>
    <p:sldId id="289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8" r:id="rId35"/>
    <p:sldId id="299" r:id="rId36"/>
    <p:sldId id="300" r:id="rId37"/>
    <p:sldId id="265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87211" autoAdjust="0"/>
  </p:normalViewPr>
  <p:slideViewPr>
    <p:cSldViewPr>
      <p:cViewPr varScale="1">
        <p:scale>
          <a:sx n="85" d="100"/>
          <a:sy n="85" d="100"/>
        </p:scale>
        <p:origin x="-94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432C0-5AB5-4B4B-A89E-8BA49323CE57}" type="datetimeFigureOut">
              <a:rPr lang="th-TH" smtClean="0"/>
              <a:t>31/01/59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A00B-3769-472A-903F-36B6670ACF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716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6A00B-3769-472A-903F-36B6670ACFDC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337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6A00B-3769-472A-903F-36B6670ACFDC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341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6A00B-3769-472A-903F-36B6670ACFDC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714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6A00B-3769-472A-903F-36B6670ACFDC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673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 bwMode="auto">
          <a:xfrm>
            <a:off x="1828801" y="1011515"/>
            <a:ext cx="360729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lo-LA" sz="1800" b="1" dirty="0" smtClean="0">
                <a:latin typeface="Phetsarath OT" pitchFamily="2" charset="0"/>
                <a:cs typeface="Phetsarath OT" pitchFamily="2" charset="0"/>
              </a:rPr>
              <a:t>ມະຫາວິທະຍາໄລສຸພານຸວົງ</a:t>
            </a:r>
          </a:p>
          <a:p>
            <a:pPr eaLnBrk="1" hangingPunct="1"/>
            <a:r>
              <a:rPr lang="lo-LA" sz="1800" b="1" dirty="0" smtClean="0">
                <a:latin typeface="Phetsarath OT" pitchFamily="2" charset="0"/>
                <a:cs typeface="Phetsarath OT" pitchFamily="2" charset="0"/>
              </a:rPr>
              <a:t>ຄະນະວິສະວະກໍາສາດ</a:t>
            </a:r>
          </a:p>
          <a:p>
            <a:pPr eaLnBrk="1" hangingPunct="1"/>
            <a:r>
              <a:rPr lang="lo-LA" sz="1800" b="1" dirty="0" smtClean="0">
                <a:latin typeface="Phetsarath OT" pitchFamily="2" charset="0"/>
                <a:cs typeface="Phetsarath OT" pitchFamily="2" charset="0"/>
              </a:rPr>
              <a:t>ພາກວິຊາວິສະວະກໍາຄອມພີວເຕີ</a:t>
            </a:r>
            <a:r>
              <a:rPr lang="en-US" sz="1800" b="1" dirty="0">
                <a:latin typeface="Phetsarath OT" pitchFamily="2" charset="0"/>
                <a:cs typeface="Phetsarath OT" pitchFamily="2" charset="0"/>
              </a:rPr>
              <a:t/>
            </a:r>
            <a:br>
              <a:rPr lang="en-US" sz="1800" b="1" dirty="0">
                <a:latin typeface="Phetsarath OT" pitchFamily="2" charset="0"/>
                <a:cs typeface="Phetsarath OT" pitchFamily="2" charset="0"/>
              </a:rPr>
            </a:br>
            <a:endParaRPr lang="en-US" sz="1800" b="1" dirty="0">
              <a:solidFill>
                <a:schemeClr val="tx2"/>
              </a:solidFill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68313" y="209550"/>
            <a:ext cx="8229600" cy="99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sz="1400" b="1" dirty="0" err="1">
                <a:latin typeface="Phetsarath OT" pitchFamily="2" charset="0"/>
                <a:cs typeface="Phetsarath OT" pitchFamily="2" charset="0"/>
              </a:rPr>
              <a:t>ສາທາລະນະລັດ</a:t>
            </a:r>
            <a:r>
              <a:rPr lang="en-US" sz="1400" b="1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en-US" sz="1400" b="1" dirty="0" err="1">
                <a:latin typeface="Phetsarath OT" pitchFamily="2" charset="0"/>
                <a:cs typeface="Phetsarath OT" pitchFamily="2" charset="0"/>
              </a:rPr>
              <a:t>ປະຊາທິປະໄຕ</a:t>
            </a:r>
            <a:r>
              <a:rPr lang="en-US" sz="1400" b="1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en-US" sz="1400" b="1" dirty="0" err="1">
                <a:latin typeface="Phetsarath OT" pitchFamily="2" charset="0"/>
                <a:cs typeface="Phetsarath OT" pitchFamily="2" charset="0"/>
              </a:rPr>
              <a:t>ປະຊາຊົນລາວ</a:t>
            </a:r>
            <a:r>
              <a:rPr lang="en-US" sz="1400" b="1" dirty="0">
                <a:latin typeface="Phetsarath OT" pitchFamily="2" charset="0"/>
                <a:cs typeface="Phetsarath OT" pitchFamily="2" charset="0"/>
              </a:rPr>
              <a:t/>
            </a:r>
            <a:br>
              <a:rPr lang="en-US" sz="1400" b="1" dirty="0">
                <a:latin typeface="Phetsarath OT" pitchFamily="2" charset="0"/>
                <a:cs typeface="Phetsarath OT" pitchFamily="2" charset="0"/>
              </a:rPr>
            </a:br>
            <a:r>
              <a:rPr lang="en-US" sz="1400" b="1" dirty="0" err="1">
                <a:latin typeface="Phetsarath OT" pitchFamily="2" charset="0"/>
                <a:cs typeface="Phetsarath OT" pitchFamily="2" charset="0"/>
              </a:rPr>
              <a:t>ສັນຕິພາບ</a:t>
            </a:r>
            <a:r>
              <a:rPr lang="en-US" sz="1400" b="1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en-US" sz="1400" b="1" dirty="0" err="1">
                <a:latin typeface="Phetsarath OT" pitchFamily="2" charset="0"/>
                <a:cs typeface="Phetsarath OT" pitchFamily="2" charset="0"/>
              </a:rPr>
              <a:t>ເອກະລາດ</a:t>
            </a:r>
            <a:r>
              <a:rPr lang="en-US" sz="1400" b="1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en-US" sz="1400" b="1" dirty="0" err="1">
                <a:latin typeface="Phetsarath OT" pitchFamily="2" charset="0"/>
                <a:cs typeface="Phetsarath OT" pitchFamily="2" charset="0"/>
              </a:rPr>
              <a:t>ປະຊາທິປະໄຕ</a:t>
            </a:r>
            <a:r>
              <a:rPr lang="en-US" sz="1400" b="1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en-US" sz="1400" b="1" dirty="0" err="1">
                <a:latin typeface="Phetsarath OT" pitchFamily="2" charset="0"/>
                <a:cs typeface="Phetsarath OT" pitchFamily="2" charset="0"/>
              </a:rPr>
              <a:t>ເອກະພາບ</a:t>
            </a:r>
            <a:r>
              <a:rPr lang="en-US" sz="1400" b="1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en-US" sz="1400" b="1" dirty="0" err="1">
                <a:latin typeface="Phetsarath OT" pitchFamily="2" charset="0"/>
                <a:cs typeface="Phetsarath OT" pitchFamily="2" charset="0"/>
              </a:rPr>
              <a:t>ວັນທະນະຖາວອນ</a:t>
            </a:r>
            <a:r>
              <a:rPr lang="en-US" sz="1400" b="1" dirty="0">
                <a:latin typeface="Phetsarath OT" pitchFamily="2" charset="0"/>
                <a:cs typeface="Phetsarath OT" pitchFamily="2" charset="0"/>
              </a:rPr>
              <a:t/>
            </a:r>
            <a:br>
              <a:rPr lang="en-US" sz="1400" b="1" dirty="0">
                <a:latin typeface="Phetsarath OT" pitchFamily="2" charset="0"/>
                <a:cs typeface="Phetsarath OT" pitchFamily="2" charset="0"/>
              </a:rPr>
            </a:br>
            <a:r>
              <a:rPr lang="en-US" sz="1400" b="1" dirty="0">
                <a:latin typeface="Phetsarath OT" pitchFamily="2" charset="0"/>
                <a:ea typeface="MS PGothic" pitchFamily="34" charset="-128"/>
                <a:cs typeface="Phetsarath OT" pitchFamily="2" charset="0"/>
              </a:rPr>
              <a:t>@@@@@@@@</a:t>
            </a:r>
            <a:r>
              <a:rPr lang="en-US" sz="1400" b="1" dirty="0">
                <a:latin typeface="Phetsarath OT" pitchFamily="2" charset="0"/>
                <a:ea typeface="MS PGothic" pitchFamily="34" charset="-128"/>
                <a:cs typeface="Phetsarath OT" pitchFamily="2" charset="0"/>
                <a:sym typeface="Wingdings" pitchFamily="2" charset="2"/>
              </a:rPr>
              <a:t></a:t>
            </a:r>
            <a:r>
              <a:rPr lang="en-US" sz="1400" b="1" dirty="0">
                <a:latin typeface="Phetsarath OT" pitchFamily="2" charset="0"/>
                <a:ea typeface="MS PGothic" pitchFamily="34" charset="-128"/>
                <a:cs typeface="Phetsarath OT" pitchFamily="2" charset="0"/>
              </a:rPr>
              <a:t>@@@@@@@@</a:t>
            </a:r>
            <a:r>
              <a:rPr lang="en-US" sz="1400" b="1" dirty="0">
                <a:solidFill>
                  <a:schemeClr val="tx2"/>
                </a:solidFill>
                <a:latin typeface="Phetsarath OT" pitchFamily="2" charset="0"/>
                <a:ea typeface="MS PGothic" pitchFamily="34" charset="-128"/>
                <a:cs typeface="Phetsarath OT" pitchFamily="2" charset="0"/>
              </a:rPr>
              <a:t/>
            </a:r>
            <a:br>
              <a:rPr lang="en-US" sz="1400" b="1" dirty="0">
                <a:solidFill>
                  <a:schemeClr val="tx2"/>
                </a:solidFill>
                <a:latin typeface="Phetsarath OT" pitchFamily="2" charset="0"/>
                <a:ea typeface="MS PGothic" pitchFamily="34" charset="-128"/>
                <a:cs typeface="Phetsarath OT" pitchFamily="2" charset="0"/>
              </a:rPr>
            </a:br>
            <a:r>
              <a:rPr lang="en-US" sz="1400" b="1" dirty="0">
                <a:solidFill>
                  <a:schemeClr val="tx2"/>
                </a:solidFill>
                <a:latin typeface="Phetsarath OT" pitchFamily="2" charset="0"/>
                <a:ea typeface="MS PGothic" pitchFamily="34" charset="-128"/>
                <a:cs typeface="Phetsarath OT" pitchFamily="2" charset="0"/>
              </a:rPr>
              <a:t/>
            </a:r>
            <a:br>
              <a:rPr lang="en-US" sz="1400" b="1" dirty="0">
                <a:solidFill>
                  <a:schemeClr val="tx2"/>
                </a:solidFill>
                <a:latin typeface="Phetsarath OT" pitchFamily="2" charset="0"/>
                <a:ea typeface="MS PGothic" pitchFamily="34" charset="-128"/>
                <a:cs typeface="Phetsarath OT" pitchFamily="2" charset="0"/>
              </a:rPr>
            </a:br>
            <a:endParaRPr lang="en-US" sz="1400" b="1" dirty="0">
              <a:solidFill>
                <a:schemeClr val="tx2"/>
              </a:solidFill>
              <a:latin typeface="Phetsarath OT" pitchFamily="2" charset="0"/>
              <a:cs typeface="Phetsarath OT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948" y="579852"/>
            <a:ext cx="2398948" cy="1687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1800215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lo-LA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etsarath OT" pitchFamily="2" charset="0"/>
                <a:cs typeface="Phetsarath OT" pitchFamily="2" charset="0"/>
              </a:rPr>
              <a:t>ບົດໂຄງການຈົບຊັນປະລີນຍາຕີ</a:t>
            </a:r>
            <a:endParaRPr lang="th-TH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26" y="2385021"/>
            <a:ext cx="785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b="1" dirty="0">
                <a:latin typeface="Phetsarath OT" pitchFamily="2" charset="0"/>
                <a:cs typeface="Phetsarath OT" pitchFamily="2" charset="0"/>
              </a:rPr>
              <a:t>ການອອກແບບ ແລະ ພັດທະນາແອບພີວເຄ</a:t>
            </a:r>
            <a:r>
              <a:rPr lang="lo-LA" b="1" dirty="0" smtClean="0">
                <a:latin typeface="Phetsarath OT" pitchFamily="2" charset="0"/>
                <a:cs typeface="Phetsarath OT" pitchFamily="2" charset="0"/>
              </a:rPr>
              <a:t>ຊັນຂອງລະບົບ</a:t>
            </a:r>
            <a:r>
              <a:rPr lang="lo-LA" b="1" dirty="0">
                <a:latin typeface="Phetsarath OT" pitchFamily="2" charset="0"/>
                <a:cs typeface="Phetsarath OT" pitchFamily="2" charset="0"/>
              </a:rPr>
              <a:t>ປະຕິບັດການແອນດຼອຍ</a:t>
            </a:r>
            <a:r>
              <a:rPr lang="lo-LA" b="1" dirty="0" smtClean="0">
                <a:latin typeface="Phetsarath OT" pitchFamily="2" charset="0"/>
                <a:cs typeface="Phetsarath OT" pitchFamily="2" charset="0"/>
              </a:rPr>
              <a:t>ໃນການລາຍ</a:t>
            </a:r>
            <a:r>
              <a:rPr lang="lo-LA" b="1" dirty="0">
                <a:latin typeface="Phetsarath OT" pitchFamily="2" charset="0"/>
                <a:cs typeface="Phetsarath OT" pitchFamily="2" charset="0"/>
              </a:rPr>
              <a:t>ງານຄະແນນຂອງນັກສຶກສາຄະນະວິສະວະກໍາສາດ, </a:t>
            </a:r>
            <a:r>
              <a:rPr lang="lo-LA" b="1" dirty="0" smtClean="0">
                <a:latin typeface="Phetsarath OT" pitchFamily="2" charset="0"/>
                <a:cs typeface="Phetsarath OT" pitchFamily="2" charset="0"/>
              </a:rPr>
              <a:t>ມ.ສຸພານຸວົງ</a:t>
            </a:r>
            <a:endParaRPr lang="en-US" sz="1100" b="1" dirty="0">
              <a:latin typeface="Phetsarath OT" pitchFamily="2" charset="0"/>
              <a:cs typeface="Phetsarath OT" pitchFamily="2" charset="0"/>
            </a:endParaRPr>
          </a:p>
          <a:p>
            <a:pPr algn="ctr"/>
            <a:endParaRPr lang="th-TH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315903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600" b="1" dirty="0" smtClean="0">
                <a:latin typeface="Phetsarath OT" pitchFamily="2" charset="0"/>
                <a:cs typeface="Phetsarath OT" pitchFamily="2" charset="0"/>
              </a:rPr>
              <a:t>ນໍາສະເໜີໂດຍ : ທ້າວ ທະນູສິດ ຈັນ</a:t>
            </a:r>
            <a:r>
              <a:rPr lang="lo-LA" sz="1600" b="1" dirty="0" smtClean="0">
                <a:latin typeface="Phetsarath OT" pitchFamily="2" charset="0"/>
                <a:cs typeface="Phetsarath OT" pitchFamily="2" charset="0"/>
              </a:rPr>
              <a:t>ປະສິດ</a:t>
            </a:r>
          </a:p>
          <a:p>
            <a:r>
              <a:rPr lang="lo-LA" sz="1600" b="1" dirty="0" smtClean="0">
                <a:latin typeface="Phetsarath OT" panose="02000500000000000000" pitchFamily="2" charset="0"/>
                <a:cs typeface="Phetsarath OT" panose="02000500000000000000" pitchFamily="2" charset="0"/>
              </a:rPr>
              <a:t>ອາຈານ</a:t>
            </a:r>
            <a:r>
              <a:rPr lang="lo-LA" sz="16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ທີ່ປືກສາ: ອາຈານ </a:t>
            </a:r>
            <a:r>
              <a:rPr lang="lo-LA" sz="1600" b="1" dirty="0" smtClean="0">
                <a:latin typeface="Phetsarath OT" panose="02000500000000000000" pitchFamily="2" charset="0"/>
                <a:cs typeface="Phetsarath OT" panose="02000500000000000000" pitchFamily="2" charset="0"/>
              </a:rPr>
              <a:t>ກາລະພັດ ກຸນລາໄຊ</a:t>
            </a:r>
          </a:p>
          <a:p>
            <a:r>
              <a:rPr lang="lo-LA" sz="1600" b="1" dirty="0" smtClean="0">
                <a:latin typeface="Phetsarath OT" panose="02000500000000000000" pitchFamily="2" charset="0"/>
                <a:cs typeface="Phetsarath OT" panose="02000500000000000000" pitchFamily="2" charset="0"/>
              </a:rPr>
              <a:t>ຜູ້</a:t>
            </a:r>
            <a:r>
              <a:rPr lang="lo-LA" sz="1600" b="1" dirty="0">
                <a:latin typeface="Phetsarath OT" panose="02000500000000000000" pitchFamily="2" charset="0"/>
                <a:cs typeface="Phetsarath OT" panose="02000500000000000000" pitchFamily="2" charset="0"/>
              </a:rPr>
              <a:t>ຊ່ວຍທີ່ອາຈານປືກສາ: </a:t>
            </a:r>
            <a:r>
              <a:rPr lang="lo-LA" sz="1600" b="1" dirty="0" smtClean="0">
                <a:latin typeface="Phetsarath OT" panose="02000500000000000000" pitchFamily="2" charset="0"/>
                <a:cs typeface="Phetsarath OT" panose="02000500000000000000" pitchFamily="2" charset="0"/>
              </a:rPr>
              <a:t>ອາຈານ ທອງເພັດ ຄອງເກດ</a:t>
            </a:r>
            <a:endParaRPr lang="en-US" sz="1600" b="1" dirty="0">
              <a:latin typeface="Phetsarath OT" panose="02000500000000000000" pitchFamily="2" charset="0"/>
              <a:cs typeface="Phetsarath OT" panose="02000500000000000000" pitchFamily="2" charset="0"/>
            </a:endParaRPr>
          </a:p>
          <a:p>
            <a:endParaRPr lang="lo-LA" sz="1600" b="1" dirty="0" smtClean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4200" y="4372668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600" dirty="0" smtClean="0">
                <a:latin typeface="Phetsarath OT" pitchFamily="2" charset="0"/>
                <a:cs typeface="Phetsarath OT" pitchFamily="2" charset="0"/>
              </a:rPr>
              <a:t>ສົກສຶກສາ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2015 - 2016</a:t>
            </a:r>
            <a:endParaRPr lang="th-TH" sz="1600" dirty="0">
              <a:latin typeface="Times New Roman" pitchFamily="18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pPr marL="0" lvl="0" indent="0"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>
                <a:latin typeface="Phetsarath OT" pitchFamily="2" charset="0"/>
                <a:cs typeface="Phetsarath OT" pitchFamily="2" charset="0"/>
              </a:rPr>
              <a:t>. </a:t>
            </a:r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ລະບົບຖານຂໍ້ມູນແບບສຳພັນ</a:t>
            </a:r>
            <a:endParaRPr lang="en-US" sz="2400" i="1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4057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	ລະ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​ບົບຖານ​ຂໍ້​ມູນ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ແບບ​ສຳພັນ​ໄດ້​ຖືກ​ຄິດ​ຄົ້ນ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 ແລະ ​ພັດ​ທະນາ​ຂຶ້ນ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ໂດຍ ດຣ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. ​​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ເອດ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ເກີ​ເອບຄອດ  ນຳ​ສະ​ເໜີ​ຄັ້ງ​ທຳ​ອິດ​ໃນ​ປີ​ ຄ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.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ສ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.1969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ລາ​ວກຳ​ລັງ​ເຮັດ​ວຽກ​ຢູ່​ບໍ​ລິ​ສັດ​ໄອ​ບີ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ເອັມລະບົບ​ຖານ​ຂໍ້​ມູນ​ເຊິ່ງສຳພັນ​ນີ້​ກໍ່​ມີ​ພື້ນ ຖານ​ມາ​ຈາກ​ເຊັດ​ທາງ​ຄະນິດສາດ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(Set Theory)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ແລະ ມີພາສາເອສຄິວ​ແອວ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 (SQL: Structure Query Language)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ເປັນພາສາທີ່ໃຊ້ໃນການກໍານົດໂຄງສ້າງ ແລະ ຈັດການກັບຂໍ້ມູນຂອງຖານຂໍ້ມູນແບບສຳພັນນີ້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Phetsarath OT" pitchFamily="2" charset="0"/>
                <a:cs typeface="Phetsarath OT" pitchFamily="2" charset="0"/>
              </a:rPr>
              <a:t>	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ການທີ່ຈະກ່າວວ່າລະບົບຖານຂໍ້ມູນໃດເປັນໂມເດວແບບສຳພັນ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(Relation Model)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ນັ້ນຈະຕ້ອງພິ ຈາລະນາວ່າຖານຂໍ້ມູນດັ່ງກ່າວມີອົງປະກອບຄົບທັງ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3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ສ່ວນດັ່ງນີ້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:</a:t>
            </a:r>
          </a:p>
          <a:p>
            <a:pPr lvl="0"/>
            <a:r>
              <a:rPr lang="lo-LA" sz="2000" dirty="0">
                <a:latin typeface="Phetsarath OT" pitchFamily="2" charset="0"/>
                <a:cs typeface="Phetsarath OT" pitchFamily="2" charset="0"/>
              </a:rPr>
              <a:t>ໂຄງສ້າງຂໍ້ມູນເປັນໄປຕາມນິຍາມຄຸນສົມບັດຂອງ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Relation.</a:t>
            </a:r>
          </a:p>
          <a:p>
            <a:pPr lvl="0"/>
            <a:r>
              <a:rPr lang="lo-LA" sz="2000" dirty="0">
                <a:latin typeface="Phetsarath OT" pitchFamily="2" charset="0"/>
                <a:cs typeface="Phetsarath OT" pitchFamily="2" charset="0"/>
              </a:rPr>
              <a:t>ຄວາມ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ຖືກຕ້ອງ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ຂອງ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ຂໍ້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ມູນ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 (Data integrity) 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ເປັນ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ໄປ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ຕາມ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ຄວາມ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ຖືກຕ້ອງ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ຂອງ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ຂໍ້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ມູນ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ທັງ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​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ສອງ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.</a:t>
            </a:r>
          </a:p>
          <a:p>
            <a:pPr lvl="0"/>
            <a:r>
              <a:rPr lang="lo-LA" sz="2000" dirty="0">
                <a:latin typeface="Phetsarath OT" pitchFamily="2" charset="0"/>
                <a:cs typeface="Phetsarath OT" pitchFamily="2" charset="0"/>
              </a:rPr>
              <a:t>ການຈັດການຂໍ້ມູນ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 (Data manipulation)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ເປັນພາສາທີ່ເປັນ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Relational Complete.</a:t>
            </a:r>
          </a:p>
          <a:p>
            <a:pPr marL="0" indent="0">
              <a:buNone/>
            </a:pPr>
            <a:endParaRPr lang="lo-LA" sz="2000" b="1" dirty="0" smtClean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2000" b="1" dirty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2000" b="1" dirty="0" smtClean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en-US" sz="2000" b="1" dirty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pPr marL="0" indent="0"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ຫຼັກການຂອງຕົວແບບ </a:t>
            </a:r>
            <a:r>
              <a:rPr lang="en-US" sz="2400" b="1" dirty="0">
                <a:latin typeface="Phetsarath OT" pitchFamily="2" charset="0"/>
                <a:cs typeface="Phetsarath OT" pitchFamily="2" charset="0"/>
              </a:rPr>
              <a:t>ER (ER MODEL CONCEPT)</a:t>
            </a:r>
            <a:endParaRPr lang="en-US" sz="2400" i="1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3943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o-LA" sz="1600" dirty="0" smtClean="0">
                <a:latin typeface="Phetsarath OT" pitchFamily="2" charset="0"/>
                <a:cs typeface="Phetsarath OT" pitchFamily="2" charset="0"/>
              </a:rPr>
              <a:t>	ຕົວ</a:t>
            </a:r>
            <a:r>
              <a:rPr lang="lo-LA" sz="1600" dirty="0">
                <a:latin typeface="Phetsarath OT" pitchFamily="2" charset="0"/>
                <a:cs typeface="Phetsarath OT" pitchFamily="2" charset="0"/>
              </a:rPr>
              <a:t>ແບບ </a:t>
            </a:r>
            <a:r>
              <a:rPr lang="en-US" sz="1600" dirty="0">
                <a:latin typeface="Phetsarath OT" pitchFamily="2" charset="0"/>
                <a:cs typeface="Phetsarath OT" pitchFamily="2" charset="0"/>
              </a:rPr>
              <a:t>ER </a:t>
            </a:r>
            <a:r>
              <a:rPr lang="lo-LA" sz="1600" dirty="0">
                <a:latin typeface="Phetsarath OT" pitchFamily="2" charset="0"/>
                <a:cs typeface="Phetsarath OT" pitchFamily="2" charset="0"/>
              </a:rPr>
              <a:t>ເປັນຕົວແບບທີ່ສະແດງເຖິງຄວາມສຳພັນຂອງຂໍ້ມູນໃນລະບົບໃນຮູບແບບຂອງແຜນ ວາດ (</a:t>
            </a:r>
            <a:r>
              <a:rPr lang="en-US" sz="1600" dirty="0">
                <a:latin typeface="Phetsarath OT" pitchFamily="2" charset="0"/>
                <a:cs typeface="Phetsarath OT" pitchFamily="2" charset="0"/>
              </a:rPr>
              <a:t>ER diagram) </a:t>
            </a:r>
            <a:r>
              <a:rPr lang="lo-LA" sz="1600" dirty="0">
                <a:latin typeface="Phetsarath OT" pitchFamily="2" charset="0"/>
                <a:cs typeface="Phetsarath OT" pitchFamily="2" charset="0"/>
              </a:rPr>
              <a:t>ເຊິ່ງປະກອບດ້ວຍ </a:t>
            </a:r>
            <a:r>
              <a:rPr lang="en-US" sz="1600" dirty="0">
                <a:latin typeface="Phetsarath OT" pitchFamily="2" charset="0"/>
                <a:cs typeface="Phetsarath OT" pitchFamily="2" charset="0"/>
              </a:rPr>
              <a:t>Entity, Attribute </a:t>
            </a:r>
            <a:r>
              <a:rPr lang="lo-LA" sz="1600" dirty="0">
                <a:latin typeface="Phetsarath OT" pitchFamily="2" charset="0"/>
                <a:cs typeface="Phetsarath OT" pitchFamily="2" charset="0"/>
              </a:rPr>
              <a:t>ແລະ</a:t>
            </a:r>
            <a:r>
              <a:rPr lang="en-US" sz="1600" dirty="0">
                <a:latin typeface="Phetsarath OT" pitchFamily="2" charset="0"/>
                <a:cs typeface="Phetsarath OT" pitchFamily="2" charset="0"/>
              </a:rPr>
              <a:t> Relationship.</a:t>
            </a:r>
          </a:p>
          <a:p>
            <a:pPr marL="0" indent="0">
              <a:buNone/>
            </a:pPr>
            <a:r>
              <a:rPr lang="fr-FR" sz="1600" dirty="0" smtClean="0">
                <a:latin typeface="Phetsarath OT" pitchFamily="2" charset="0"/>
                <a:cs typeface="Phetsarath OT" pitchFamily="2" charset="0"/>
              </a:rPr>
              <a:t>	</a:t>
            </a:r>
            <a:endParaRPr lang="en-US" sz="1800" i="1" dirty="0" smtClean="0">
              <a:latin typeface="Phetsarath OT" pitchFamily="2" charset="0"/>
              <a:cs typeface="Phetsarath OT" pitchFamily="2" charset="0"/>
            </a:endParaRPr>
          </a:p>
          <a:p>
            <a:pPr marL="0" indent="0">
              <a:buNone/>
            </a:pPr>
            <a:r>
              <a:rPr lang="lo-LA" sz="1800" dirty="0" smtClean="0">
                <a:latin typeface="Phetsarath OT" pitchFamily="2" charset="0"/>
                <a:cs typeface="Phetsarath OT" pitchFamily="2" charset="0"/>
              </a:rPr>
              <a:t>	</a:t>
            </a:r>
            <a:endParaRPr lang="lo-LA" sz="1800" b="1" dirty="0" smtClean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1800" b="1" dirty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1800" b="1" dirty="0" smtClean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en-US" sz="1800" b="1" dirty="0">
              <a:latin typeface="Phetsarath OT" pitchFamily="2" charset="0"/>
              <a:cs typeface="Phetsarath OT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64780"/>
              </p:ext>
            </p:extLst>
          </p:nvPr>
        </p:nvGraphicFramePr>
        <p:xfrm>
          <a:off x="1143000" y="1657350"/>
          <a:ext cx="6629400" cy="29299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  <a:gridCol w="3657600"/>
              </a:tblGrid>
              <a:tr h="404037">
                <a:tc>
                  <a:txBody>
                    <a:bodyPr/>
                    <a:lstStyle/>
                    <a:p>
                      <a:r>
                        <a:rPr lang="lo-LA" dirty="0" smtClean="0">
                          <a:latin typeface="Phetsarath OT" pitchFamily="2" charset="0"/>
                          <a:cs typeface="Phetsarath OT" pitchFamily="2" charset="0"/>
                        </a:rPr>
                        <a:t>ສັນຍາລັກ</a:t>
                      </a:r>
                      <a:endParaRPr lang="th-TH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dirty="0" smtClean="0">
                          <a:latin typeface="Phetsarath OT" pitchFamily="2" charset="0"/>
                          <a:cs typeface="Phetsarath OT" pitchFamily="2" charset="0"/>
                        </a:rPr>
                        <a:t>ຄວາມໝາຍ</a:t>
                      </a:r>
                      <a:endParaRPr lang="th-TH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/>
                </a:tc>
              </a:tr>
              <a:tr h="62289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th-TH" dirty="0"/>
                    </a:p>
                  </a:txBody>
                  <a:tcPr/>
                </a:tc>
              </a:tr>
              <a:tr h="622891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effectLst>
                            <a:glow>
                              <a:srgbClr val="000000"/>
                            </a:glow>
                            <a:reflection stA="0" endPos="0" fadeDir="0" sx="0" sy="0"/>
                          </a:effectLst>
                          <a:latin typeface="Phetsarath OT" pitchFamily="2" charset="0"/>
                          <a:cs typeface="Phetsarath OT" pitchFamily="2" charset="0"/>
                        </a:rPr>
                        <a:t>Attribute</a:t>
                      </a:r>
                    </a:p>
                    <a:p>
                      <a:endParaRPr lang="th-TH" b="0" dirty="0">
                        <a:effectLst/>
                      </a:endParaRPr>
                    </a:p>
                  </a:txBody>
                  <a:tcPr/>
                </a:tc>
              </a:tr>
              <a:tr h="622891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o-LA" sz="1800" b="0" dirty="0" smtClean="0">
                          <a:effectLst>
                            <a:glow>
                              <a:srgbClr val="000000"/>
                            </a:glow>
                            <a:reflection stA="0" endPos="0" fadeDir="0" sx="0" sy="0"/>
                          </a:effectLst>
                          <a:latin typeface="Phetsarath OT" pitchFamily="2" charset="0"/>
                          <a:cs typeface="Phetsarath OT" pitchFamily="2" charset="0"/>
                        </a:rPr>
                        <a:t>ຄວາມສຳພັນ</a:t>
                      </a:r>
                      <a:r>
                        <a:rPr lang="fr-FR" sz="1800" b="0" dirty="0" smtClean="0">
                          <a:effectLst>
                            <a:glow>
                              <a:srgbClr val="000000"/>
                            </a:glow>
                            <a:reflection stA="0" endPos="0" fadeDir="0" sx="0" sy="0"/>
                          </a:effectLst>
                          <a:latin typeface="Phetsarath OT" pitchFamily="2" charset="0"/>
                          <a:cs typeface="Phetsarath OT" pitchFamily="2" charset="0"/>
                        </a:rPr>
                        <a:t> (</a:t>
                      </a:r>
                      <a:r>
                        <a:rPr lang="en-US" sz="1800" b="0" dirty="0" smtClean="0">
                          <a:effectLst>
                            <a:glow>
                              <a:srgbClr val="000000"/>
                            </a:glow>
                            <a:reflection stA="0" endPos="0" fadeDir="0" sx="0" sy="0"/>
                          </a:effectLst>
                          <a:latin typeface="Phetsarath OT" pitchFamily="2" charset="0"/>
                          <a:cs typeface="Phetsarath OT" pitchFamily="2" charset="0"/>
                        </a:rPr>
                        <a:t>Relationship</a:t>
                      </a:r>
                      <a:r>
                        <a:rPr lang="fr-FR" sz="1800" b="0" dirty="0" smtClean="0">
                          <a:effectLst>
                            <a:glow>
                              <a:srgbClr val="000000"/>
                            </a:glow>
                            <a:reflection stA="0" endPos="0" fadeDir="0" sx="0" sy="0"/>
                          </a:effectLst>
                          <a:latin typeface="Phetsarath OT" pitchFamily="2" charset="0"/>
                          <a:cs typeface="Phetsarath OT" pitchFamily="2" charset="0"/>
                        </a:rPr>
                        <a:t>)</a:t>
                      </a:r>
                      <a:endParaRPr lang="en-US" sz="1800" b="0" dirty="0" smtClean="0">
                        <a:effectLst>
                          <a:glow>
                            <a:srgbClr val="000000"/>
                          </a:glow>
                          <a:reflection stA="0" endPos="0" fadeDir="0" sx="0" sy="0"/>
                        </a:effectLst>
                        <a:latin typeface="Phetsarath OT" pitchFamily="2" charset="0"/>
                        <a:cs typeface="Phetsarath OT" pitchFamily="2" charset="0"/>
                      </a:endParaRPr>
                    </a:p>
                    <a:p>
                      <a:endParaRPr lang="th-TH" b="0" dirty="0">
                        <a:effectLst/>
                      </a:endParaRPr>
                    </a:p>
                  </a:txBody>
                  <a:tcPr/>
                </a:tc>
              </a:tr>
              <a:tr h="622891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o-LA" dirty="0" smtClean="0">
                          <a:latin typeface="Phetsarath OT" pitchFamily="2" charset="0"/>
                          <a:cs typeface="Phetsarath OT" pitchFamily="2" charset="0"/>
                        </a:rPr>
                        <a:t>ເສັ້ນສະແດງຄວາມສໍາພັນ</a:t>
                      </a:r>
                      <a:endParaRPr lang="th-TH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76400" y="2154973"/>
            <a:ext cx="10668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/>
          <p:cNvSpPr/>
          <p:nvPr/>
        </p:nvSpPr>
        <p:spPr>
          <a:xfrm>
            <a:off x="1638300" y="2734837"/>
            <a:ext cx="11430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Flowchart: Decision 6"/>
          <p:cNvSpPr/>
          <p:nvPr/>
        </p:nvSpPr>
        <p:spPr>
          <a:xfrm>
            <a:off x="1676400" y="3409950"/>
            <a:ext cx="1219200" cy="4572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42481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0842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latin typeface="Phetsarath OT" pitchFamily="2" charset="0"/>
                <a:cs typeface="Phetsarath OT" pitchFamily="2" charset="0"/>
              </a:rPr>
              <a:t>III. </a:t>
            </a:r>
            <a:r>
              <a:rPr lang="lo-LA" sz="2000" b="1" dirty="0" smtClean="0">
                <a:latin typeface="Phetsarath OT" pitchFamily="2" charset="0"/>
                <a:cs typeface="Phetsarath OT" pitchFamily="2" charset="0"/>
              </a:rPr>
              <a:t>ວົງ</a:t>
            </a:r>
            <a:r>
              <a:rPr lang="lo-LA" sz="2000" b="1" dirty="0">
                <a:latin typeface="Phetsarath OT" pitchFamily="2" charset="0"/>
                <a:cs typeface="Phetsarath OT" pitchFamily="2" charset="0"/>
              </a:rPr>
              <a:t>ຈອນການພັດທະນາລະບົບ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(SDLC : System Development Life Cycle)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3943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	</a:t>
            </a:r>
            <a:endParaRPr lang="lo-LA" sz="2000" b="1" dirty="0" smtClean="0">
              <a:latin typeface="Phetsarath OT" pitchFamily="2" charset="0"/>
              <a:cs typeface="Phetsarath OT" pitchFamily="2" charset="0"/>
            </a:endParaRPr>
          </a:p>
          <a:p>
            <a:pPr marL="0" indent="0">
              <a:buNone/>
            </a:pPr>
            <a:r>
              <a:rPr lang="lo-LA" sz="2000" dirty="0">
                <a:latin typeface="Phetsarath OT" pitchFamily="2" charset="0"/>
                <a:cs typeface="Phetsarath OT" pitchFamily="2" charset="0"/>
              </a:rPr>
              <a:t>ໃນວົງຈອນການພັດທະນາ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SDLC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ມີ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ຂັ້ນ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ຕອນດັ່ງນີ້:</a:t>
            </a:r>
            <a:endParaRPr lang="en-US" sz="2000" dirty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2000" dirty="0" smtClean="0">
              <a:latin typeface="Phetsarath OT" pitchFamily="2" charset="0"/>
              <a:cs typeface="Phetsarath OT" pitchFamily="2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000" b="1" dirty="0">
              <a:latin typeface="Phetsarath OT" pitchFamily="2" charset="0"/>
              <a:cs typeface="Phetsarath OT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046713" y="1728313"/>
            <a:ext cx="4735087" cy="3086100"/>
            <a:chOff x="4865649" y="1695450"/>
            <a:chExt cx="3888059" cy="3086100"/>
          </a:xfrm>
        </p:grpSpPr>
        <p:sp>
          <p:nvSpPr>
            <p:cNvPr id="6" name="Rectangle 5"/>
            <p:cNvSpPr/>
            <p:nvPr/>
          </p:nvSpPr>
          <p:spPr>
            <a:xfrm>
              <a:off x="7534508" y="4400550"/>
              <a:ext cx="12192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o-LA" sz="900" dirty="0" smtClean="0">
                <a:latin typeface="Phetsarath OT" pitchFamily="2" charset="0"/>
                <a:cs typeface="Phetsarath OT" pitchFamily="2" charset="0"/>
              </a:endParaRPr>
            </a:p>
            <a:p>
              <a:pPr algn="ctr"/>
              <a:r>
                <a:rPr lang="lo-LA" sz="900" dirty="0" smtClean="0">
                  <a:latin typeface="Phetsarath OT" pitchFamily="2" charset="0"/>
                  <a:cs typeface="Phetsarath OT" pitchFamily="2" charset="0"/>
                </a:rPr>
                <a:t>ບຳລຸງ</a:t>
              </a:r>
              <a:r>
                <a:rPr lang="lo-LA" sz="900" dirty="0">
                  <a:latin typeface="Phetsarath OT" pitchFamily="2" charset="0"/>
                  <a:cs typeface="Phetsarath OT" pitchFamily="2" charset="0"/>
                </a:rPr>
                <a:t>ຮັກສາ </a:t>
              </a:r>
              <a:r>
                <a:rPr lang="en-US" sz="900" dirty="0">
                  <a:latin typeface="Phetsarath OT" pitchFamily="2" charset="0"/>
                  <a:cs typeface="Phetsarath OT" pitchFamily="2" charset="0"/>
                </a:rPr>
                <a:t>(</a:t>
              </a:r>
              <a:r>
                <a:rPr lang="en-US" sz="900" dirty="0">
                  <a:latin typeface="Times New Roman" pitchFamily="18" charset="0"/>
                  <a:cs typeface="Times New Roman" pitchFamily="18" charset="0"/>
                </a:rPr>
                <a:t>Maintenance)</a:t>
              </a:r>
            </a:p>
            <a:p>
              <a:pPr algn="ctr"/>
              <a:endParaRPr lang="th-TH" sz="9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865649" y="1695450"/>
              <a:ext cx="12192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lo-LA" sz="900" dirty="0">
                  <a:latin typeface="Phetsarath OT" pitchFamily="2" charset="0"/>
                  <a:cs typeface="Phetsarath OT" pitchFamily="2" charset="0"/>
                </a:rPr>
                <a:t>ການກຳນົດບັນຫາ </a:t>
              </a:r>
              <a:r>
                <a:rPr lang="en-US" sz="900" dirty="0">
                  <a:latin typeface="Phetsarath OT" pitchFamily="2" charset="0"/>
                  <a:cs typeface="Phetsarath OT" pitchFamily="2" charset="0"/>
                </a:rPr>
                <a:t>(</a:t>
              </a:r>
              <a:r>
                <a:rPr lang="en-US" sz="900" dirty="0">
                  <a:latin typeface="Times New Roman" pitchFamily="18" charset="0"/>
                  <a:cs typeface="Times New Roman" pitchFamily="18" charset="0"/>
                </a:rPr>
                <a:t>Problem Definition)</a:t>
              </a:r>
            </a:p>
            <a:p>
              <a:pPr algn="ctr"/>
              <a:endParaRPr lang="th-TH" sz="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86400" y="2132671"/>
              <a:ext cx="12192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o-LA" sz="900" dirty="0" smtClean="0">
                <a:latin typeface="Phetsarath OT" pitchFamily="2" charset="0"/>
                <a:cs typeface="Phetsarath OT" pitchFamily="2" charset="0"/>
              </a:endParaRPr>
            </a:p>
            <a:p>
              <a:pPr algn="ctr"/>
              <a:r>
                <a:rPr lang="lo-LA" sz="900" dirty="0" smtClean="0">
                  <a:latin typeface="Phetsarath OT" pitchFamily="2" charset="0"/>
                  <a:cs typeface="Phetsarath OT" pitchFamily="2" charset="0"/>
                </a:rPr>
                <a:t>ການ</a:t>
              </a:r>
              <a:r>
                <a:rPr lang="lo-LA" sz="900" dirty="0">
                  <a:latin typeface="Phetsarath OT" pitchFamily="2" charset="0"/>
                  <a:cs typeface="Phetsarath OT" pitchFamily="2" charset="0"/>
                </a:rPr>
                <a:t>ວິເຄາະບັນຫາ </a:t>
              </a:r>
              <a:r>
                <a:rPr lang="en-US" sz="900" dirty="0">
                  <a:latin typeface="Phetsarath OT" pitchFamily="2" charset="0"/>
                  <a:cs typeface="Phetsarath OT" pitchFamily="2" charset="0"/>
                </a:rPr>
                <a:t>(</a:t>
              </a:r>
              <a:r>
                <a:rPr lang="en-US" sz="900" dirty="0">
                  <a:latin typeface="Times New Roman" pitchFamily="18" charset="0"/>
                  <a:cs typeface="Times New Roman" pitchFamily="18" charset="0"/>
                </a:rPr>
                <a:t>Analysis)</a:t>
              </a:r>
            </a:p>
            <a:p>
              <a:pPr algn="ctr"/>
              <a:endParaRPr lang="th-TH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91200" y="2571750"/>
              <a:ext cx="12192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o-LA" sz="900" dirty="0" smtClean="0">
                <a:latin typeface="Phetsarath OT" pitchFamily="2" charset="0"/>
                <a:cs typeface="Phetsarath OT" pitchFamily="2" charset="0"/>
              </a:endParaRPr>
            </a:p>
            <a:p>
              <a:pPr algn="ctr"/>
              <a:r>
                <a:rPr lang="lo-LA" sz="900" dirty="0" smtClean="0">
                  <a:latin typeface="Phetsarath OT" pitchFamily="2" charset="0"/>
                  <a:cs typeface="Phetsarath OT" pitchFamily="2" charset="0"/>
                </a:rPr>
                <a:t>ອອກ</a:t>
              </a:r>
              <a:r>
                <a:rPr lang="lo-LA" sz="900" dirty="0">
                  <a:latin typeface="Phetsarath OT" pitchFamily="2" charset="0"/>
                  <a:cs typeface="Phetsarath OT" pitchFamily="2" charset="0"/>
                </a:rPr>
                <a:t>ແບບລະບົບ </a:t>
              </a:r>
              <a:r>
                <a:rPr lang="en-US" sz="900" dirty="0">
                  <a:latin typeface="Phetsarath OT" pitchFamily="2" charset="0"/>
                  <a:cs typeface="Phetsarath OT" pitchFamily="2" charset="0"/>
                </a:rPr>
                <a:t>(</a:t>
              </a:r>
              <a:r>
                <a:rPr lang="en-US" sz="900" dirty="0">
                  <a:latin typeface="Times New Roman" pitchFamily="18" charset="0"/>
                  <a:cs typeface="Times New Roman" pitchFamily="18" charset="0"/>
                </a:rPr>
                <a:t>Design)</a:t>
              </a:r>
            </a:p>
            <a:p>
              <a:pPr algn="ctr"/>
              <a:endParaRPr lang="th-TH" sz="9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3050788"/>
              <a:ext cx="12192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o-LA" sz="900" dirty="0" smtClean="0">
                <a:latin typeface="Phetsarath OT" pitchFamily="2" charset="0"/>
                <a:cs typeface="Phetsarath OT" pitchFamily="2" charset="0"/>
              </a:endParaRPr>
            </a:p>
            <a:p>
              <a:pPr algn="ctr"/>
              <a:r>
                <a:rPr lang="lo-LA" sz="900" dirty="0" smtClean="0">
                  <a:latin typeface="Phetsarath OT" pitchFamily="2" charset="0"/>
                  <a:cs typeface="Phetsarath OT" pitchFamily="2" charset="0"/>
                </a:rPr>
                <a:t>ພັດທະນາ</a:t>
              </a:r>
              <a:r>
                <a:rPr lang="lo-LA" sz="900" dirty="0">
                  <a:latin typeface="Phetsarath OT" pitchFamily="2" charset="0"/>
                  <a:cs typeface="Phetsarath OT" pitchFamily="2" charset="0"/>
                </a:rPr>
                <a:t>ລະບົບ </a:t>
              </a:r>
              <a:r>
                <a:rPr lang="en-US" sz="900" dirty="0">
                  <a:latin typeface="Phetsarath OT" pitchFamily="2" charset="0"/>
                  <a:cs typeface="Phetsarath OT" pitchFamily="2" charset="0"/>
                </a:rPr>
                <a:t>(</a:t>
              </a:r>
              <a:r>
                <a:rPr lang="en-US" sz="900" dirty="0">
                  <a:latin typeface="Times New Roman" pitchFamily="18" charset="0"/>
                  <a:cs typeface="Times New Roman" pitchFamily="18" charset="0"/>
                </a:rPr>
                <a:t>Development)</a:t>
              </a:r>
            </a:p>
            <a:p>
              <a:pPr algn="ctr"/>
              <a:endParaRPr lang="th-TH" sz="9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3824" y="3486150"/>
              <a:ext cx="12192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o-LA" sz="900" dirty="0" smtClean="0">
                <a:latin typeface="Phetsarath OT" pitchFamily="2" charset="0"/>
                <a:cs typeface="Phetsarath OT" pitchFamily="2" charset="0"/>
              </a:endParaRPr>
            </a:p>
            <a:p>
              <a:pPr algn="ctr"/>
              <a:r>
                <a:rPr lang="lo-LA" sz="900" dirty="0" smtClean="0">
                  <a:latin typeface="Phetsarath OT" pitchFamily="2" charset="0"/>
                  <a:cs typeface="Phetsarath OT" pitchFamily="2" charset="0"/>
                </a:rPr>
                <a:t>ທົດ</a:t>
              </a:r>
              <a:r>
                <a:rPr lang="lo-LA" sz="900" dirty="0">
                  <a:latin typeface="Phetsarath OT" pitchFamily="2" charset="0"/>
                  <a:cs typeface="Phetsarath OT" pitchFamily="2" charset="0"/>
                </a:rPr>
                <a:t>ສອບ </a:t>
              </a:r>
              <a:r>
                <a:rPr lang="en-US" sz="900" dirty="0">
                  <a:latin typeface="Phetsarath OT" pitchFamily="2" charset="0"/>
                  <a:cs typeface="Phetsarath OT" pitchFamily="2" charset="0"/>
                </a:rPr>
                <a:t>(</a:t>
              </a:r>
              <a:r>
                <a:rPr lang="en-US" sz="900" dirty="0">
                  <a:latin typeface="Times New Roman" pitchFamily="18" charset="0"/>
                  <a:cs typeface="Times New Roman" pitchFamily="18" charset="0"/>
                </a:rPr>
                <a:t>Testing)</a:t>
              </a:r>
            </a:p>
            <a:p>
              <a:pPr algn="ctr"/>
              <a:endParaRPr lang="th-TH" sz="9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43493" y="3943350"/>
              <a:ext cx="1219200" cy="381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lo-LA" sz="900" dirty="0" smtClean="0">
                <a:latin typeface="Phetsarath OT" pitchFamily="2" charset="0"/>
                <a:cs typeface="Phetsarath OT" pitchFamily="2" charset="0"/>
              </a:endParaRPr>
            </a:p>
            <a:p>
              <a:pPr algn="ctr"/>
              <a:r>
                <a:rPr lang="lo-LA" sz="900" dirty="0" smtClean="0">
                  <a:latin typeface="Phetsarath OT" pitchFamily="2" charset="0"/>
                  <a:cs typeface="Phetsarath OT" pitchFamily="2" charset="0"/>
                </a:rPr>
                <a:t>ຕິດ</a:t>
              </a:r>
              <a:r>
                <a:rPr lang="lo-LA" sz="900" dirty="0">
                  <a:latin typeface="Phetsarath OT" pitchFamily="2" charset="0"/>
                  <a:cs typeface="Phetsarath OT" pitchFamily="2" charset="0"/>
                </a:rPr>
                <a:t>ຕັ້ງ </a:t>
              </a:r>
              <a:r>
                <a:rPr lang="en-US" sz="900" dirty="0">
                  <a:latin typeface="Phetsarath OT" pitchFamily="2" charset="0"/>
                  <a:cs typeface="Phetsarath OT" pitchFamily="2" charset="0"/>
                </a:rPr>
                <a:t>(</a:t>
              </a:r>
              <a:r>
                <a:rPr lang="en-US" sz="900" dirty="0">
                  <a:latin typeface="Times New Roman" pitchFamily="18" charset="0"/>
                  <a:cs typeface="Times New Roman" pitchFamily="18" charset="0"/>
                </a:rPr>
                <a:t>Implementation)</a:t>
              </a:r>
            </a:p>
            <a:p>
              <a:pPr algn="ctr"/>
              <a:endParaRPr lang="th-TH" sz="900" dirty="0"/>
            </a:p>
          </p:txBody>
        </p:sp>
        <p:sp>
          <p:nvSpPr>
            <p:cNvPr id="14" name="Bent Arrow 13"/>
            <p:cNvSpPr/>
            <p:nvPr/>
          </p:nvSpPr>
          <p:spPr>
            <a:xfrm rot="5400000">
              <a:off x="7334250" y="3200865"/>
              <a:ext cx="266700" cy="304800"/>
            </a:xfrm>
            <a:prstGeom prst="bentArrow">
              <a:avLst>
                <a:gd name="adj1" fmla="val 25000"/>
                <a:gd name="adj2" fmla="val 25000"/>
                <a:gd name="adj3" fmla="val 50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5400000">
              <a:off x="6717215" y="2286000"/>
              <a:ext cx="266700" cy="304800"/>
            </a:xfrm>
            <a:prstGeom prst="bentArrow">
              <a:avLst>
                <a:gd name="adj1" fmla="val 25000"/>
                <a:gd name="adj2" fmla="val 25000"/>
                <a:gd name="adj3" fmla="val 50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16" name="Bent Arrow 15"/>
            <p:cNvSpPr/>
            <p:nvPr/>
          </p:nvSpPr>
          <p:spPr>
            <a:xfrm rot="5400000">
              <a:off x="7036884" y="2765503"/>
              <a:ext cx="266700" cy="304800"/>
            </a:xfrm>
            <a:prstGeom prst="bentArrow">
              <a:avLst>
                <a:gd name="adj1" fmla="val 25000"/>
                <a:gd name="adj2" fmla="val 25000"/>
                <a:gd name="adj3" fmla="val 50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17" name="Bent Arrow 16"/>
            <p:cNvSpPr/>
            <p:nvPr/>
          </p:nvSpPr>
          <p:spPr>
            <a:xfrm rot="5400000">
              <a:off x="8181744" y="4114800"/>
              <a:ext cx="266700" cy="304800"/>
            </a:xfrm>
            <a:prstGeom prst="bentArrow">
              <a:avLst>
                <a:gd name="adj1" fmla="val 25000"/>
                <a:gd name="adj2" fmla="val 25000"/>
                <a:gd name="adj3" fmla="val 50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18" name="Bent Arrow 17"/>
            <p:cNvSpPr/>
            <p:nvPr/>
          </p:nvSpPr>
          <p:spPr>
            <a:xfrm rot="5400000">
              <a:off x="6115050" y="1866900"/>
              <a:ext cx="266700" cy="304800"/>
            </a:xfrm>
            <a:prstGeom prst="bentArrow">
              <a:avLst>
                <a:gd name="adj1" fmla="val 25000"/>
                <a:gd name="adj2" fmla="val 25000"/>
                <a:gd name="adj3" fmla="val 50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19" name="Bent Arrow 18"/>
            <p:cNvSpPr/>
            <p:nvPr/>
          </p:nvSpPr>
          <p:spPr>
            <a:xfrm rot="5400000">
              <a:off x="7876943" y="3657600"/>
              <a:ext cx="266700" cy="304800"/>
            </a:xfrm>
            <a:prstGeom prst="bentArrow">
              <a:avLst>
                <a:gd name="adj1" fmla="val 25000"/>
                <a:gd name="adj2" fmla="val 25000"/>
                <a:gd name="adj3" fmla="val 50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21" name="Bent Arrow 20"/>
            <p:cNvSpPr/>
            <p:nvPr/>
          </p:nvSpPr>
          <p:spPr>
            <a:xfrm rot="16042638">
              <a:off x="7220879" y="4339275"/>
              <a:ext cx="304800" cy="30883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22" name="Bent Arrow 21"/>
            <p:cNvSpPr/>
            <p:nvPr/>
          </p:nvSpPr>
          <p:spPr>
            <a:xfrm rot="16042638">
              <a:off x="6640087" y="3872040"/>
              <a:ext cx="304800" cy="30883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23" name="Bent Arrow 22"/>
            <p:cNvSpPr/>
            <p:nvPr/>
          </p:nvSpPr>
          <p:spPr>
            <a:xfrm rot="16042638">
              <a:off x="5484077" y="2518962"/>
              <a:ext cx="304800" cy="30883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24" name="Bent Arrow 23"/>
            <p:cNvSpPr/>
            <p:nvPr/>
          </p:nvSpPr>
          <p:spPr>
            <a:xfrm rot="16042638">
              <a:off x="6276742" y="3436678"/>
              <a:ext cx="304800" cy="30883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25" name="Bent Arrow 24"/>
            <p:cNvSpPr/>
            <p:nvPr/>
          </p:nvSpPr>
          <p:spPr>
            <a:xfrm rot="16042638">
              <a:off x="5782372" y="2957640"/>
              <a:ext cx="304800" cy="30883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  <p:sp>
          <p:nvSpPr>
            <p:cNvPr id="26" name="Bent Arrow 25"/>
            <p:cNvSpPr/>
            <p:nvPr/>
          </p:nvSpPr>
          <p:spPr>
            <a:xfrm rot="16042638">
              <a:off x="5161619" y="2066936"/>
              <a:ext cx="304800" cy="308833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2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2834" y="133350"/>
            <a:ext cx="8229600" cy="708422"/>
          </a:xfrm>
        </p:spPr>
        <p:txBody>
          <a:bodyPr>
            <a:noAutofit/>
          </a:bodyPr>
          <a:lstStyle/>
          <a:p>
            <a:pPr lvl="0" algn="l"/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IV. </a:t>
            </a: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ຄວາມ</a:t>
            </a:r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ຮູ້ພື້ນຖານກ່ຽວກັບເວັບແອບພຼິເຄເຊີນ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10287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lo-LA" sz="2000" b="1" dirty="0">
                <a:latin typeface="Phetsarath OT" pitchFamily="2" charset="0"/>
                <a:cs typeface="Phetsarath OT" pitchFamily="2" charset="0"/>
              </a:rPr>
              <a:t>	</a:t>
            </a: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ເວັບແອບພຼິເຄເຊີນ</a:t>
            </a: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 (Web application)</a:t>
            </a: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 ຄືໂປຼແກຼມທີ່ຖືຂຽນຂຶ້ນສາມາດໃຊ້ງານຜ່ານເວັບບລາວເຊີ ໂດຍອາໃສໂປຼໂຕຄໍ</a:t>
            </a: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 http(s)</a:t>
            </a: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 ຜ່ານເຄືອຂ່າຍອິນເຕີເນັດ ຫຼື ອິນທລາເນັດ.</a:t>
            </a:r>
            <a:endParaRPr lang="en-US" sz="2000" dirty="0">
              <a:latin typeface="Phetsarath OT" pitchFamily="2" charset="0"/>
              <a:cs typeface="Phetsarath OT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43100"/>
            <a:ext cx="3124200" cy="1241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79801"/>
            <a:ext cx="1662034" cy="17920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14800" y="2228850"/>
            <a:ext cx="23765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14800" y="2543998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0626" y="3358894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Client</a:t>
            </a:r>
            <a:endParaRPr lang="th-TH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91234" y="337185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Server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3820299"/>
            <a:ext cx="5287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View From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View Data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ມີໂປຼແກຼມ ແອບພຼິເຄເຊິນກໍ່ຄື </a:t>
            </a: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Browser</a:t>
            </a:r>
            <a:endParaRPr lang="th-TH" sz="2400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3600" y="38862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ພື້ນທີ່ເກັບຂໍ້ມູນ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ລົງໂປຼແກຼມຝັ່ງ</a:t>
            </a: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 Server</a:t>
            </a:r>
            <a:endParaRPr lang="th-TH" sz="2400" dirty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305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1. </a:t>
            </a: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ການ</a:t>
            </a: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ຕິດຕໍ່ກັນລະຫວ່າງ </a:t>
            </a:r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Client </a:t>
            </a: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ກັບ </a:t>
            </a:r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Server</a:t>
            </a:r>
            <a:endParaRPr lang="en-US" sz="2400" b="1" dirty="0">
              <a:latin typeface="Phetsarath OT" pitchFamily="2" charset="0"/>
              <a:cs typeface="Phetsarath OT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91" y="1285044"/>
            <a:ext cx="1662034" cy="179205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114800" y="200025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14800" y="2457450"/>
            <a:ext cx="2590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81500" y="156124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http Request</a:t>
            </a:r>
            <a:endParaRPr lang="th-TH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407733" y="2628594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Response</a:t>
            </a:r>
            <a:endParaRPr lang="th-TH" sz="24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61245"/>
            <a:ext cx="2759908" cy="136952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57600" y="121499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http://facebook.com</a:t>
            </a:r>
            <a:endParaRPr lang="th-TH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84888" y="318541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 smtClean="0">
                <a:latin typeface="Phetsarath OT" pitchFamily="2" charset="0"/>
                <a:cs typeface="Phetsarath OT" pitchFamily="2" charset="0"/>
              </a:rPr>
              <a:t>ຄອມພິວເຕີຝັ່ງຜູ້ໃຊ້ອິນເຕີເນັດ </a:t>
            </a:r>
            <a:r>
              <a:rPr lang="en-US" dirty="0" smtClean="0">
                <a:latin typeface="Phetsarath OT" pitchFamily="2" charset="0"/>
                <a:cs typeface="Phetsarath OT" pitchFamily="2" charset="0"/>
              </a:rPr>
              <a:t>Web Browser</a:t>
            </a:r>
            <a:endParaRPr lang="th-TH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325465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 smtClean="0">
                <a:latin typeface="Phetsarath OT" pitchFamily="2" charset="0"/>
                <a:cs typeface="Phetsarath OT" pitchFamily="2" charset="0"/>
              </a:rPr>
              <a:t>ເຄື່ອງບໍລິການ </a:t>
            </a:r>
            <a:r>
              <a:rPr lang="en-US" dirty="0" smtClean="0">
                <a:latin typeface="Phetsarath OT" pitchFamily="2" charset="0"/>
                <a:cs typeface="Phetsarath OT" pitchFamily="2" charset="0"/>
              </a:rPr>
              <a:t>Web Server</a:t>
            </a:r>
            <a:endParaRPr lang="th-TH" dirty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08422"/>
          </a:xfrm>
        </p:spPr>
        <p:txBody>
          <a:bodyPr>
            <a:noAutofit/>
          </a:bodyPr>
          <a:lstStyle/>
          <a:p>
            <a:pPr marL="342900" indent="-342900" algn="l"/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2. </a:t>
            </a: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ອົງ</a:t>
            </a:r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ປະກອບຂອງການຂຽນໂປລແກຼມທາງເວັບ</a:t>
            </a:r>
            <a:endParaRPr lang="th-TH" sz="2400" b="1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5632" y="972443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ເຄື່ອງບໍລິການເວັບເຊີເວີ </a:t>
            </a: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Web Server</a:t>
            </a:r>
            <a:endParaRPr lang="lo-LA" sz="2400" dirty="0" smtClean="0">
              <a:latin typeface="Phetsarath OT" pitchFamily="2" charset="0"/>
              <a:cs typeface="Phetsarath OT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14550"/>
            <a:ext cx="3429000" cy="14859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62400" y="222885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Zeus Web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Apache HTTP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Sun Java System Web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Internet Information Server (IIS)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9804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32210" y="20955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ໂປຼແກຼມ </a:t>
            </a:r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Web Browser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47750"/>
            <a:ext cx="7190518" cy="33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5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3000" y="28575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ພາສາ </a:t>
            </a:r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9715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ສາມາດແບ່ງໄດ້ 2 ແບບດ້ວຍກັນຄື 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Server-Side Script </a:t>
            </a: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ເປັນລັກສະນະຂອງພາສາທີ່ເຮັດວຽກຢູ່ທາງດ້ານຝັ່ງຂອງ </a:t>
            </a: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Server </a:t>
            </a: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ເຊັ່ນ: </a:t>
            </a: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 ASP, ASP.NET, PHP, JSP</a:t>
            </a:r>
          </a:p>
          <a:p>
            <a:pPr marL="342900" indent="-342900">
              <a:buFontTx/>
              <a:buAutoNum type="arabicPeriod"/>
            </a:pP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Client-Side </a:t>
            </a:r>
            <a:r>
              <a:rPr lang="en-US" sz="2400" dirty="0">
                <a:latin typeface="Phetsarath OT" pitchFamily="2" charset="0"/>
                <a:cs typeface="Phetsarath OT" pitchFamily="2" charset="0"/>
              </a:rPr>
              <a:t>Script </a:t>
            </a:r>
            <a:r>
              <a:rPr lang="lo-LA" sz="2400" dirty="0">
                <a:latin typeface="Phetsarath OT" pitchFamily="2" charset="0"/>
                <a:cs typeface="Phetsarath OT" pitchFamily="2" charset="0"/>
              </a:rPr>
              <a:t>ເປັນລັກສະນະຂອງພາສາທີ່ເຮັດວຽກຢູ່ທາງດ້ານຝັ່ງ</a:t>
            </a: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ຂອງຜູ້ໃຊ້</a:t>
            </a: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2400" dirty="0">
                <a:latin typeface="Phetsarath OT" pitchFamily="2" charset="0"/>
                <a:cs typeface="Phetsarath OT" pitchFamily="2" charset="0"/>
              </a:rPr>
              <a:t>ເຊັ່ນ</a:t>
            </a: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:</a:t>
            </a:r>
            <a:r>
              <a:rPr lang="en-US" sz="2400" dirty="0" smtClean="0">
                <a:latin typeface="Phetsarath OT" pitchFamily="2" charset="0"/>
                <a:cs typeface="Phetsarath OT" pitchFamily="2" charset="0"/>
              </a:rPr>
              <a:t> Java Script, VBScript</a:t>
            </a:r>
            <a:endParaRPr lang="th-TH" sz="2400" dirty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4282" y="3429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ແນະນໍາກ່ຽວກັບພາສາ </a:t>
            </a:r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PHP : Personal Home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6701" y="772552"/>
            <a:ext cx="6994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	ເປັນພາສາທີ່ເຮັດວຽກທາງຝັ່ງ </a:t>
            </a: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Server </a:t>
            </a: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 ຄືມີການ </a:t>
            </a: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Complier </a:t>
            </a: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ທີ່ຝັ່ງ </a:t>
            </a: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Server </a:t>
            </a: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ກ່ອນຈະຄືນຄ່າກັບມາໃນຮູບແບບຂອງ </a:t>
            </a: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HTML</a:t>
            </a:r>
            <a:endParaRPr lang="th-TH" sz="2000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5287" y="1581150"/>
            <a:ext cx="62508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ອົງປະກອບສໍາຄັນຂອງການຂຽນພາສາ </a:t>
            </a: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PHP</a:t>
            </a:r>
          </a:p>
          <a:p>
            <a:pPr marL="342900" indent="-342900">
              <a:buAutoNum type="arabicPeriod"/>
            </a:pP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ເຄື່ອງຄອມພີວເຕີ</a:t>
            </a:r>
          </a:p>
          <a:p>
            <a:pPr marL="342900" indent="-342900">
              <a:buAutoNum type="arabicPeriod"/>
            </a:pP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ໂປຼແກຼມ </a:t>
            </a: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Web Server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PHP Script Language and Complier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Database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Database Manager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Phetsarath OT" pitchFamily="2" charset="0"/>
                <a:cs typeface="Phetsarath OT" pitchFamily="2" charset="0"/>
              </a:rPr>
              <a:t>Text Editor</a:t>
            </a:r>
          </a:p>
          <a:p>
            <a:pPr marL="342900" indent="-342900">
              <a:buAutoNum type="arabicPeriod"/>
            </a:pPr>
            <a:endParaRPr lang="th-TH" sz="2000" dirty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08422"/>
          </a:xfrm>
        </p:spPr>
        <p:txBody>
          <a:bodyPr>
            <a:noAutofit/>
          </a:bodyPr>
          <a:lstStyle/>
          <a:p>
            <a:pPr lvl="0"/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ອົງປະກອບຂອງການຂຽນໂປລແກຼມທາງເວັບ</a:t>
            </a:r>
            <a:endParaRPr lang="lo-LA" sz="2400" b="1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11639" y="85725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lo-LA" sz="2400" dirty="0">
                <a:latin typeface="Phetsarath OT" pitchFamily="2" charset="0"/>
                <a:cs typeface="Phetsarath OT" pitchFamily="2" charset="0"/>
              </a:rPr>
              <a:t>ຖານຂໍ້ມູນ </a:t>
            </a:r>
            <a:r>
              <a:rPr lang="en-US" sz="2400" dirty="0"/>
              <a:t>(Database)</a:t>
            </a:r>
          </a:p>
          <a:p>
            <a:endParaRPr lang="en-US" sz="2400" dirty="0" smtClean="0">
              <a:latin typeface="Phetsarath OT" pitchFamily="2" charset="0"/>
              <a:cs typeface="Phetsarath OT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2819400" cy="13142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77" y="1300161"/>
            <a:ext cx="2362200" cy="1221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365402"/>
            <a:ext cx="2440188" cy="11970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85" y="2921461"/>
            <a:ext cx="2976005" cy="16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latin typeface="Phetsarath OT" pitchFamily="2" charset="0"/>
                <a:cs typeface="Phetsarath OT" pitchFamily="2" charset="0"/>
              </a:rPr>
              <a:t>ຈຸດປະສົງຂອງບົດໂຄງການ</a:t>
            </a:r>
            <a:endParaRPr lang="th-TH" sz="3200" b="1" dirty="0" smtClean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26669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lo-LA" sz="2800" dirty="0" smtClean="0">
                <a:latin typeface="Phetsarath OT" pitchFamily="2" charset="0"/>
                <a:cs typeface="Phetsarath OT" pitchFamily="2" charset="0"/>
              </a:rPr>
              <a:t> ເພື່ອສ້າງລະບົບການຈັດການຄະແນນຂອງນັກສຶກສາຄະນະວິສະວະກໍາສາດໃນຮູບແບບຂອງເວັບເບສໃຫ້ມີປະສິດຕິພາບ </a:t>
            </a:r>
            <a:r>
              <a:rPr lang="lo-LA" sz="2800" dirty="0" smtClean="0">
                <a:latin typeface="Phetsarath OT" pitchFamily="2" charset="0"/>
                <a:cs typeface="Phetsarath OT" pitchFamily="2" charset="0"/>
              </a:rPr>
              <a:t>ແລະ ອອກ</a:t>
            </a:r>
            <a:r>
              <a:rPr lang="lo-LA" sz="2800" dirty="0">
                <a:latin typeface="Phetsarath OT" pitchFamily="2" charset="0"/>
                <a:cs typeface="Phetsarath OT" pitchFamily="2" charset="0"/>
              </a:rPr>
              <a:t>ແບບ</a:t>
            </a:r>
            <a:r>
              <a:rPr lang="lo-LA" sz="2800" dirty="0" smtClean="0">
                <a:latin typeface="Phetsarath OT" pitchFamily="2" charset="0"/>
                <a:cs typeface="Phetsarath OT" pitchFamily="2" charset="0"/>
              </a:rPr>
              <a:t>ລະບົບການ</a:t>
            </a:r>
            <a:r>
              <a:rPr lang="lo-LA" sz="2800" dirty="0">
                <a:latin typeface="Phetsarath OT" pitchFamily="2" charset="0"/>
                <a:cs typeface="Phetsarath OT" pitchFamily="2" charset="0"/>
              </a:rPr>
              <a:t>ເບິ່ງ</a:t>
            </a:r>
            <a:r>
              <a:rPr lang="lo-LA" sz="2800" dirty="0" smtClean="0">
                <a:latin typeface="Phetsarath OT" pitchFamily="2" charset="0"/>
                <a:cs typeface="Phetsarath OT" pitchFamily="2" charset="0"/>
              </a:rPr>
              <a:t>ຄະແນນໃນລະບົບປະຕິບັດການແອນດຼອຍ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(Android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lo-LA" sz="2800" dirty="0" smtClean="0">
              <a:latin typeface="Phetsarath OT" pitchFamily="2" charset="0"/>
              <a:cs typeface="Phetsarath OT" pitchFamily="2" charset="0"/>
            </a:endParaRPr>
          </a:p>
          <a:p>
            <a:pPr marL="0" indent="0">
              <a:buNone/>
            </a:pPr>
            <a:endParaRPr lang="th-TH" sz="2800" dirty="0" smtClean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ໂປຼແກຼມ </a:t>
            </a:r>
            <a:r>
              <a:rPr lang="en-US" sz="2400" b="1" dirty="0" err="1" smtClean="0">
                <a:latin typeface="Phetsarath OT" pitchFamily="2" charset="0"/>
                <a:cs typeface="Phetsarath OT" pitchFamily="2" charset="0"/>
              </a:rPr>
              <a:t>Appserv</a:t>
            </a:r>
            <a:endParaRPr lang="th-TH" sz="2400" b="1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695" y="97155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hetsarath OT" pitchFamily="2" charset="0"/>
                <a:cs typeface="Phetsarath OT" pitchFamily="2" charset="0"/>
              </a:rPr>
              <a:t>	</a:t>
            </a:r>
            <a:r>
              <a:rPr lang="en-US" dirty="0" err="1" smtClean="0">
                <a:latin typeface="Phetsarath OT" pitchFamily="2" charset="0"/>
                <a:cs typeface="Phetsarath OT" pitchFamily="2" charset="0"/>
              </a:rPr>
              <a:t>AppServ</a:t>
            </a:r>
            <a:r>
              <a:rPr lang="en-US" dirty="0" smtClean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dirty="0" smtClean="0">
                <a:latin typeface="Phetsarath OT" pitchFamily="2" charset="0"/>
                <a:cs typeface="Phetsarath OT" pitchFamily="2" charset="0"/>
              </a:rPr>
              <a:t>ເປັນ</a:t>
            </a:r>
            <a:r>
              <a:rPr lang="lo-LA" dirty="0">
                <a:latin typeface="Phetsarath OT" pitchFamily="2" charset="0"/>
                <a:cs typeface="Phetsarath OT" pitchFamily="2" charset="0"/>
              </a:rPr>
              <a:t>ຊຸດຕິດຕັ້ງສໍາເລັດຮູບຂອງ </a:t>
            </a:r>
            <a:r>
              <a:rPr lang="en-US" dirty="0">
                <a:latin typeface="Phetsarath OT" pitchFamily="2" charset="0"/>
                <a:cs typeface="Phetsarath OT" pitchFamily="2" charset="0"/>
              </a:rPr>
              <a:t>WAMP  </a:t>
            </a:r>
            <a:r>
              <a:rPr lang="lo-LA" dirty="0">
                <a:latin typeface="Phetsarath OT" pitchFamily="2" charset="0"/>
                <a:cs typeface="Phetsarath OT" pitchFamily="2" charset="0"/>
              </a:rPr>
              <a:t>ທີ່ຕິດຕັ້ງກັບລະບົບປະຕິບັດການວິນໂດ </a:t>
            </a:r>
            <a:r>
              <a:rPr lang="en-US" dirty="0">
                <a:latin typeface="Phetsarath OT" pitchFamily="2" charset="0"/>
                <a:cs typeface="Phetsarath OT" pitchFamily="2" charset="0"/>
              </a:rPr>
              <a:t>(Windows) </a:t>
            </a:r>
            <a:r>
              <a:rPr lang="lo-LA" dirty="0">
                <a:latin typeface="Phetsarath OT" pitchFamily="2" charset="0"/>
                <a:cs typeface="Phetsarath OT" pitchFamily="2" charset="0"/>
              </a:rPr>
              <a:t>ທີ່ຈະເຮັດໃຫ້ເຮົາສາມາດລະບົບຕ່າງໆໄດ້ໄວຂຶ້ນ.</a:t>
            </a:r>
            <a:endParaRPr lang="en-US" dirty="0">
              <a:latin typeface="Phetsarath OT" pitchFamily="2" charset="0"/>
              <a:cs typeface="Phetsarath OT" pitchFamily="2" charset="0"/>
            </a:endParaRPr>
          </a:p>
          <a:p>
            <a:endParaRPr lang="th-TH" dirty="0">
              <a:latin typeface="Phetsarath OT" pitchFamily="2" charset="0"/>
              <a:cs typeface="Phetsarath OT" pitchFamily="2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94880"/>
            <a:ext cx="2743200" cy="89035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894880"/>
            <a:ext cx="2895600" cy="89035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6" y="3323045"/>
            <a:ext cx="3371850" cy="12168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3247774"/>
            <a:ext cx="2951813" cy="1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ໂປຼແກຼມ </a:t>
            </a:r>
            <a:r>
              <a:rPr lang="en-US" sz="2400" b="1" dirty="0" err="1">
                <a:latin typeface="Phetsarath OT" pitchFamily="2" charset="0"/>
                <a:cs typeface="Phetsarath OT" pitchFamily="2" charset="0"/>
              </a:rPr>
              <a:t>Appserv</a:t>
            </a:r>
            <a:endParaRPr lang="th-TH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09" b="53132"/>
          <a:stretch/>
        </p:blipFill>
        <p:spPr bwMode="auto">
          <a:xfrm>
            <a:off x="762000" y="1714500"/>
            <a:ext cx="71628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1002" y="1104173"/>
            <a:ext cx="598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 smtClean="0">
                <a:latin typeface="Phetsarath OT" pitchFamily="2" charset="0"/>
                <a:cs typeface="Phetsarath OT" pitchFamily="2" charset="0"/>
              </a:rPr>
              <a:t>ເມື່ອລົງ </a:t>
            </a:r>
            <a:r>
              <a:rPr lang="en-US" dirty="0" err="1" smtClean="0">
                <a:latin typeface="Phetsarath OT" pitchFamily="2" charset="0"/>
                <a:cs typeface="Phetsarath OT" pitchFamily="2" charset="0"/>
              </a:rPr>
              <a:t>Appserv</a:t>
            </a:r>
            <a:r>
              <a:rPr lang="en-US" dirty="0" smtClean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dirty="0" smtClean="0">
                <a:latin typeface="Phetsarath OT" pitchFamily="2" charset="0"/>
                <a:cs typeface="Phetsarath OT" pitchFamily="2" charset="0"/>
              </a:rPr>
              <a:t>ສໍາເລັດຈະມີໂຟເດີທັງໝົດດັ່ງນີ້</a:t>
            </a:r>
            <a:endParaRPr lang="th-TH" dirty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lo-LA" sz="2400" b="1" dirty="0">
                <a:latin typeface="Times New Roman" pitchFamily="18" charset="0"/>
                <a:cs typeface="Phetsarath OT" pitchFamily="2" charset="0"/>
              </a:rPr>
              <a:t>ໂປຼແກຼມ </a:t>
            </a:r>
            <a:r>
              <a:rPr lang="en-US" sz="2400" b="1" dirty="0" err="1">
                <a:latin typeface="Times New Roman" pitchFamily="18" charset="0"/>
                <a:cs typeface="Phetsarath OT" pitchFamily="2" charset="0"/>
              </a:rPr>
              <a:t>Appserv</a:t>
            </a:r>
            <a:endParaRPr lang="th-TH" sz="2400" b="1" dirty="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" y="10287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dirty="0">
                <a:latin typeface="Times New Roman" pitchFamily="18" charset="0"/>
                <a:cs typeface="Phetsarath OT" pitchFamily="2" charset="0"/>
              </a:rPr>
              <a:t>	</a:t>
            </a:r>
            <a:r>
              <a:rPr lang="lo-LA" sz="2000" dirty="0" smtClean="0">
                <a:latin typeface="Times New Roman" pitchFamily="18" charset="0"/>
                <a:cs typeface="Phetsarath OT" pitchFamily="2" charset="0"/>
              </a:rPr>
              <a:t>ກວດສອບການເຮັດວຽກຂອງເວັບເຊີເວີ ໂດຍການເຂົ້າໄປທີ </a:t>
            </a:r>
            <a:r>
              <a:rPr lang="en-US" sz="2000" dirty="0" smtClean="0">
                <a:latin typeface="Times New Roman" pitchFamily="18" charset="0"/>
                <a:cs typeface="Phetsarath OT" pitchFamily="2" charset="0"/>
              </a:rPr>
              <a:t>Web Browser </a:t>
            </a:r>
            <a:r>
              <a:rPr lang="lo-LA" sz="2000" dirty="0" smtClean="0">
                <a:latin typeface="Times New Roman" pitchFamily="18" charset="0"/>
                <a:cs typeface="Phetsarath OT" pitchFamily="2" charset="0"/>
              </a:rPr>
              <a:t>ແລ້ວ ພີມ </a:t>
            </a:r>
            <a:r>
              <a:rPr lang="en-US" sz="2000" dirty="0" err="1" smtClean="0">
                <a:latin typeface="Times New Roman" pitchFamily="18" charset="0"/>
                <a:cs typeface="Phetsarath OT" pitchFamily="2" charset="0"/>
              </a:rPr>
              <a:t>Localhost</a:t>
            </a:r>
            <a:r>
              <a:rPr lang="en-US" sz="2000" dirty="0" smtClean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sz="2000" dirty="0" smtClean="0">
                <a:latin typeface="Times New Roman" pitchFamily="18" charset="0"/>
                <a:cs typeface="Phetsarath OT" pitchFamily="2" charset="0"/>
              </a:rPr>
              <a:t>ຫຼື </a:t>
            </a:r>
            <a:r>
              <a:rPr lang="en-US" sz="2000" dirty="0" smtClean="0">
                <a:latin typeface="Times New Roman" pitchFamily="18" charset="0"/>
                <a:cs typeface="Phetsarath OT" pitchFamily="2" charset="0"/>
              </a:rPr>
              <a:t>172.0.0.1</a:t>
            </a:r>
            <a:endParaRPr lang="th-TH" sz="2000" dirty="0">
              <a:latin typeface="Times New Roman" pitchFamily="18" charset="0"/>
              <a:cs typeface="Phetsarath OT" pitchFamily="2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06" b="21868"/>
          <a:stretch/>
        </p:blipFill>
        <p:spPr bwMode="auto">
          <a:xfrm>
            <a:off x="1524000" y="1794898"/>
            <a:ext cx="63246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7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28650"/>
            <a:ext cx="784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o-LA" dirty="0" smtClean="0">
                <a:latin typeface="Times New Roman" pitchFamily="18" charset="0"/>
                <a:cs typeface="Phetsarath OT" pitchFamily="2" charset="0"/>
              </a:rPr>
              <a:t>	ຄໍາ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ສັ່ງຂອງ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PHP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 ຈະຂຽນຢູ່ໃນຮູບແບບແຂອງແທັກ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PHP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 ຊຶ່ງມີຢູ່ 4 ແບບຄື: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Phetsarath OT" pitchFamily="2" charset="0"/>
              </a:rPr>
              <a:t>&lt;?</a:t>
            </a:r>
            <a:r>
              <a:rPr lang="en-US" dirty="0" err="1">
                <a:latin typeface="Times New Roman" pitchFamily="18" charset="0"/>
                <a:cs typeface="Phetsarath OT" pitchFamily="2" charset="0"/>
              </a:rPr>
              <a:t>php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		?&gt;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 : ແບບມາດຕະຖານ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Phetsarath OT" pitchFamily="2" charset="0"/>
              </a:rPr>
              <a:t>&lt;?		?&gt; 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: ແບບສັ້ນ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Phetsarath OT" pitchFamily="2" charset="0"/>
              </a:rPr>
              <a:t>&lt;script language=”</a:t>
            </a:r>
            <a:r>
              <a:rPr lang="en-US" dirty="0" err="1">
                <a:latin typeface="Times New Roman" pitchFamily="18" charset="0"/>
                <a:cs typeface="Phetsarath OT" pitchFamily="2" charset="0"/>
              </a:rPr>
              <a:t>php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” &gt;		&lt;/script&gt;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: ແບບ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Script</a:t>
            </a:r>
          </a:p>
          <a:p>
            <a:pPr lvl="0"/>
            <a:r>
              <a:rPr lang="en-US" dirty="0">
                <a:latin typeface="Times New Roman" pitchFamily="18" charset="0"/>
                <a:cs typeface="Phetsarath OT" pitchFamily="2" charset="0"/>
              </a:rPr>
              <a:t>&lt;%		%&gt; 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: ແບບ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ASP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5572"/>
          </a:xfrm>
        </p:spPr>
        <p:txBody>
          <a:bodyPr>
            <a:noAutofit/>
          </a:bodyPr>
          <a:lstStyle/>
          <a:p>
            <a:pPr lvl="0"/>
            <a:r>
              <a:rPr lang="lo-LA" sz="2400" b="1" dirty="0">
                <a:latin typeface="Times New Roman" pitchFamily="18" charset="0"/>
                <a:cs typeface="Phetsarath OT" pitchFamily="2" charset="0"/>
              </a:rPr>
              <a:t>ຄໍາສັ່ງຂອງ </a:t>
            </a:r>
            <a:r>
              <a:rPr lang="en-US" sz="2400" b="1" dirty="0">
                <a:latin typeface="Times New Roman" pitchFamily="18" charset="0"/>
                <a:cs typeface="Phetsarath OT" pitchFamily="2" charset="0"/>
              </a:rPr>
              <a:t>PHP</a:t>
            </a:r>
            <a:br>
              <a:rPr lang="en-US" sz="2400" b="1" dirty="0">
                <a:latin typeface="Times New Roman" pitchFamily="18" charset="0"/>
                <a:cs typeface="Phetsarath OT" pitchFamily="2" charset="0"/>
              </a:rPr>
            </a:br>
            <a:endParaRPr lang="th-TH" sz="24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28600" y="2368657"/>
            <a:ext cx="8229600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o-LA" sz="2000" b="1" dirty="0" smtClean="0">
                <a:latin typeface="Times New Roman" pitchFamily="18" charset="0"/>
                <a:cs typeface="Phetsarath OT" pitchFamily="2" charset="0"/>
              </a:rPr>
              <a:t>ການໃຊ້ພາສາ </a:t>
            </a:r>
            <a:r>
              <a:rPr lang="en-US" sz="2000" b="1" dirty="0" smtClean="0">
                <a:latin typeface="Times New Roman" pitchFamily="18" charset="0"/>
                <a:cs typeface="Phetsarath OT" pitchFamily="2" charset="0"/>
              </a:rPr>
              <a:t>PHP </a:t>
            </a:r>
            <a:r>
              <a:rPr lang="lo-LA" sz="2000" b="1" dirty="0" smtClean="0">
                <a:latin typeface="Times New Roman" pitchFamily="18" charset="0"/>
                <a:cs typeface="Phetsarath OT" pitchFamily="2" charset="0"/>
              </a:rPr>
              <a:t>ຮ່ວມກັບພາສາ </a:t>
            </a:r>
            <a:r>
              <a:rPr lang="en-US" sz="2000" b="1" dirty="0" smtClean="0">
                <a:latin typeface="Times New Roman" pitchFamily="18" charset="0"/>
                <a:cs typeface="Phetsarath OT" pitchFamily="2" charset="0"/>
              </a:rPr>
              <a:t>HTML</a:t>
            </a:r>
            <a:br>
              <a:rPr lang="en-US" sz="2000" b="1" dirty="0" smtClean="0">
                <a:latin typeface="Times New Roman" pitchFamily="18" charset="0"/>
                <a:cs typeface="Phetsarath OT" pitchFamily="2" charset="0"/>
              </a:rPr>
            </a:br>
            <a:endParaRPr lang="th-TH" sz="20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811004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o-LA" dirty="0" smtClean="0">
                <a:latin typeface="Times New Roman" pitchFamily="18" charset="0"/>
                <a:cs typeface="Phetsarath OT" pitchFamily="2" charset="0"/>
              </a:rPr>
              <a:t>	ຕົວຢ່າງ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: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&lt;html&gt;</a:t>
            </a:r>
          </a:p>
          <a:p>
            <a:r>
              <a:rPr lang="en-US" dirty="0">
                <a:latin typeface="Times New Roman" pitchFamily="18" charset="0"/>
                <a:cs typeface="Phetsarath OT" pitchFamily="2" charset="0"/>
              </a:rPr>
              <a:t>&lt;head&gt;&lt;title&gt;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ສະບາຍດີ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&lt;/title&gt;&lt;/head&gt;</a:t>
            </a:r>
          </a:p>
          <a:p>
            <a:r>
              <a:rPr lang="en-US" dirty="0">
                <a:latin typeface="Times New Roman" pitchFamily="18" charset="0"/>
                <a:cs typeface="Phetsarath OT" pitchFamily="2" charset="0"/>
              </a:rPr>
              <a:t>&lt;body&gt;</a:t>
            </a:r>
          </a:p>
          <a:p>
            <a:r>
              <a:rPr lang="en-US" dirty="0">
                <a:latin typeface="Times New Roman" pitchFamily="18" charset="0"/>
                <a:cs typeface="Phetsarath OT" pitchFamily="2" charset="0"/>
              </a:rPr>
              <a:t>&lt;?</a:t>
            </a:r>
            <a:r>
              <a:rPr lang="en-US" dirty="0" err="1">
                <a:latin typeface="Times New Roman" pitchFamily="18" charset="0"/>
                <a:cs typeface="Phetsarath OT" pitchFamily="2" charset="0"/>
              </a:rPr>
              <a:t>php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	</a:t>
            </a:r>
            <a:r>
              <a:rPr lang="en-US" dirty="0" smtClean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echo “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ສະບາຍດີ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”</a:t>
            </a:r>
          </a:p>
          <a:p>
            <a:r>
              <a:rPr lang="en-US" dirty="0">
                <a:latin typeface="Times New Roman" pitchFamily="18" charset="0"/>
                <a:cs typeface="Phetsarath OT" pitchFamily="2" charset="0"/>
              </a:rPr>
              <a:t>?&gt;</a:t>
            </a:r>
          </a:p>
          <a:p>
            <a:r>
              <a:rPr lang="en-US" dirty="0">
                <a:latin typeface="Times New Roman" pitchFamily="18" charset="0"/>
                <a:cs typeface="Phetsarath OT" pitchFamily="2" charset="0"/>
              </a:rPr>
              <a:t> &lt;/body&gt;</a:t>
            </a:r>
          </a:p>
          <a:p>
            <a:r>
              <a:rPr lang="en-US" dirty="0">
                <a:latin typeface="Times New Roman" pitchFamily="18" charset="0"/>
                <a:cs typeface="Phetsarath OT" pitchFamily="2" charset="0"/>
              </a:rPr>
              <a:t>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868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30225" cy="857250"/>
          </a:xfrm>
        </p:spPr>
        <p:txBody>
          <a:bodyPr>
            <a:noAutofit/>
          </a:bodyPr>
          <a:lstStyle/>
          <a:p>
            <a:pPr lvl="0" algn="l"/>
            <a:r>
              <a:rPr lang="en-US" sz="2400" b="1" dirty="0" smtClean="0">
                <a:latin typeface="Times New Roman" pitchFamily="18" charset="0"/>
                <a:cs typeface="Phetsarath OT" pitchFamily="2" charset="0"/>
              </a:rPr>
              <a:t>V</a:t>
            </a:r>
            <a:r>
              <a:rPr lang="en-US" sz="2400" b="1" dirty="0" smtClean="0">
                <a:latin typeface="Times New Roman" pitchFamily="18" charset="0"/>
                <a:cs typeface="Phetsarath OT" pitchFamily="2" charset="0"/>
              </a:rPr>
              <a:t>. </a:t>
            </a:r>
            <a:r>
              <a:rPr lang="lo-LA" sz="2400" b="1" dirty="0" smtClean="0">
                <a:latin typeface="Times New Roman" pitchFamily="18" charset="0"/>
                <a:cs typeface="Phetsarath OT" pitchFamily="2" charset="0"/>
              </a:rPr>
              <a:t>ຄວາມ</a:t>
            </a:r>
            <a:r>
              <a:rPr lang="lo-LA" sz="2400" b="1" dirty="0">
                <a:latin typeface="Times New Roman" pitchFamily="18" charset="0"/>
                <a:cs typeface="Phetsarath OT" pitchFamily="2" charset="0"/>
              </a:rPr>
              <a:t>ຮູ້ທົ່ວໄປກ່ຽວກັບລະບົບປະຕິບັດການແອນດຼອຍ</a:t>
            </a:r>
            <a:r>
              <a:rPr lang="en-US" sz="2400" b="1" dirty="0">
                <a:latin typeface="Times New Roman" pitchFamily="18" charset="0"/>
                <a:cs typeface="Phetsarath OT" pitchFamily="2" charset="0"/>
              </a:rPr>
              <a:t/>
            </a:r>
            <a:br>
              <a:rPr lang="en-US" sz="2400" b="1" dirty="0">
                <a:latin typeface="Times New Roman" pitchFamily="18" charset="0"/>
                <a:cs typeface="Phetsarath OT" pitchFamily="2" charset="0"/>
              </a:rPr>
            </a:br>
            <a:endParaRPr lang="th-TH" sz="2400" dirty="0">
              <a:latin typeface="Times New Roman" pitchFamily="18" charset="0"/>
              <a:cs typeface="Phetsarath OT" pitchFamily="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751508"/>
            <a:ext cx="3733800" cy="2106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742950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o-LA" dirty="0" smtClean="0">
                <a:latin typeface="Times New Roman" pitchFamily="18" charset="0"/>
                <a:cs typeface="Phetsarath OT" pitchFamily="2" charset="0"/>
              </a:rPr>
              <a:t>	ແອນດຣອຍ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ເປັນລະບົບປະຕິບັດການສຳລັບອຸປະກອນພົກພາເຊໍັ່ນ: ໂທລະສັບມືຖື, ເທັບເລັດ, ຄອມພິວເຕີໂນດບຸກ ເຮັດວຽກຢູ່ບົນລີນຸກເຄີ</a:t>
            </a:r>
            <a:r>
              <a:rPr lang="lo-LA" dirty="0" smtClean="0">
                <a:latin typeface="Times New Roman" pitchFamily="18" charset="0"/>
                <a:cs typeface="Phetsarath OT" pitchFamily="2" charset="0"/>
              </a:rPr>
              <a:t>ແນວ.</a:t>
            </a:r>
          </a:p>
          <a:p>
            <a:r>
              <a:rPr lang="lo-LA" dirty="0" smtClean="0">
                <a:latin typeface="Times New Roman" pitchFamily="18" charset="0"/>
                <a:cs typeface="Phetsarath OT" pitchFamily="2" charset="0"/>
              </a:rPr>
              <a:t>	ແອນດຣອຍ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ເປັນລະບົບປະຕິບັດການໂອເພັນຊອດ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(open source)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 ແລະ ກູເກີລໄດ້ເຜີຍແພ່ພາຍໃຕ້ລິຂະສິດອາປາເຊ ເຊິ່ງໂອເພັນຊອດຈະອະນຸຍາດໃຫ້ຜູ້ຜະລິດປັບແຕ່ງ ແລະ ວາງຈຳໜ່າຍໄດ້ລວມທັງນັກພັດທະນາ ແລະ ຜູ້ໃຫ້ບໍລິການເຄືອຂ່າຍ, ແອນດຣອບຍັງເປັນລະບົບປະຕິບັດການທີ່ລວມນັກພັດທະນາທີ່ຂຽນໂປຣແກຣມປະຍຸກຢ່າງຫຼວງຫຼາຍພາຍໃຕ້ພາສາຈາວາ.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endParaRPr lang="en-US" dirty="0">
              <a:latin typeface="Times New Roman" pitchFamily="18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59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. </a:t>
            </a: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ເວີ</a:t>
            </a:r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ເຊີນຂອງແອນດຼອຍ</a:t>
            </a:r>
            <a:r>
              <a:rPr lang="en-US" sz="2400" b="1" dirty="0">
                <a:latin typeface="Phetsarath OT" pitchFamily="2" charset="0"/>
                <a:cs typeface="Phetsarath OT" pitchFamily="2" charset="0"/>
              </a:rPr>
              <a:t/>
            </a:r>
            <a:br>
              <a:rPr lang="en-US" sz="2400" b="1" dirty="0">
                <a:latin typeface="Phetsarath OT" pitchFamily="2" charset="0"/>
                <a:cs typeface="Phetsarath OT" pitchFamily="2" charset="0"/>
              </a:rPr>
            </a:br>
            <a:endParaRPr lang="th-TH" sz="2400" dirty="0">
              <a:latin typeface="Phetsarath OT" pitchFamily="2" charset="0"/>
              <a:cs typeface="Phetsarath OT" pitchFamily="2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52550"/>
            <a:ext cx="4800600" cy="27696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54483"/>
            <a:ext cx="3143250" cy="17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133350"/>
            <a:ext cx="8229600" cy="857250"/>
          </a:xfrm>
        </p:spPr>
        <p:txBody>
          <a:bodyPr>
            <a:noAutofit/>
          </a:bodyPr>
          <a:lstStyle/>
          <a:p>
            <a:pPr lvl="0" algn="l"/>
            <a:r>
              <a:rPr lang="en-US" sz="2400" b="1" dirty="0" smtClean="0">
                <a:latin typeface="Times New Roman" pitchFamily="18" charset="0"/>
                <a:cs typeface="Phetsarath OT" pitchFamily="2" charset="0"/>
              </a:rPr>
              <a:t>2. </a:t>
            </a:r>
            <a:r>
              <a:rPr lang="lo-LA" sz="2400" b="1" dirty="0" smtClean="0">
                <a:latin typeface="Times New Roman" pitchFamily="18" charset="0"/>
                <a:cs typeface="Phetsarath OT" pitchFamily="2" charset="0"/>
              </a:rPr>
              <a:t>ປະເພດ</a:t>
            </a:r>
            <a:r>
              <a:rPr lang="lo-LA" sz="2400" b="1" dirty="0">
                <a:latin typeface="Times New Roman" pitchFamily="18" charset="0"/>
                <a:cs typeface="Phetsarath OT" pitchFamily="2" charset="0"/>
              </a:rPr>
              <a:t>ຂອງແອນດຼອຍ</a:t>
            </a:r>
            <a:r>
              <a:rPr lang="en-US" sz="2400" b="1" dirty="0">
                <a:latin typeface="Times New Roman" pitchFamily="18" charset="0"/>
                <a:cs typeface="Phetsarath OT" pitchFamily="2" charset="0"/>
              </a:rPr>
              <a:t/>
            </a:r>
            <a:br>
              <a:rPr lang="en-US" sz="2400" b="1" dirty="0">
                <a:latin typeface="Times New Roman" pitchFamily="18" charset="0"/>
                <a:cs typeface="Phetsarath OT" pitchFamily="2" charset="0"/>
              </a:rPr>
            </a:br>
            <a:endParaRPr lang="th-TH" sz="24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1239" y="2343150"/>
            <a:ext cx="6019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Phetsarath OT" pitchFamily="2" charset="0"/>
              </a:rPr>
              <a:t>Android Open Source Project (AOSP</a:t>
            </a:r>
            <a:r>
              <a:rPr lang="en-US" sz="2000" dirty="0" smtClean="0">
                <a:latin typeface="Times New Roman" pitchFamily="18" charset="0"/>
                <a:cs typeface="Phetsarath OT" pitchFamily="2" charset="0"/>
              </a:rPr>
              <a:t>)</a:t>
            </a:r>
            <a:endParaRPr lang="lo-LA" sz="2000" dirty="0" smtClean="0">
              <a:latin typeface="Times New Roman" pitchFamily="18" charset="0"/>
              <a:cs typeface="Phetsarath OT" pitchFamily="2" charset="0"/>
            </a:endParaRP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Phetsarath OT" pitchFamily="2" charset="0"/>
              </a:rPr>
              <a:t>Open Handset Mobile (OHM)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Phetsarath OT" pitchFamily="2" charset="0"/>
              </a:rPr>
              <a:t>Cooking </a:t>
            </a:r>
            <a:r>
              <a:rPr lang="lo-LA" sz="2000" dirty="0">
                <a:latin typeface="Times New Roman" pitchFamily="18" charset="0"/>
                <a:cs typeface="Phetsarath OT" pitchFamily="2" charset="0"/>
              </a:rPr>
              <a:t>ຫຼື </a:t>
            </a:r>
            <a:r>
              <a:rPr lang="en-US" sz="2000" dirty="0">
                <a:latin typeface="Times New Roman" pitchFamily="18" charset="0"/>
                <a:cs typeface="Phetsarath OT" pitchFamily="2" charset="0"/>
              </a:rPr>
              <a:t>Customize</a:t>
            </a:r>
          </a:p>
          <a:p>
            <a:endParaRPr lang="th-TH" sz="16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4024" y="66675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50000"/>
              </a:lnSpc>
            </a:pPr>
            <a:r>
              <a:rPr lang="lo-LA" sz="2000" dirty="0" smtClean="0">
                <a:latin typeface="Times New Roman" pitchFamily="18" charset="0"/>
                <a:ea typeface="Calibri" panose="020F0502020204030204" pitchFamily="34" charset="0"/>
                <a:cs typeface="Phetsarath OT" pitchFamily="2" charset="0"/>
              </a:rPr>
              <a:t>	ແອນດຣອບ</a:t>
            </a:r>
            <a:r>
              <a:rPr lang="lo-LA" sz="2000" dirty="0">
                <a:latin typeface="Times New Roman" pitchFamily="18" charset="0"/>
                <a:ea typeface="Calibri" panose="020F0502020204030204" pitchFamily="34" charset="0"/>
                <a:cs typeface="Phetsarath OT" pitchFamily="2" charset="0"/>
              </a:rPr>
              <a:t>ເປີດໃຫ້ນັກພັດທະນາເຂົ້າໄປຊົມລະຫັດຕົ້ນສະບັບໄດ້ເຮັດມຫ້ຜູ້ພັດທະນານຳເອົາລະຫັດຕົ້ນສະບັບໄປປັບແຕ່ງ ແລະ ສ້າງແອນດຣອຍໃນແບບຂອງຕົນເອງຂຶ້ນໄດ້ ສະນັ້ນເພິ່ນຈຶ່ງແບ່ງແອນດຣອຍອອກເປັນ 3 ປະເພດຄື:</a:t>
            </a:r>
            <a:endParaRPr lang="en-US" sz="2000" dirty="0">
              <a:latin typeface="Times New Roman" pitchFamily="18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3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" y="326122"/>
            <a:ext cx="7981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1000"/>
              </a:spcAft>
              <a:buSzPts val="1400"/>
            </a:pPr>
            <a:r>
              <a:rPr lang="en-US" sz="2400" b="1" dirty="0" smtClean="0">
                <a:latin typeface="Times New Roman" pitchFamily="18" charset="0"/>
                <a:ea typeface="Phetsarath OT" panose="02000500000000000000" pitchFamily="2" charset="0"/>
                <a:cs typeface="Phetsarath OT" pitchFamily="2" charset="0"/>
              </a:rPr>
              <a:t>3.</a:t>
            </a:r>
            <a:r>
              <a:rPr lang="en-US" sz="2400" b="1" dirty="0" smtClean="0">
                <a:latin typeface="Times New Roman" pitchFamily="18" charset="0"/>
                <a:ea typeface="Phetsarath OT" panose="02000500000000000000" pitchFamily="2" charset="0"/>
                <a:cs typeface="Phetsarath OT" pitchFamily="2" charset="0"/>
              </a:rPr>
              <a:t> </a:t>
            </a:r>
            <a:r>
              <a:rPr lang="lo-LA" sz="2400" b="1" dirty="0" smtClean="0">
                <a:latin typeface="Times New Roman" pitchFamily="18" charset="0"/>
                <a:ea typeface="Phetsarath OT" panose="02000500000000000000" pitchFamily="2" charset="0"/>
                <a:cs typeface="Phetsarath OT" pitchFamily="2" charset="0"/>
              </a:rPr>
              <a:t>ສະຖາປັດຕະຍະກໍາຂອງແອນດຣອຍ </a:t>
            </a:r>
            <a:r>
              <a:rPr lang="en-US" sz="2400" b="1" dirty="0">
                <a:latin typeface="Times New Roman" pitchFamily="18" charset="0"/>
                <a:ea typeface="Phetsarath OT" panose="02000500000000000000" pitchFamily="2" charset="0"/>
                <a:cs typeface="Phetsarath OT" pitchFamily="2" charset="0"/>
              </a:rPr>
              <a:t>(Android Architecture)</a:t>
            </a:r>
            <a:endParaRPr lang="en-US" sz="2400" b="1" dirty="0">
              <a:effectLst/>
              <a:latin typeface="Times New Roman" pitchFamily="18" charset="0"/>
              <a:ea typeface="Phetsarath OT" panose="02000500000000000000" pitchFamily="2" charset="0"/>
              <a:cs typeface="Phetsarath OT" pitchFamily="2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81411"/>
            <a:ext cx="4495800" cy="3810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58937" y="888577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o-LA" dirty="0" smtClean="0">
                <a:latin typeface="Times New Roman" pitchFamily="18" charset="0"/>
                <a:cs typeface="Phetsarath OT" pitchFamily="2" charset="0"/>
              </a:rPr>
              <a:t>	ໂຄງ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ສ້າງຂອງລະບົບປະຕິບັດການແອນດຣອຍຈະມີການແບ່ງອອກເປັນພາກສ່ວນຕ່າງໆທີ່ມີຄວາມສຳພັນ</a:t>
            </a:r>
            <a:r>
              <a:rPr lang="lo-LA" dirty="0" smtClean="0">
                <a:latin typeface="Times New Roman" pitchFamily="18" charset="0"/>
                <a:cs typeface="Phetsarath OT" pitchFamily="2" charset="0"/>
              </a:rPr>
              <a:t>ກັນສາມາດ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ອະທິບາຍພາກສ່ວນຕ່າງໆໄດ້ດັ່ງນີ້: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5920" y="2266950"/>
            <a:ext cx="286649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Phetsarath OT" pitchFamily="2" charset="0"/>
              </a:rPr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Application</a:t>
            </a:r>
            <a:r>
              <a:rPr lang="th-TH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Phetsarath OT" pitchFamily="2" charset="0"/>
              </a:rPr>
              <a:t>Framework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Libraries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Android Runtime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Linux Kernel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l"/>
            <a:r>
              <a:rPr lang="en-US" sz="2400" b="1" dirty="0" smtClean="0">
                <a:latin typeface="Times New Roman" pitchFamily="18" charset="0"/>
                <a:cs typeface="Phetsarath OT" pitchFamily="2" charset="0"/>
              </a:rPr>
              <a:t>4. </a:t>
            </a:r>
            <a:r>
              <a:rPr lang="lo-LA" sz="2400" b="1" dirty="0" smtClean="0">
                <a:latin typeface="Times New Roman" pitchFamily="18" charset="0"/>
                <a:cs typeface="Phetsarath OT" pitchFamily="2" charset="0"/>
              </a:rPr>
              <a:t>ຄຸນ</a:t>
            </a:r>
            <a:r>
              <a:rPr lang="lo-LA" sz="2400" b="1" dirty="0">
                <a:latin typeface="Times New Roman" pitchFamily="18" charset="0"/>
                <a:cs typeface="Phetsarath OT" pitchFamily="2" charset="0"/>
              </a:rPr>
              <a:t>ນະສົມບັດ ແລະ ຄວາມສາມາດຂອງແອນດຼອຍ</a:t>
            </a:r>
            <a:r>
              <a:rPr lang="en-US" sz="2400" b="1" dirty="0">
                <a:latin typeface="Times New Roman" pitchFamily="18" charset="0"/>
                <a:cs typeface="Phetsarath OT" pitchFamily="2" charset="0"/>
              </a:rPr>
              <a:t/>
            </a:r>
            <a:br>
              <a:rPr lang="en-US" sz="2400" b="1" dirty="0">
                <a:latin typeface="Times New Roman" pitchFamily="18" charset="0"/>
                <a:cs typeface="Phetsarath OT" pitchFamily="2" charset="0"/>
              </a:rPr>
            </a:br>
            <a:endParaRPr lang="th-TH" sz="24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895350"/>
            <a:ext cx="5181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ການເຊື່ອມຕໍ່ </a:t>
            </a:r>
            <a:endParaRPr lang="lo-LA" dirty="0" smtClean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Phetsarath OT" pitchFamily="2" charset="0"/>
              </a:rPr>
              <a:t>Messaging </a:t>
            </a:r>
            <a:endParaRPr lang="lo-LA" dirty="0" smtClean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ການຈັດການຂໍ້ມູນ </a:t>
            </a:r>
            <a:endParaRPr lang="lo-LA" dirty="0" smtClean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ເວັບບລ່າວເຊີ ແອນດຼອຍ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(Android Web Browser</a:t>
            </a:r>
            <a:r>
              <a:rPr lang="en-US" dirty="0" smtClean="0">
                <a:latin typeface="Times New Roman" pitchFamily="18" charset="0"/>
                <a:cs typeface="Phetsarath OT" pitchFamily="2" charset="0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ມີເດຍ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(Media) </a:t>
            </a:r>
            <a:endParaRPr lang="en-US" dirty="0" smtClean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ສະຕຣີມມິງ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(Streaming) </a:t>
            </a:r>
            <a:endParaRPr lang="en-US" dirty="0" smtClean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ສະໜັບສະໜູນຈາວາ </a:t>
            </a:r>
            <a:endParaRPr lang="en-US" dirty="0" smtClean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ມອລຕິທັສ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(Multi-touch) </a:t>
            </a:r>
            <a:endParaRPr lang="en-US" dirty="0" smtClean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Phetsarath OT" pitchFamily="2" charset="0"/>
              </a:rPr>
              <a:t>Mobile </a:t>
            </a:r>
            <a:r>
              <a:rPr lang="en-US" dirty="0" err="1">
                <a:latin typeface="Times New Roman" pitchFamily="18" charset="0"/>
                <a:cs typeface="Phetsarath OT" pitchFamily="2" charset="0"/>
              </a:rPr>
              <a:t>Hostport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 </a:t>
            </a:r>
            <a:endParaRPr lang="en-US" dirty="0" smtClean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ສະໜັບສະໜູນຮາດແວເສີມອື່ນໆ 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lo-LA" dirty="0" smtClean="0">
              <a:latin typeface="Times New Roman" pitchFamily="18" charset="0"/>
              <a:cs typeface="Phetsarath OT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th-TH" dirty="0">
              <a:latin typeface="Times New Roman" pitchFamily="18" charset="0"/>
              <a:cs typeface="Phetsarath OT" pitchFamily="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19350"/>
            <a:ext cx="2819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686800" cy="689372"/>
          </a:xfrm>
        </p:spPr>
        <p:txBody>
          <a:bodyPr>
            <a:noAutofit/>
          </a:bodyPr>
          <a:lstStyle/>
          <a:p>
            <a:pPr lvl="0" algn="l"/>
            <a:r>
              <a:rPr lang="en-US" sz="2000" b="1" dirty="0" smtClean="0">
                <a:latin typeface="Times New Roman" pitchFamily="18" charset="0"/>
                <a:cs typeface="Phetsarath OT" pitchFamily="2" charset="0"/>
              </a:rPr>
              <a:t>5. </a:t>
            </a:r>
            <a:r>
              <a:rPr lang="lo-LA" sz="2000" b="1" dirty="0" smtClean="0">
                <a:latin typeface="Times New Roman" pitchFamily="18" charset="0"/>
                <a:cs typeface="Phetsarath OT" pitchFamily="2" charset="0"/>
              </a:rPr>
              <a:t>ໂປລ</a:t>
            </a:r>
            <a:r>
              <a:rPr lang="lo-LA" sz="2000" b="1" dirty="0">
                <a:latin typeface="Times New Roman" pitchFamily="18" charset="0"/>
                <a:cs typeface="Phetsarath OT" pitchFamily="2" charset="0"/>
              </a:rPr>
              <a:t>ແກລມ, ເຄື່ອງມື ແລະ ພາສາທີ່ໃຊ້ໃນການພັດທະນາ </a:t>
            </a:r>
            <a:r>
              <a:rPr lang="en-US" sz="2000" b="1" dirty="0">
                <a:latin typeface="Times New Roman" pitchFamily="18" charset="0"/>
                <a:cs typeface="Phetsarath OT" pitchFamily="2" charset="0"/>
              </a:rPr>
              <a:t>Application Android</a:t>
            </a:r>
            <a:br>
              <a:rPr lang="en-US" sz="2000" b="1" dirty="0">
                <a:latin typeface="Times New Roman" pitchFamily="18" charset="0"/>
                <a:cs typeface="Phetsarath OT" pitchFamily="2" charset="0"/>
              </a:rPr>
            </a:br>
            <a:r>
              <a:rPr lang="en-US" sz="2000" b="1" dirty="0">
                <a:latin typeface="Times New Roman" pitchFamily="18" charset="0"/>
                <a:cs typeface="Phetsarath OT" pitchFamily="2" charset="0"/>
              </a:rPr>
              <a:t>5.1. </a:t>
            </a:r>
            <a:r>
              <a:rPr lang="lo-LA" sz="2000" b="1" dirty="0" smtClean="0">
                <a:latin typeface="Times New Roman" pitchFamily="18" charset="0"/>
                <a:cs typeface="Phetsarath OT" pitchFamily="2" charset="0"/>
              </a:rPr>
              <a:t>ພາສາ</a:t>
            </a:r>
            <a:r>
              <a:rPr lang="lo-LA" sz="2000" b="1" dirty="0">
                <a:latin typeface="Times New Roman" pitchFamily="18" charset="0"/>
                <a:cs typeface="Phetsarath OT" pitchFamily="2" charset="0"/>
              </a:rPr>
              <a:t>ຈາວາ</a:t>
            </a:r>
            <a:endParaRPr lang="th-TH" sz="20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60" y="926229"/>
            <a:ext cx="82629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Phetsarath OT" pitchFamily="2" charset="0"/>
              </a:rPr>
              <a:t>	Java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ຫຼື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Java Programming language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ຄືພາສາໂປລແກລມເຊີງວັດຖຸພັດທະນາໂດຍ ເຈມສ໌ ກອສລິງ ແລະ ວິສະວະກອນອື່ນໆທີ່ບໍລິສັດ ຊັນໄມໂຄຊິສເຕັມສ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(Sun Micro System Company)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 </a:t>
            </a:r>
            <a:endParaRPr lang="lo-LA" sz="1600" dirty="0" smtClean="0">
              <a:latin typeface="Times New Roman" pitchFamily="18" charset="0"/>
              <a:cs typeface="Phetsarath OT" pitchFamily="2" charset="0"/>
            </a:endParaRPr>
          </a:p>
          <a:p>
            <a:r>
              <a:rPr lang="lo-LA" sz="1600" dirty="0" smtClean="0">
                <a:latin typeface="Times New Roman" pitchFamily="18" charset="0"/>
                <a:cs typeface="Phetsarath OT" pitchFamily="2" charset="0"/>
              </a:rPr>
              <a:t>	ພາສາ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ຈາວາເປັນພາສາສໍາລັບຂຽນໂປລແກມທີ່ສະໜັບສະໜຸນການຂຽນໂປລແກລມເຊີງວັດຖຸ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(OOP : Object-Oriented Programming)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ໂປລແກລມທີ່ຂຽນຂຶ້ນຖືກສ້າງຂືຶ້ນພາຍໃນຄລາດ ດັ່ງນັ້ນຄລາດຄືທີເກັບຂອງເມທອດ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(Method)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 ຫຼືກິດຈະກໍາ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(Behavior)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ທີ່ແຕກຕ່າງກັນໄປ.</a:t>
            </a:r>
            <a:endParaRPr lang="en-US" sz="1600" dirty="0">
              <a:latin typeface="Times New Roman" pitchFamily="18" charset="0"/>
              <a:cs typeface="Phetsarath OT" pitchFamily="2" charset="0"/>
            </a:endParaRPr>
          </a:p>
          <a:p>
            <a:endParaRPr lang="th-TH" sz="1600" dirty="0">
              <a:latin typeface="Times New Roman" pitchFamily="18" charset="0"/>
              <a:cs typeface="Phetsarath OT" pitchFamily="2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2495550"/>
            <a:ext cx="3438525" cy="21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Phetsarath OT" pitchFamily="2" charset="0"/>
                <a:cs typeface="Phetsarath OT" pitchFamily="2" charset="0"/>
              </a:rPr>
              <a:t> </a:t>
            </a:r>
            <a:r>
              <a:rPr lang="en-US" sz="3200" b="1" dirty="0" err="1" smtClean="0">
                <a:latin typeface="Phetsarath OT" pitchFamily="2" charset="0"/>
                <a:cs typeface="Phetsarath OT" pitchFamily="2" charset="0"/>
              </a:rPr>
              <a:t>ຂອບເຂດ</a:t>
            </a:r>
            <a:r>
              <a:rPr lang="lo-LA" sz="3200" b="1" dirty="0" smtClean="0">
                <a:latin typeface="Phetsarath OT" pitchFamily="2" charset="0"/>
                <a:cs typeface="Phetsarath OT" pitchFamily="2" charset="0"/>
              </a:rPr>
              <a:t>ບົດ</a:t>
            </a:r>
            <a:r>
              <a:rPr lang="en-US" sz="3200" b="1" dirty="0" err="1" smtClean="0">
                <a:latin typeface="Phetsarath OT" pitchFamily="2" charset="0"/>
                <a:cs typeface="Phetsarath OT" pitchFamily="2" charset="0"/>
              </a:rPr>
              <a:t>ໂຄງການ</a:t>
            </a:r>
            <a:endParaRPr lang="th-TH" sz="3200" b="1" dirty="0" smtClean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00101"/>
            <a:ext cx="8229600" cy="3794522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endParaRPr lang="lo-LA" sz="2800" b="1" dirty="0" smtClean="0">
              <a:latin typeface="Phetsarath OT" pitchFamily="2" charset="0"/>
              <a:cs typeface="Phetsarath OT" pitchFamily="2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lo-LA" sz="2800" b="1" dirty="0" smtClean="0">
                <a:latin typeface="Phetsarath OT" pitchFamily="2" charset="0"/>
                <a:cs typeface="Phetsarath OT" pitchFamily="2" charset="0"/>
              </a:rPr>
              <a:t>ທາງດ້ານເວບ</a:t>
            </a:r>
          </a:p>
          <a:p>
            <a:pPr eaLnBrk="1" hangingPunct="1">
              <a:buFontTx/>
              <a:buChar char="-"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ສາມາດຈັດເກັບຄະແນນຂອງນັກສຶກສາໄດ້.</a:t>
            </a:r>
          </a:p>
          <a:p>
            <a:pPr eaLnBrk="1" hangingPunct="1">
              <a:buFontTx/>
              <a:buChar char="-"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ສາມາດແກ້ໄຂ, ຄົ້ນຫາ, ລົບຂໍ້ມູນ ແລະ ອອກຄະແນນຂອງນັກສຶກສາສະບັບຊົ່ວຄາວ, ສະບັບຈິງ ແລະ ສະບັບພາສາອັງກິດໄດ້. </a:t>
            </a:r>
            <a:endParaRPr lang="lo-LA" sz="2800" b="1" dirty="0" smtClean="0">
              <a:latin typeface="Phetsarath OT" pitchFamily="2" charset="0"/>
              <a:cs typeface="Phetsarath OT" pitchFamily="2" charset="0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lo-LA" sz="2800" b="1" dirty="0" smtClean="0">
                <a:latin typeface="Phetsarath OT" pitchFamily="2" charset="0"/>
                <a:cs typeface="Phetsarath OT" pitchFamily="2" charset="0"/>
              </a:rPr>
              <a:t>ທາງດ້ານແອບພີວເຄຊັນແອນດຼອຍ</a:t>
            </a:r>
          </a:p>
          <a:p>
            <a:pPr eaLnBrk="1" hangingPunct="1">
              <a:buFontTx/>
              <a:buChar char="-"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ນັກສຶກສາທີໃຊ້ແອບນີ້ຈະສາມາດເຂົ້າເບິ່ງການລາຍງານຄະແນນຂອງຄະນະວິສະວະກໍາສາດໄດ້</a:t>
            </a: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ມີການແຈ້ງເຕືອນເມື່ອມີການອັບເດດຄະແນນເຂົ້າໃໝ່ ແລະ ຮອງຮັບເວີຊັນ</a:t>
            </a:r>
          </a:p>
          <a:p>
            <a:pPr marL="0" indent="0" eaLnBrk="1" hangingPunct="1">
              <a:buNone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   ໃໝ່ຂອງແອນດຼອຍໄດ້.</a:t>
            </a:r>
          </a:p>
          <a:p>
            <a:pPr eaLnBrk="1" hangingPunct="1">
              <a:buFontTx/>
              <a:buChar char="-"/>
            </a:pP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ສາມາດອັບໂຫຼດລົງ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(Google Play) </a:t>
            </a: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ໄດ້.</a:t>
            </a:r>
          </a:p>
        </p:txBody>
      </p:sp>
    </p:spTree>
    <p:extLst>
      <p:ext uri="{BB962C8B-B14F-4D97-AF65-F5344CB8AC3E}">
        <p14:creationId xmlns:p14="http://schemas.microsoft.com/office/powerpoint/2010/main" val="19907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4883"/>
            <a:ext cx="8229600" cy="857250"/>
          </a:xfrm>
        </p:spPr>
        <p:txBody>
          <a:bodyPr>
            <a:normAutofit/>
          </a:bodyPr>
          <a:lstStyle/>
          <a:p>
            <a:pPr lvl="0" algn="l"/>
            <a:r>
              <a:rPr lang="en-US" sz="2400" b="1" dirty="0" smtClean="0">
                <a:latin typeface="Times New Roman" pitchFamily="18" charset="0"/>
                <a:cs typeface="Phetsarath OT" pitchFamily="2" charset="0"/>
              </a:rPr>
              <a:t>5.2. </a:t>
            </a:r>
            <a:r>
              <a:rPr lang="lo-LA" sz="2400" b="1" dirty="0" smtClean="0">
                <a:latin typeface="Times New Roman" pitchFamily="18" charset="0"/>
                <a:cs typeface="Phetsarath OT" pitchFamily="2" charset="0"/>
              </a:rPr>
              <a:t>ການ</a:t>
            </a:r>
            <a:r>
              <a:rPr lang="lo-LA" sz="2400" b="1" dirty="0">
                <a:latin typeface="Times New Roman" pitchFamily="18" charset="0"/>
                <a:cs typeface="Phetsarath OT" pitchFamily="2" charset="0"/>
              </a:rPr>
              <a:t>ແປໂຄດຂອງພາສາຈາວາ</a:t>
            </a:r>
            <a:r>
              <a:rPr lang="en-US" sz="2400" b="1" dirty="0">
                <a:latin typeface="Times New Roman" pitchFamily="18" charset="0"/>
                <a:cs typeface="Phetsarath OT" pitchFamily="2" charset="0"/>
              </a:rPr>
              <a:t/>
            </a:r>
            <a:br>
              <a:rPr lang="en-US" sz="2400" b="1" dirty="0">
                <a:latin typeface="Times New Roman" pitchFamily="18" charset="0"/>
                <a:cs typeface="Phetsarath OT" pitchFamily="2" charset="0"/>
              </a:rPr>
            </a:br>
            <a:endParaRPr lang="th-TH" sz="2400" dirty="0">
              <a:latin typeface="Times New Roman" pitchFamily="18" charset="0"/>
              <a:cs typeface="Phetsarath OT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16259" y="1082133"/>
            <a:ext cx="1619250" cy="2990850"/>
            <a:chOff x="0" y="0"/>
            <a:chExt cx="1619250" cy="2990850"/>
          </a:xfrm>
        </p:grpSpPr>
        <p:sp>
          <p:nvSpPr>
            <p:cNvPr id="5" name="Rectangle 4"/>
            <p:cNvSpPr/>
            <p:nvPr/>
          </p:nvSpPr>
          <p:spPr>
            <a:xfrm>
              <a:off x="180975" y="0"/>
              <a:ext cx="127635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340" indent="-180340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  <a:cs typeface="Times New Roman"/>
                </a:rPr>
                <a:t>Source code Java</a:t>
              </a:r>
              <a:endParaRPr lang="en-US" sz="1200">
                <a:effectLst/>
                <a:latin typeface="Times New Roman"/>
                <a:ea typeface="Calibri"/>
                <a:cs typeface="Phetsarath O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5275" y="1085850"/>
              <a:ext cx="100965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  <a:cs typeface="Times New Roman"/>
                </a:rPr>
                <a:t>Byte codes</a:t>
              </a:r>
              <a:endParaRPr lang="en-US" sz="1200">
                <a:effectLst/>
                <a:latin typeface="Times New Roman"/>
                <a:ea typeface="Calibri"/>
                <a:cs typeface="Phetsarath O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1857375"/>
              <a:ext cx="161925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  <a:cs typeface="Times New Roman"/>
                </a:rPr>
                <a:t>Java Virtual Machine</a:t>
              </a:r>
              <a:endParaRPr lang="en-US" sz="1200">
                <a:effectLst/>
                <a:latin typeface="Times New Roman"/>
                <a:ea typeface="Calibri"/>
                <a:cs typeface="Phetsarath OT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00100" y="304800"/>
              <a:ext cx="0" cy="771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857250" y="504825"/>
              <a:ext cx="762000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effectLst/>
                  <a:latin typeface="Times New Roman"/>
                  <a:ea typeface="Calibri"/>
                  <a:cs typeface="Times New Roman"/>
                </a:rPr>
                <a:t>Compiler</a:t>
              </a:r>
              <a:endParaRPr lang="en-US" sz="1200" dirty="0">
                <a:effectLst/>
                <a:latin typeface="Times New Roman"/>
                <a:ea typeface="Calibri"/>
                <a:cs typeface="Phetsarath OT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effectLst/>
                  <a:latin typeface="Times New Roman"/>
                  <a:ea typeface="Calibri"/>
                  <a:cs typeface="Phetsarath OT"/>
                </a:rPr>
                <a:t> 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00100" y="1400175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0" y="2686050"/>
              <a:ext cx="1619250" cy="304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  <a:cs typeface="Times New Roman"/>
                </a:rPr>
                <a:t>Computer</a:t>
              </a:r>
              <a:endParaRPr lang="en-US" sz="1200">
                <a:effectLst/>
                <a:latin typeface="Times New Roman"/>
                <a:ea typeface="Calibri"/>
                <a:cs typeface="Phetsarath O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00100" y="2171700"/>
              <a:ext cx="0" cy="5048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885825" y="2257425"/>
              <a:ext cx="7334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  <a:cs typeface="Times New Roman"/>
                </a:rPr>
                <a:t>Interpret</a:t>
              </a:r>
              <a:endParaRPr lang="en-US" sz="1200">
                <a:effectLst/>
                <a:latin typeface="Times New Roman"/>
                <a:ea typeface="Calibri"/>
                <a:cs typeface="Phetsarath OT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effectLst/>
                  <a:latin typeface="Times New Roman"/>
                  <a:ea typeface="Calibri"/>
                  <a:cs typeface="Phetsarath OT"/>
                </a:rPr>
                <a:t> 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48000" y="1477056"/>
            <a:ext cx="594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ເມື່ອເຮົາຂຽນ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Code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ຂອງໂປລແກລມຂຶ້ນມາແລ້ວຈາວາຈະທໍາການ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Compile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ຈາກ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Source code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ນັ້ນມາເປັນ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Byte codes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ກ່ອນເຮັດໃຫ້ໄດ້ໄຟລ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 .class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lo-LA" dirty="0">
                <a:latin typeface="Times New Roman" pitchFamily="18" charset="0"/>
                <a:cs typeface="Phetsarath OT" pitchFamily="2" charset="0"/>
              </a:rPr>
              <a:t>ນໍາ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Byte codes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(.class)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 ນັ້ນໄປແປເພື່ອໃຊ້ງານໃນເຄື່ອງຄອມພີວເຕີທີ່ມີຕົວແປພາສາຈາວາ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Interpreter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ກ່ອນທີ່ຈະສະແດງຜົນຂອງການການກະທໍາທີ່ຂຽນໄວ້.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4883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Phetsarath OT" pitchFamily="2" charset="0"/>
              </a:rPr>
              <a:t>5.3. </a:t>
            </a:r>
            <a:r>
              <a:rPr lang="en-US" sz="2400" b="1" dirty="0">
                <a:latin typeface="Times New Roman" pitchFamily="18" charset="0"/>
                <a:cs typeface="Phetsarath OT" pitchFamily="2" charset="0"/>
              </a:rPr>
              <a:t>Java Development Kit (JDK)</a:t>
            </a:r>
            <a:br>
              <a:rPr lang="en-US" sz="2400" b="1" dirty="0">
                <a:latin typeface="Times New Roman" pitchFamily="18" charset="0"/>
                <a:cs typeface="Phetsarath OT" pitchFamily="2" charset="0"/>
              </a:rPr>
            </a:br>
            <a:endParaRPr lang="th-TH" sz="24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817424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en-US" dirty="0" smtClean="0">
                <a:latin typeface="Times New Roman" pitchFamily="18" charset="0"/>
                <a:cs typeface="Phetsarath OT" pitchFamily="2" charset="0"/>
              </a:rPr>
              <a:t>	JDK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ຄືຊຸດເຄື່ອງມືທີ່ໃຊ້ໃນການພັດທະນາໂປລແກລມຈາວາຂອງບໍລິສັດຊັນໄມໂຄຊິສເຕັມສຊຶ່ງຜູ້ທີ່ຕ້ອງການພັດທະນາໂປລແກລມດ້ວຍພາສາຈາວາເຊັ່ນ: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Java compiler, Java debugger,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ແລະ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Java interpreter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ຫຼື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Java VM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ຈະຕ້ອງລົງ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JDK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ນີ້ຖ້າບໍ່ລົງຈະບໍ່ສາມາດ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Compile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ແລະ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run java </a:t>
            </a:r>
            <a:r>
              <a:rPr lang="lo-LA" dirty="0" smtClean="0">
                <a:latin typeface="Times New Roman" pitchFamily="18" charset="0"/>
                <a:cs typeface="Phetsarath OT" pitchFamily="2" charset="0"/>
              </a:rPr>
              <a:t>ໄດ້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ເຊິ່ງຫຼັງຈາກທີ່ທໍາການຕິຕັ້ງຈະມີຄໍາສັ່ງ ແລະ ເຄື່ອງມືປະກອບຢູ່ໃນໄຟລ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C/java/ jdk1.8.0_65/bin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ມີດັ່ງນີ້:</a:t>
            </a:r>
            <a:endParaRPr lang="th-TH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4009" y="2017753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Javac.exe: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ເປັນຄໍາສັ່ງທີ່ໃຊ້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Comply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ກວດສອບຄວາມຖືກຕ້ອງຂອງບັນດາໄວຍະກອນຂອງໂປລແກລມ ໂດຍການແປງໄຟລ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Source code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ເປັນ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Byte code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ທີ່ເປັນ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class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ຂອງໂປລແກລມ.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Java.exe (Inter preview):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ເປັນຄໍາສັ່ງທີ່ໃຊ້ລັນໄຟລ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Byte code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ທີ່ຖືກ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Comply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ແລ້ວໃຫ້ເຮັດວຽກຕາມໂປລແກລມ.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Applateviewer.exe: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ເປັນຄໍາສັ່ງທົດສອບ ແລະ ລັນຄໍາສັ່ງແບບ </a:t>
            </a:r>
            <a:r>
              <a:rPr lang="en-US" dirty="0" err="1">
                <a:latin typeface="Times New Roman" pitchFamily="18" charset="0"/>
                <a:cs typeface="Phetsarath OT" pitchFamily="2" charset="0"/>
              </a:rPr>
              <a:t>Applate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Javadoc.exe: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ໃຊ້ໃນການສ້າງເອກະສານຂອງຄໍາສັ່ງຂອງຈາວາ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API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ໃນຮູບແບບ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HTML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ຈາກ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Java Source code.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Javap.exe: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ເຮັດໜ້າທີ່ໃນການແຍກ ແລະ ຖອດລະຫັດຟາຍຂອງຈາວາ ແລ້ວພີມອອກເປັນຕົວແທນຂອງ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Byte code.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Phetsarath OT" pitchFamily="2" charset="0"/>
              </a:rPr>
              <a:t>Debugger: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ໃຊ້ໃນການກວດສອບຂໍ້ຜິດພາດໃນໂປລແກລມພ້ອມລາຍງານຂໍ້ຜິດພາດທີ່ເກີດຂຶ້ນ. </a:t>
            </a:r>
            <a:endParaRPr lang="en-US" dirty="0">
              <a:latin typeface="Times New Roman" pitchFamily="18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4883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Phetsarath OT" pitchFamily="2" charset="0"/>
              </a:rPr>
              <a:t>5.4. </a:t>
            </a:r>
            <a:r>
              <a:rPr lang="lo-LA" sz="2400" b="1" dirty="0" smtClean="0">
                <a:latin typeface="Times New Roman" pitchFamily="18" charset="0"/>
                <a:cs typeface="Phetsarath OT" pitchFamily="2" charset="0"/>
              </a:rPr>
              <a:t>ພາສາ </a:t>
            </a:r>
            <a:r>
              <a:rPr lang="en-US" sz="2400" b="1" dirty="0" smtClean="0">
                <a:latin typeface="Times New Roman" pitchFamily="18" charset="0"/>
                <a:cs typeface="Phetsarath OT" pitchFamily="2" charset="0"/>
              </a:rPr>
              <a:t>XML</a:t>
            </a:r>
            <a:r>
              <a:rPr lang="en-US" sz="2400" b="1" dirty="0">
                <a:latin typeface="Times New Roman" pitchFamily="18" charset="0"/>
                <a:cs typeface="Phetsarath OT" pitchFamily="2" charset="0"/>
              </a:rPr>
              <a:t/>
            </a:r>
            <a:br>
              <a:rPr lang="en-US" sz="2400" b="1" dirty="0">
                <a:latin typeface="Times New Roman" pitchFamily="18" charset="0"/>
                <a:cs typeface="Phetsarath OT" pitchFamily="2" charset="0"/>
              </a:rPr>
            </a:br>
            <a:endParaRPr lang="th-TH" sz="24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74295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o-LA" dirty="0" smtClean="0">
                <a:latin typeface="Times New Roman" pitchFamily="18" charset="0"/>
                <a:cs typeface="Phetsarath OT" pitchFamily="2" charset="0"/>
              </a:rPr>
              <a:t>	ເປັນ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ຕົວກາງໃນການແລກປ່ຽນຂໍ້ມູນ ຊຶ່ງມີປະສິດຕິພາບສູງໂດຍການແລກປ່ຽນທີ່ບໍ່ຂຶ້ນກັບ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Platform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ໃດ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XML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ຈະບໍ່ສາມາດສະແດງຜົນໃນຕົວຂອງມັນເອງ ຫາກຕ້ອງການສະແດງຜົນທີ່ຖືກຕ້ອງຈະຕ້ອງມີການໃຊ້ຮ່ວມພາສາອື່ນເຊັ່ນ: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HTML, JSP, PHP, ASP, VB, *NET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ແລະ ພາສາອື່ນໆທີ່ສະໜັບສະໜູນ. ໂດຍ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XML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ນັ້ນເປັນພາສາໜຶ່ງທີ່ໃຊ້ການສະແດງຂໍ້ມູນ ຖ້າເຮົາປຽບທຽບກັບພາສາ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HTML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ຈະເຫັນວ່າ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HTML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ຖືກອອກແບບມາເພື່ອສະແດງຜົນຢ່າງດຽວເຊັ່ນ: ໃຫ້ສະແດງຕົວນ້ອຍ, ຕົວອຽງ ຄືທີ່ເຮົາເຄີຍເຫັນໃນເວັບເພຈຕ່າງໆ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(Web Page)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ທົ່ວໄປ. ແຕ່ວ່າພາສາ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XML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ນັ້ນຖືກອອກແບບມາເພື່ອເກັບຂໍ້ມູນໂດຍທັງຂໍ້ມູນ ແລະ ໂຄງສ້າງຂອງຂໍ້ມູນນັ້ນໆໄວ້ດ້ວຍກັນຊຶ່ງສາມາດສະແດງຜົນດ້ວຍພາສາສະເພາະຊຶ່ງກໍ່ຄື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XSL (Extensible Style sheet Language).</a:t>
            </a:r>
          </a:p>
        </p:txBody>
      </p:sp>
    </p:spTree>
    <p:extLst>
      <p:ext uri="{BB962C8B-B14F-4D97-AF65-F5344CB8AC3E}">
        <p14:creationId xmlns:p14="http://schemas.microsoft.com/office/powerpoint/2010/main" val="18902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24883"/>
            <a:ext cx="8229600" cy="857250"/>
          </a:xfrm>
        </p:spPr>
        <p:txBody>
          <a:bodyPr>
            <a:normAutofit/>
          </a:bodyPr>
          <a:lstStyle/>
          <a:p>
            <a:pPr lvl="0" algn="l"/>
            <a:r>
              <a:rPr lang="en-US" sz="2400" b="1" dirty="0" smtClean="0">
                <a:latin typeface="Times New Roman" pitchFamily="18" charset="0"/>
                <a:cs typeface="Phetsarath OT" pitchFamily="2" charset="0"/>
              </a:rPr>
              <a:t>5.5. </a:t>
            </a:r>
            <a:r>
              <a:rPr lang="en-US" sz="2400" b="1" dirty="0">
                <a:latin typeface="Times New Roman" pitchFamily="18" charset="0"/>
              </a:rPr>
              <a:t>JSON</a:t>
            </a:r>
            <a:br>
              <a:rPr lang="en-US" sz="2400" b="1" dirty="0">
                <a:latin typeface="Times New Roman" pitchFamily="18" charset="0"/>
              </a:rPr>
            </a:br>
            <a:endParaRPr lang="th-TH" sz="24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716466"/>
            <a:ext cx="8382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en-US" sz="1600" dirty="0" smtClean="0">
                <a:latin typeface="Times New Roman" pitchFamily="18" charset="0"/>
                <a:cs typeface="Phetsarath OT" pitchFamily="2" charset="0"/>
              </a:rPr>
              <a:t>	JSON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(JavaScript Object Notation)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ຄືຮູບແບບຂອງຂໍ້ມູນທີ່ໃຊ້ສໍາລັບແລກປ່ຽນຂໍ້ມູນທີ່ໃຊ້ສໍາລັບແລກປ່ຽນຂໍ້ມູນຂະໜາດນ້ອຍ ຊຶ່ງຄົນສາມາດທໍາຄວາມເຂົ້າໃຈໄດ້ງ່າຍ ແລະ ສາມາດສ້າງ ແລະ ອ່ານຂໍ້ມູນໄດ້ງ່າຍ ຊຶ່ງຖືກກໍານົດພາຍໃຕ້ພາສາ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(JavaScript Programming Language, Standard ECMA-262 3</a:t>
            </a:r>
            <a:r>
              <a:rPr lang="en-US" sz="1600" baseline="30000" dirty="0">
                <a:latin typeface="Times New Roman" pitchFamily="18" charset="0"/>
                <a:cs typeface="Phetsarath OT" pitchFamily="2" charset="0"/>
              </a:rPr>
              <a:t>rd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 Edition </a:t>
            </a:r>
            <a:r>
              <a:rPr lang="en-US" sz="1600" dirty="0" smtClean="0">
                <a:latin typeface="Times New Roman" pitchFamily="18" charset="0"/>
                <a:cs typeface="Phetsarath OT" pitchFamily="2" charset="0"/>
              </a:rPr>
              <a:t>– December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1999) JSON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ເປັນຮູບແບບຂອງຂໍ້ມູນຕົວອັກສອນທີ່ມີຄວາມເປັນອິສະຫຼະຢ່າງສົມບູນ ແຕ່ມີຫຼັກການຂຽນທີ່ຄຸ້ນເຄີຍກັບນັກຂຽນໂປລແກຣມພາສາຕ່າງໆເຊັ່ນ: ພາສາ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C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,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C++, C#, JAVA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ແລະ ອື່ນໆຄຸນນະສົມບັດນີ້ເຮັດໃຫ້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 JSON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ແລກປ່ຽນຂໍ້ມູນທີ່ມີສົມບູນ</a:t>
            </a:r>
            <a:r>
              <a:rPr lang="lo-LA" sz="1600" dirty="0" smtClean="0">
                <a:latin typeface="Times New Roman" pitchFamily="18" charset="0"/>
                <a:cs typeface="Phetsarath OT" pitchFamily="2" charset="0"/>
              </a:rPr>
              <a:t>ແບບ.</a:t>
            </a:r>
          </a:p>
          <a:p>
            <a:pPr algn="thaiDist"/>
            <a:r>
              <a:rPr lang="lo-LA" sz="1600" dirty="0" smtClean="0">
                <a:latin typeface="Times New Roman" pitchFamily="18" charset="0"/>
                <a:cs typeface="Phetsarath OT" pitchFamily="2" charset="0"/>
              </a:rPr>
              <a:t>		</a:t>
            </a:r>
            <a:r>
              <a:rPr lang="en-US" sz="1600" dirty="0" smtClean="0">
                <a:latin typeface="Times New Roman" pitchFamily="18" charset="0"/>
                <a:cs typeface="Phetsarath OT" pitchFamily="2" charset="0"/>
              </a:rPr>
              <a:t>	</a:t>
            </a:r>
            <a:endParaRPr lang="en-US" sz="16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2800350"/>
            <a:ext cx="640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lo-LA" sz="1400" dirty="0">
                <a:latin typeface="Times New Roman" pitchFamily="18" charset="0"/>
                <a:cs typeface="Phetsarath OT" pitchFamily="2" charset="0"/>
              </a:rPr>
              <a:t>ຂໍ້ມູນປະກອບໄປດ້ວຍຄູ່ຂອງຄີ</a:t>
            </a:r>
            <a:r>
              <a:rPr lang="lo-LA" sz="1400" b="1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en-US" sz="1400" dirty="0">
                <a:latin typeface="Times New Roman" pitchFamily="18" charset="0"/>
                <a:cs typeface="Phetsarath OT" pitchFamily="2" charset="0"/>
              </a:rPr>
              <a:t>(Key)</a:t>
            </a:r>
            <a:r>
              <a:rPr lang="lo-LA" sz="1400" b="1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sz="1400" dirty="0">
                <a:latin typeface="Times New Roman" pitchFamily="18" charset="0"/>
                <a:cs typeface="Phetsarath OT" pitchFamily="2" charset="0"/>
              </a:rPr>
              <a:t>ແລະຄ່າຂໍ້ມູນ</a:t>
            </a:r>
            <a:r>
              <a:rPr lang="en-US" sz="1400" dirty="0">
                <a:latin typeface="Times New Roman" pitchFamily="18" charset="0"/>
                <a:cs typeface="Phetsarath OT" pitchFamily="2" charset="0"/>
              </a:rPr>
              <a:t>(Value) “Key” : “Value”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lo-LA" sz="1400" dirty="0">
                <a:latin typeface="Times New Roman" pitchFamily="18" charset="0"/>
                <a:cs typeface="Phetsarath OT" pitchFamily="2" charset="0"/>
              </a:rPr>
              <a:t>ຂໍ້ມູນແຕ່ລະຂໍ້ມູນຈະແຍກຈາກກັນດ້ວຍເຄື່ອງໝາຍຈຸດ</a:t>
            </a:r>
            <a:r>
              <a:rPr lang="en-US" sz="1400" dirty="0">
                <a:latin typeface="Times New Roman" pitchFamily="18" charset="0"/>
                <a:cs typeface="Phetsarath OT" pitchFamily="2" charset="0"/>
              </a:rPr>
              <a:t>(Comma) “,”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lo-LA" sz="1400" dirty="0">
                <a:latin typeface="Times New Roman" pitchFamily="18" charset="0"/>
                <a:cs typeface="Phetsarath OT" pitchFamily="2" charset="0"/>
              </a:rPr>
              <a:t>ຂໍ້ມູນຫຼາຍໆຂໍ້ມູນລວມກັນເປັນໜຶ່ງອອບເຈັກ</a:t>
            </a:r>
            <a:r>
              <a:rPr lang="en-US" sz="1400" dirty="0">
                <a:latin typeface="Times New Roman" pitchFamily="18" charset="0"/>
                <a:cs typeface="Phetsarath OT" pitchFamily="2" charset="0"/>
              </a:rPr>
              <a:t>(Object)</a:t>
            </a:r>
            <a:r>
              <a:rPr lang="en-US" sz="1400" i="1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sz="1400" dirty="0">
                <a:latin typeface="Times New Roman" pitchFamily="18" charset="0"/>
                <a:cs typeface="Phetsarath OT" pitchFamily="2" charset="0"/>
              </a:rPr>
              <a:t>ຫຼື ໜຶ່ງແຖວ</a:t>
            </a:r>
            <a:r>
              <a:rPr lang="en-US" sz="1400" dirty="0">
                <a:latin typeface="Times New Roman" pitchFamily="18" charset="0"/>
                <a:cs typeface="Phetsarath OT" pitchFamily="2" charset="0"/>
              </a:rPr>
              <a:t>(Record)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lo-LA" sz="1400" dirty="0">
                <a:latin typeface="Times New Roman" pitchFamily="18" charset="0"/>
                <a:cs typeface="Phetsarath OT" pitchFamily="2" charset="0"/>
              </a:rPr>
              <a:t>ໃນ ໜຶ່ງ ອອບເຈັກ ຫຼື ໜຶ່ງ ແຖວຈະເປີດ ແລະ ປິດດ້ວຍເຄື່ອງໝາຍປີກກາ</a:t>
            </a:r>
            <a:r>
              <a:rPr lang="en-US" sz="1400" dirty="0">
                <a:latin typeface="Times New Roman" pitchFamily="18" charset="0"/>
                <a:cs typeface="Phetsarath OT" pitchFamily="2" charset="0"/>
              </a:rPr>
              <a:t>”{“</a:t>
            </a:r>
            <a:r>
              <a:rPr lang="lo-LA" sz="1400" dirty="0">
                <a:latin typeface="Times New Roman" pitchFamily="18" charset="0"/>
                <a:cs typeface="Phetsarath OT" pitchFamily="2" charset="0"/>
              </a:rPr>
              <a:t>ແລະ</a:t>
            </a:r>
            <a:r>
              <a:rPr lang="en-US" sz="1400" dirty="0">
                <a:latin typeface="Times New Roman" pitchFamily="18" charset="0"/>
                <a:cs typeface="Phetsarath OT" pitchFamily="2" charset="0"/>
              </a:rPr>
              <a:t>”}”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lo-LA" sz="1400" dirty="0">
                <a:latin typeface="Times New Roman" pitchFamily="18" charset="0"/>
                <a:cs typeface="Phetsarath OT" pitchFamily="2" charset="0"/>
              </a:rPr>
              <a:t>ອອບເຈັກແຕ່ລະອອບເຈັກຈະແຍກຈາກັນດ້ວຍເຄື່ອງໝາຍຈຸດ</a:t>
            </a:r>
            <a:r>
              <a:rPr lang="en-US" sz="1400" dirty="0">
                <a:latin typeface="Times New Roman" pitchFamily="18" charset="0"/>
                <a:cs typeface="Phetsarath OT" pitchFamily="2" charset="0"/>
              </a:rPr>
              <a:t>(Comma) “,”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lo-LA" sz="1400" dirty="0">
                <a:latin typeface="Times New Roman" pitchFamily="18" charset="0"/>
                <a:cs typeface="Phetsarath OT" pitchFamily="2" charset="0"/>
              </a:rPr>
              <a:t>ຫຼາຍໆອອບເຈັກລວມກັນເປັນໜຶ່ງອາເລ 1 ກ້ອນເປີດແລະປິດດ້ວຍເຄື່ອງໝາຍປີກກາ</a:t>
            </a:r>
            <a:r>
              <a:rPr lang="en-US" sz="1400" dirty="0">
                <a:latin typeface="Times New Roman" pitchFamily="18" charset="0"/>
                <a:cs typeface="Phetsarath OT" pitchFamily="2" charset="0"/>
              </a:rPr>
              <a:t>”[“”]”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278618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lo-LA" b="1" dirty="0" smtClean="0">
                <a:latin typeface="Times New Roman" pitchFamily="18" charset="0"/>
                <a:cs typeface="Phetsarath OT" pitchFamily="2" charset="0"/>
              </a:rPr>
              <a:t>ໄວຍະກອນຂອງເຈສັນ </a:t>
            </a:r>
            <a:r>
              <a:rPr lang="en-US" b="1" dirty="0" smtClean="0">
                <a:latin typeface="Times New Roman" pitchFamily="18" charset="0"/>
                <a:cs typeface="Phetsarath OT" pitchFamily="2" charset="0"/>
              </a:rPr>
              <a:t>(JSON Syntax)</a:t>
            </a:r>
            <a:endParaRPr lang="en-US" i="1" dirty="0">
              <a:latin typeface="Times New Roman" pitchFamily="18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2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210" y="133350"/>
            <a:ext cx="82296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latin typeface="Times New Roman" pitchFamily="18" charset="0"/>
                <a:cs typeface="Phetsarath OT" pitchFamily="2" charset="0"/>
              </a:rPr>
              <a:t>5.4. Android </a:t>
            </a:r>
            <a:r>
              <a:rPr lang="en-US" sz="2000" b="1" dirty="0">
                <a:latin typeface="Times New Roman" pitchFamily="18" charset="0"/>
                <a:cs typeface="Phetsarath OT" pitchFamily="2" charset="0"/>
              </a:rPr>
              <a:t>SDK</a:t>
            </a:r>
          </a:p>
          <a:p>
            <a:r>
              <a:rPr lang="en-US" dirty="0" smtClean="0">
                <a:latin typeface="Times New Roman" pitchFamily="18" charset="0"/>
                <a:cs typeface="Phetsarath OT" pitchFamily="2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Phetsarath OT" pitchFamily="2" charset="0"/>
              </a:rPr>
              <a:t>Android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SDK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ຍໍ້ມາຈາກ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Software Development Kit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ຄືເຄື່ອງມືທີ່ເອົາໄວ້ສໍາລັບພັດທະນາໂປລແກລມ ຫຼື ແອບພຼີເຄເຊີນລະບົບ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Android OS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ຊຶ່ງທາງ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 Google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ພັດທະນາອອກມາເພື່ອແຈກຈ່າຍນັກພັດທະນາແອບພຼິເຄເຊີນ ຫຼື ຜູ້ສົນໃຈທົ່ວໄປດາວໂຫຼດໄປໃຊ້ໂດຍບໍ່ເສຍຄ່າໃຊ້ຈ່າຍ ແລະ ກໍ່ເປັນໜຶ່ງໃນປັດໃຈທີ່ເຮັດໃຫ້ແອບພຼິເຄເຊີນແອນດຼອຍນັ້ນເພີ່ມຂຶ້ນຢ່າງໄວວາ ຊຶ່ງໃນຊຸດ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 SDK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ນັ້ນຈະມີໂປລແກລມໄລບາລີຕ່າງໆ ທີ່ຈໍາເປັນຕໍ່ການພັດທະນາແອບພຼິເຄເຊີນໃນແອນດຼອຍເຊັ່ນ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Emulator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ຊຶ່ງເຮັດໃຫ້ຜູ້ໃຊ້ສາມາດສ້າງແອບພຼິເຄເຊີນ ແລະ ນໍາມາທົດລອງລັນຕົວ </a:t>
            </a:r>
            <a:r>
              <a:rPr lang="en-US" sz="1600" dirty="0">
                <a:latin typeface="Times New Roman" pitchFamily="18" charset="0"/>
                <a:cs typeface="Phetsarath OT" pitchFamily="2" charset="0"/>
              </a:rPr>
              <a:t>Emulator </a:t>
            </a:r>
            <a:r>
              <a:rPr lang="lo-LA" sz="1600" dirty="0">
                <a:latin typeface="Times New Roman" pitchFamily="18" charset="0"/>
                <a:cs typeface="Phetsarath OT" pitchFamily="2" charset="0"/>
              </a:rPr>
              <a:t> ກ່ອນໂດຍມີສະພາບແວດລ້ອມຄືກັບມືຖືທີ່ລັນລະບົບປະຕິບັດການແອນດຼອຍ.</a:t>
            </a:r>
            <a:endParaRPr lang="en-US" sz="1600" dirty="0">
              <a:latin typeface="Times New Roman" pitchFamily="18" charset="0"/>
              <a:cs typeface="Phetsarath O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26695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Phetsarath OT" pitchFamily="2" charset="0"/>
              </a:rPr>
              <a:t>5.5. ADT </a:t>
            </a:r>
            <a:r>
              <a:rPr lang="en-US" b="1" dirty="0">
                <a:latin typeface="Times New Roman" pitchFamily="18" charset="0"/>
                <a:cs typeface="Phetsarath OT" pitchFamily="2" charset="0"/>
              </a:rPr>
              <a:t>(Android Development Tools)</a:t>
            </a:r>
          </a:p>
          <a:p>
            <a:r>
              <a:rPr lang="en-US" dirty="0" smtClean="0">
                <a:latin typeface="Times New Roman" pitchFamily="18" charset="0"/>
                <a:cs typeface="Phetsarath OT" pitchFamily="2" charset="0"/>
              </a:rPr>
              <a:t>	ADT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ຄືເຄື່ອງມືທີ່່ໃຊພັດທະນາແອນດຼອຍ ໃນການພັດທະນາແອບພຼິເຄເຊີນແອນດຼອຍຈະໃຊ້ພາສາຈາວາ ໂດຍຕ້ອງຕິດຕັ້ງສ່ວນເສີມຄືຕົວ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ADT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ຊຶ່ງເປັນສ່ວນເສີມຂອງ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IDE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ຫຼື ທີ່ຫຼາຍຄົນເອີ້ນວ່າເປັນປລັ້ກອິນຂອງໂປລແກລມ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Eclipse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ຊຶ່ງໃຊ້ໃນການຂຽນໂປລແກລມ ແລະ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ADT </a:t>
            </a:r>
            <a:r>
              <a:rPr lang="lo-LA" dirty="0">
                <a:latin typeface="Times New Roman" pitchFamily="18" charset="0"/>
                <a:cs typeface="Phetsarath OT" pitchFamily="2" charset="0"/>
              </a:rPr>
              <a:t>ກໍ່ລວມຢູ່ໃນສ່ວນໜຶ່ງຂອງ </a:t>
            </a:r>
            <a:r>
              <a:rPr lang="en-US" dirty="0">
                <a:latin typeface="Times New Roman" pitchFamily="18" charset="0"/>
                <a:cs typeface="Phetsarath OT" pitchFamily="2" charset="0"/>
              </a:rPr>
              <a:t>Android SDK.</a:t>
            </a:r>
          </a:p>
        </p:txBody>
      </p:sp>
    </p:spTree>
    <p:extLst>
      <p:ext uri="{BB962C8B-B14F-4D97-AF65-F5344CB8AC3E}">
        <p14:creationId xmlns:p14="http://schemas.microsoft.com/office/powerpoint/2010/main" val="36320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33351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5.6</a:t>
            </a:r>
            <a:r>
              <a:rPr lang="en-US" b="1" dirty="0" smtClean="0">
                <a:latin typeface="Phetsarath OT" pitchFamily="2" charset="0"/>
                <a:cs typeface="Phetsarath OT" pitchFamily="2" charset="0"/>
              </a:rPr>
              <a:t>.</a:t>
            </a:r>
            <a:r>
              <a:rPr lang="lo-LA" b="1" dirty="0" smtClean="0">
                <a:latin typeface="Phetsarath OT" pitchFamily="2" charset="0"/>
                <a:cs typeface="Phetsarath OT" pitchFamily="2" charset="0"/>
              </a:rPr>
              <a:t> ໂປລ</a:t>
            </a:r>
            <a:r>
              <a:rPr lang="lo-LA" b="1" dirty="0">
                <a:latin typeface="Phetsarath OT" pitchFamily="2" charset="0"/>
                <a:cs typeface="Phetsarath OT" pitchFamily="2" charset="0"/>
              </a:rPr>
              <a:t>ແກລມແອນດຼອຍສະຕູດີໂອ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(Android Studio)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716" y="502683"/>
            <a:ext cx="83782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Phetsarath OT" pitchFamily="2" charset="0"/>
                <a:cs typeface="Phetsarath OT" pitchFamily="2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Studio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ເປັນ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IDE (Integrated Development Environment) tool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ຂອງ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1400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ທີ່ໄດ້ພັດທະນາສໍາລັບແອນດຼອຍໂດຍພັດທະນາຈາກແນວຄິດພື້ນຖານມາຈາກ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Intelij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IDEA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ສະເພາະການເຮັດວຽກຂອງໂປລແກລມຈະຄ້າຍຄື</a:t>
            </a:r>
            <a:r>
              <a:rPr lang="lo-LA" sz="1400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Eclipse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ກັບ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Android ADT plugin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ໂດຍຈຸດປະສົງຂອງ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Android Studio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ຄືຕ້ອງພັດທະນາເຄືອງມື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sz="1400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ທີ່ສາມາດພັດທະນາ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app</a:t>
            </a:r>
            <a:r>
              <a:rPr lang="en-US" sz="1400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ໃນ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n-US" sz="1400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ໃຫ້ມີປະສິດຕິພາບຫຼາຍຂຶ້ນ ທັງດ້ານການອອກແບບ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en-US" sz="1400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ທີ່ຊ່ວຍໃຫ້ສາມາດ</a:t>
            </a:r>
            <a:r>
              <a:rPr lang="lo-LA" sz="1400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Preview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ຕົວ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App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ມຸມມອງທີ່ແຕກຕ່າງກັນໃນ</a:t>
            </a:r>
            <a:r>
              <a:rPr lang="lo-LA" sz="1400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Smart Phone</a:t>
            </a:r>
            <a:r>
              <a:rPr lang="en-US" sz="1400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ແຕ່ລະຫຼຸ້ນສາມາດສະແດງຜົນບາງຢ່າງໄດ້ທັນທີ່ໂດຍບໍ່ຕ້ອງລັນແອບໃນ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Emulator</a:t>
            </a:r>
            <a:r>
              <a:rPr lang="en-US" sz="1400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ລວມທັງຍັງແກ້ໄຂປັບປຸງໃນເລື່ອງຂອງຄວາມໄວຂອງ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Emulator</a:t>
            </a:r>
            <a:r>
              <a:rPr lang="en-US" sz="1400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ທີ່ມີປັນຫາໃນປະຈຸບັນ. ໃນການຂຽນ </a:t>
            </a:r>
            <a:r>
              <a:rPr lang="en-US" sz="1400" dirty="0">
                <a:latin typeface="Phetsarath OT" pitchFamily="2" charset="0"/>
                <a:cs typeface="Phetsarath OT" pitchFamily="2" charset="0"/>
              </a:rPr>
              <a:t>app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ໃນ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Android Studio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ຈະມີ </a:t>
            </a:r>
            <a:r>
              <a:rPr lang="en-US" sz="1400" dirty="0" smtClean="0">
                <a:latin typeface="Times New Roman" pitchFamily="18" charset="0"/>
                <a:cs typeface="Phetsarath OT" pitchFamily="2" charset="0"/>
              </a:rPr>
              <a:t>2 </a:t>
            </a:r>
            <a:r>
              <a:rPr lang="lo-LA" sz="1400" dirty="0" smtClean="0">
                <a:latin typeface="Phetsarath OT" pitchFamily="2" charset="0"/>
                <a:cs typeface="Phetsarath OT" pitchFamily="2" charset="0"/>
              </a:rPr>
              <a:t>ຂັ້ນ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ຕອນຄື: ຕິດຕັ້ງ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Java SDK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ແລະ ດາວໂຫຼດ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Android Studio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ມາຕິດຕັ້ງກໍ່ຈະສາມາດໃຊ້ງານໄດ້ທັນທີ ໂດຍເຮົາບໍ່ຕ້ອງຕິດຕັ້ງ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Android ADT Plugin </a:t>
            </a:r>
            <a:r>
              <a:rPr lang="lo-LA" sz="1400" dirty="0">
                <a:latin typeface="Phetsarath OT" pitchFamily="2" charset="0"/>
                <a:cs typeface="Phetsarath OT" pitchFamily="2" charset="0"/>
              </a:rPr>
              <a:t>ແຕ່ຢ່າງໃດ ຊຶ່ງຊ່ວຍລົດຂັ້ນຕອນການຕິດຕັ້ງເຄື່ອງມືຕ່າງໆໄດ້.</a:t>
            </a:r>
            <a:endParaRPr lang="en-US" sz="1400" dirty="0">
              <a:latin typeface="Phetsarath OT" pitchFamily="2" charset="0"/>
              <a:cs typeface="Phetsarath OT" pitchFamily="2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18" y="2495550"/>
            <a:ext cx="388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ສະຫຼຸບຂັ້ນຕອນການເຮັດວຽກຂອງເວັບແອບພຼິເຄເຊິນຮ່ວມກັບແອນດຼອຍ</a:t>
            </a:r>
            <a:endParaRPr lang="th-TH" sz="2400" dirty="0">
              <a:latin typeface="Phetsarath OT" pitchFamily="2" charset="0"/>
              <a:cs typeface="Phetsarath O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47750"/>
            <a:ext cx="5497551" cy="377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lo-LA" sz="6000" b="1" smtClean="0">
                <a:latin typeface="Phetsarath OT" pitchFamily="2" charset="0"/>
                <a:cs typeface="Phetsarath OT" pitchFamily="2" charset="0"/>
              </a:rPr>
              <a:t>ຂໍຂອບໃຈ</a:t>
            </a:r>
            <a:endParaRPr lang="th-TH" sz="6000" b="1" smtClean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o-LA" sz="3200" b="1" dirty="0" smtClean="0">
                <a:latin typeface="Phetsarath OT" pitchFamily="2" charset="0"/>
                <a:cs typeface="Phetsarath OT" pitchFamily="2" charset="0"/>
              </a:rPr>
              <a:t>ທິດສະດີຂອງບົດໂຄງການ</a:t>
            </a:r>
            <a:endParaRPr lang="th-TH" sz="3200" b="1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o-LA" sz="2400" dirty="0">
                <a:latin typeface="Phetsarath OT" pitchFamily="2" charset="0"/>
                <a:cs typeface="Phetsarath OT" pitchFamily="2" charset="0"/>
              </a:rPr>
              <a:t>ທິດສະດີທີ່ກ່ຽວກັບການອອກແບບ ແລະ ວິເຄາະ</a:t>
            </a: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ລະບົບ</a:t>
            </a:r>
          </a:p>
          <a:p>
            <a:pPr lvl="0"/>
            <a:r>
              <a:rPr lang="lo-LA" sz="2400" dirty="0">
                <a:latin typeface="Phetsarath OT" pitchFamily="2" charset="0"/>
                <a:cs typeface="Phetsarath OT" pitchFamily="2" charset="0"/>
              </a:rPr>
              <a:t>ເຄື່ອງມືທີ່ໃຊ້ໃນການວິເຄາະ</a:t>
            </a: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ລະບົບ</a:t>
            </a:r>
          </a:p>
          <a:p>
            <a:r>
              <a:rPr lang="lo-LA" sz="2400" dirty="0">
                <a:latin typeface="Phetsarath OT" pitchFamily="2" charset="0"/>
                <a:cs typeface="Phetsarath OT" pitchFamily="2" charset="0"/>
              </a:rPr>
              <a:t>ວົງຈອນການພັດທະນາລະບົບ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(SDLC : System Development Life Cycle)</a:t>
            </a:r>
          </a:p>
          <a:p>
            <a:pPr lvl="0"/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ຄວາມ</a:t>
            </a:r>
            <a:r>
              <a:rPr lang="lo-LA" sz="2400" dirty="0">
                <a:latin typeface="Phetsarath OT" pitchFamily="2" charset="0"/>
                <a:cs typeface="Phetsarath OT" pitchFamily="2" charset="0"/>
              </a:rPr>
              <a:t>ຮູ້ພື້ນຖານກ່ຽວກັບເວັບແອບພຼິເຄ</a:t>
            </a:r>
            <a:r>
              <a:rPr lang="lo-LA" sz="2400" dirty="0" smtClean="0">
                <a:latin typeface="Phetsarath OT" pitchFamily="2" charset="0"/>
                <a:cs typeface="Phetsarath OT" pitchFamily="2" charset="0"/>
              </a:rPr>
              <a:t>ເຊີນ</a:t>
            </a:r>
          </a:p>
          <a:p>
            <a:r>
              <a:rPr lang="lo-LA" sz="2400" dirty="0">
                <a:latin typeface="Phetsarath OT" pitchFamily="2" charset="0"/>
                <a:cs typeface="Phetsarath OT" pitchFamily="2" charset="0"/>
              </a:rPr>
              <a:t>ຄວາມຮູ້ທົ່ວໄປກ່ຽວກັບລະບົບປະຕິບັດການແອນດຼອຍ</a:t>
            </a:r>
            <a:endParaRPr lang="en-US" sz="2400" dirty="0">
              <a:latin typeface="Phetsarath OT" pitchFamily="2" charset="0"/>
              <a:cs typeface="Phetsarath OT" pitchFamily="2" charset="0"/>
            </a:endParaRPr>
          </a:p>
          <a:p>
            <a:pPr lvl="0"/>
            <a:endParaRPr lang="en-US" sz="2400" dirty="0">
              <a:latin typeface="Phetsarath OT" pitchFamily="2" charset="0"/>
              <a:cs typeface="Phetsarath OT" pitchFamily="2" charset="0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9526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458200" cy="857250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>
                <a:latin typeface="Phetsarath OT" pitchFamily="2" charset="0"/>
                <a:cs typeface="Phetsarath OT" pitchFamily="2" charset="0"/>
              </a:rPr>
              <a:t>I. </a:t>
            </a:r>
            <a:r>
              <a:rPr lang="lo-LA" sz="2800" b="1" dirty="0" smtClean="0">
                <a:latin typeface="Phetsarath OT" pitchFamily="2" charset="0"/>
                <a:cs typeface="Phetsarath OT" pitchFamily="2" charset="0"/>
              </a:rPr>
              <a:t>ທິດ</a:t>
            </a:r>
            <a:r>
              <a:rPr lang="lo-LA" sz="2800" b="1" dirty="0">
                <a:latin typeface="Phetsarath OT" pitchFamily="2" charset="0"/>
                <a:cs typeface="Phetsarath OT" pitchFamily="2" charset="0"/>
              </a:rPr>
              <a:t>ສະດີທີ່ກ່ຽວກັບການອອກແບບ ແລະ ວິເຄາະລະບົບ</a:t>
            </a:r>
            <a:br>
              <a:rPr lang="lo-LA" sz="2800" b="1" dirty="0">
                <a:latin typeface="Phetsarath OT" pitchFamily="2" charset="0"/>
                <a:cs typeface="Phetsarath OT" pitchFamily="2" charset="0"/>
              </a:rPr>
            </a:br>
            <a:endParaRPr lang="th-TH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42950"/>
            <a:ext cx="8229600" cy="3394472"/>
          </a:xfrm>
        </p:spPr>
        <p:txBody>
          <a:bodyPr>
            <a:normAutofit/>
          </a:bodyPr>
          <a:lstStyle/>
          <a:p>
            <a:r>
              <a:rPr lang="lo-LA" sz="2000" b="1" dirty="0">
                <a:latin typeface="Phetsarath OT" pitchFamily="2" charset="0"/>
                <a:cs typeface="Phetsarath OT" pitchFamily="2" charset="0"/>
              </a:rPr>
              <a:t>ການວິເຄາະລະບົບ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(System analysis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ຄືການສຶກສາລະບົບການເຮັດງານ ເພື່ອໃຫ້ໄດ້ສະຫຼຸບເຖິງຂະບວນການເຮັດວຽກ ເພື່ອນຳໃຊ້ສິ່ງທີ່ໄດ້ຈາກການວິເຄາະໄປໃຊ້ປະກອບການຕັດສີນໃຈທີ່ຈະມີການປັບປຸງ ແລະ ແກ້ໄຂລະບົບການງານນັ້ນ ຫຼື ພັດທະນາລະບົບງານຂຶ້ນມາໃໝ່ເພື່ອໃຫ້ໄດ້ລະບົບທີ່ມີປະສິດຕິພາບດີຫຼາຍຂຶ້ນກວ່າເກົ່າ.</a:t>
            </a:r>
            <a:endParaRPr lang="en-US" sz="2000" dirty="0">
              <a:latin typeface="Phetsarath OT" pitchFamily="2" charset="0"/>
              <a:cs typeface="Phetsarath OT" pitchFamily="2" charset="0"/>
            </a:endParaRPr>
          </a:p>
          <a:p>
            <a:r>
              <a:rPr lang="lo-LA" sz="2000" b="1" dirty="0">
                <a:latin typeface="Phetsarath OT" pitchFamily="2" charset="0"/>
                <a:cs typeface="Phetsarath OT" pitchFamily="2" charset="0"/>
              </a:rPr>
              <a:t>ການອອກແບບລະບົບ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(System Design)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lo-LA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ຄື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ຂັ້ນຕອນໃນການກຳນົດຜົນທີ່ໄດ້ຈາກການວິເຄາະໄປວາງແຜນເພື່ອນຳອຸປະກອນເຕັກໂນໂລຊີຕ່າງໆທີ່ເໝາະສົມມາໃຊ້ຮ່ວມກັນ ເພື່ອໃຫ້ໄດ້ລະບົບງານທີ່ຕ້ອງການປັບປຸງ ຫຼື ພັດທະນາຂຶ້ນມາໃໝ່ທີ່ມີປະສິດຕິພາບ.</a:t>
            </a:r>
            <a:endParaRPr lang="en-US" sz="2000" dirty="0">
              <a:latin typeface="Phetsarath OT" pitchFamily="2" charset="0"/>
              <a:cs typeface="Phetsarath OT" pitchFamily="2" charset="0"/>
            </a:endParaRPr>
          </a:p>
          <a:p>
            <a:endParaRPr lang="th-TH" sz="2000" dirty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pPr lvl="0" algn="l"/>
            <a:r>
              <a:rPr lang="en-US" sz="2800" b="1" dirty="0" smtClean="0">
                <a:latin typeface="Phetsarath OT" pitchFamily="2" charset="0"/>
                <a:cs typeface="Phetsarath OT" pitchFamily="2" charset="0"/>
              </a:rPr>
              <a:t>II.</a:t>
            </a:r>
            <a:r>
              <a:rPr lang="lo-LA" sz="2800" b="1" dirty="0" smtClean="0">
                <a:latin typeface="Phetsarath OT" pitchFamily="2" charset="0"/>
                <a:cs typeface="Phetsarath OT" pitchFamily="2" charset="0"/>
              </a:rPr>
              <a:t>ເຄື່ອງມື</a:t>
            </a:r>
            <a:r>
              <a:rPr lang="lo-LA" sz="2800" b="1" dirty="0">
                <a:latin typeface="Phetsarath OT" pitchFamily="2" charset="0"/>
                <a:cs typeface="Phetsarath OT" pitchFamily="2" charset="0"/>
              </a:rPr>
              <a:t>ທີ່ໃຊ້ໃນການວິເຄາະ</a:t>
            </a:r>
            <a:r>
              <a:rPr lang="lo-LA" sz="2800" b="1" dirty="0" smtClean="0">
                <a:latin typeface="Phetsarath OT" pitchFamily="2" charset="0"/>
                <a:cs typeface="Phetsarath OT" pitchFamily="2" charset="0"/>
              </a:rPr>
              <a:t>ລະບົບ</a:t>
            </a:r>
            <a:endParaRPr lang="lo-LA" sz="2800" b="1" dirty="0">
              <a:latin typeface="Phetsarath OT" pitchFamily="2" charset="0"/>
              <a:cs typeface="Phetsarath O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1"/>
            <a:ext cx="8229600" cy="37945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lo-LA" sz="2400" b="1" dirty="0" smtClean="0">
                <a:latin typeface="Phetsarath OT" pitchFamily="2" charset="0"/>
                <a:cs typeface="Phetsarath OT" pitchFamily="2" charset="0"/>
              </a:rPr>
              <a:t>ແຜນ</a:t>
            </a:r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ພາບກະແສຂໍ້ມູນ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 DFD : Data Flow Diagram)</a:t>
            </a:r>
            <a:r>
              <a:rPr lang="lo-LA" sz="2400" b="1" dirty="0">
                <a:latin typeface="Times New Roman" pitchFamily="18" charset="0"/>
              </a:rPr>
              <a:t> 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endParaRPr lang="lo-LA" sz="2400" b="1" dirty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2400" b="1" dirty="0" smtClean="0">
              <a:latin typeface="Times New Roman" pitchFamily="18" charset="0"/>
            </a:endParaRPr>
          </a:p>
          <a:p>
            <a:pPr marL="0" lvl="0" indent="0">
              <a:buNone/>
            </a:pPr>
            <a:endParaRPr lang="lo-LA" sz="2400" b="1" dirty="0">
              <a:latin typeface="Times New Roman" pitchFamily="18" charset="0"/>
            </a:endParaRPr>
          </a:p>
          <a:p>
            <a:pPr marL="0" lvl="0" indent="0">
              <a:buNone/>
            </a:pPr>
            <a:endParaRPr lang="lo-LA" sz="2400" b="1" dirty="0" smtClean="0">
              <a:latin typeface="Times New Roman" pitchFamily="18" charset="0"/>
            </a:endParaRPr>
          </a:p>
          <a:p>
            <a:pPr marL="0" lvl="0" indent="0">
              <a:buNone/>
            </a:pPr>
            <a:endParaRPr lang="en-US" sz="2400" b="1" dirty="0">
              <a:latin typeface="Phetsarath OT" pitchFamily="2" charset="0"/>
              <a:cs typeface="Phetsarath OT" pitchFamily="2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42707"/>
              </p:ext>
            </p:extLst>
          </p:nvPr>
        </p:nvGraphicFramePr>
        <p:xfrm>
          <a:off x="838200" y="1581150"/>
          <a:ext cx="7467600" cy="2796540"/>
        </p:xfrm>
        <a:graphic>
          <a:graphicData uri="http://schemas.openxmlformats.org/drawingml/2006/table">
            <a:tbl>
              <a:tblPr firstRow="1" bandRow="1"/>
              <a:tblGrid>
                <a:gridCol w="2489200"/>
                <a:gridCol w="2489200"/>
                <a:gridCol w="2489200"/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lo-LA" sz="1400" dirty="0" smtClean="0">
                          <a:latin typeface="Phetsarath OT" pitchFamily="2" charset="0"/>
                          <a:cs typeface="Phetsarath OT" pitchFamily="2" charset="0"/>
                        </a:rPr>
                        <a:t>ສັນຍາລັກ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1400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ຊື່ເອີ້ນ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1400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ຄວາມໝາຍ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</a:tr>
              <a:tr h="594360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Boundaries</a:t>
                      </a:r>
                      <a:endParaRPr lang="th-TH" sz="1400" dirty="0">
                        <a:latin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lo-LA" sz="1400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ສະແດງແຫຼ່ງກໍາເນີດ ຫຼື ປາຍທາງ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</a:tr>
              <a:tr h="594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Process</a:t>
                      </a:r>
                      <a:endParaRPr lang="th-TH" sz="1400" dirty="0">
                        <a:latin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lo-LA" sz="1400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ຂະບວນການປະມວນຜົນ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</a:tr>
              <a:tr h="594360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Store</a:t>
                      </a:r>
                      <a:endParaRPr lang="th-TH" sz="1400" dirty="0">
                        <a:latin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lo-LA" sz="1400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ແຫຼ່ງເກັບຂໍ້ມູນໄດ້ແກ່ ແຟ້ມ ຫຼື ຖານຂໍ້ມູນ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</a:tr>
              <a:tr h="594360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Data Flow</a:t>
                      </a:r>
                      <a:endParaRPr lang="th-TH" sz="1400" dirty="0">
                        <a:latin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lo-LA" sz="1400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ທິດທາງການໄຫຼຂໍ້ມູນ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21" name="Rounded Rectangle 20"/>
          <p:cNvSpPr/>
          <p:nvPr/>
        </p:nvSpPr>
        <p:spPr>
          <a:xfrm>
            <a:off x="1524000" y="2686050"/>
            <a:ext cx="9906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 24"/>
          <p:cNvSpPr/>
          <p:nvPr/>
        </p:nvSpPr>
        <p:spPr>
          <a:xfrm>
            <a:off x="1524000" y="2114550"/>
            <a:ext cx="990600" cy="400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24000" y="280035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/>
          <p:cNvCxnSpPr/>
          <p:nvPr/>
        </p:nvCxnSpPr>
        <p:spPr>
          <a:xfrm>
            <a:off x="1239982" y="3314700"/>
            <a:ext cx="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233056" y="3314700"/>
            <a:ext cx="17387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233056" y="3714750"/>
            <a:ext cx="17387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76400" y="3314700"/>
            <a:ext cx="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/>
          <p:nvPr/>
        </p:nvCxnSpPr>
        <p:spPr>
          <a:xfrm>
            <a:off x="1239982" y="3943350"/>
            <a:ext cx="17318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177636" y="4229100"/>
            <a:ext cx="18495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pPr marL="0" indent="0"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Phetsarath OT" pitchFamily="2" charset="0"/>
                <a:cs typeface="Phetsarath OT" pitchFamily="2" charset="0"/>
              </a:rPr>
              <a:t>. </a:t>
            </a:r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ວັດຈະນານຸກົມຂໍ້ນມູນ</a:t>
            </a:r>
            <a:r>
              <a:rPr lang="lo-LA" sz="2400" i="1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en-US" sz="2400" b="1" dirty="0">
                <a:latin typeface="Phetsarath OT" pitchFamily="2" charset="0"/>
                <a:cs typeface="Phetsarath OT" pitchFamily="2" charset="0"/>
              </a:rPr>
              <a:t>(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Dictionary)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800100"/>
            <a:ext cx="8839200" cy="39433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	ເປັນ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ເຄື່ອງມືທີ່ໃຊ້ສະແດງເຖິງລາຍລະອຽດຕ່າງໆຂອງຂໍ້ມູນທີ່ໃຊ້ໃນລະບົບຂໍ້ມູນຊະນິໃດຊຶ່ງປະກອບໄປດ້ວຍ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Flow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ແລະ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ລວມເຖິງໂຄງສ້າງຂອງ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Store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ວ່າເປັນຂໍ້ມູນຊະນິໃດ ມີຄວາມຍາວເທົ່າໃດ ມີອັນໃດເປັນ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Primary Key</a:t>
            </a:r>
            <a:r>
              <a:rPr lang="lo-LA" sz="2000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ແລະ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Foreign Key.</a:t>
            </a:r>
            <a:endParaRPr lang="lo-LA" sz="2000" b="1" dirty="0">
              <a:latin typeface="Times New Roman" pitchFamily="18" charset="0"/>
              <a:cs typeface="Phetsarath OT" pitchFamily="2" charset="0"/>
            </a:endParaRPr>
          </a:p>
          <a:p>
            <a:pPr marL="914400" lvl="2" indent="0" algn="ctr">
              <a:buNone/>
            </a:pPr>
            <a:r>
              <a:rPr lang="lo-LA" sz="2000" b="1" dirty="0">
                <a:latin typeface="Phetsarath OT" pitchFamily="2" charset="0"/>
                <a:cs typeface="Phetsarath OT" pitchFamily="2" charset="0"/>
              </a:rPr>
              <a:t>ສິ່ງທີ່ຈັດເກັບຢູ່ໃນວັດຈະນານຸກົມຂໍ້ມູນ</a:t>
            </a:r>
            <a:endParaRPr lang="en-US" sz="2000" dirty="0">
              <a:latin typeface="Phetsarath OT" pitchFamily="2" charset="0"/>
              <a:cs typeface="Phetsarath OT" pitchFamily="2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ນິ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ຍາມຄຳຈຳກັດຄວາມຂໍ້ມູນ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 definition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)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 ໜ່ວຍຂໍ້ມູນ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elements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)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ຫຼື ຟິລດ໌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)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 ເຊັ່ນ: ລະຫັດລູກຄ້າ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customer – id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) 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 ລາຄາສິນຄ້າ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product price)</a:t>
            </a:r>
          </a:p>
          <a:p>
            <a:pPr lvl="0">
              <a:buFont typeface="Wingdings" pitchFamily="2" charset="2"/>
              <a:buChar char="ü"/>
            </a:pPr>
            <a:r>
              <a:rPr lang="lo-LA" sz="2000" dirty="0">
                <a:latin typeface="Phetsarath OT" pitchFamily="2" charset="0"/>
                <a:cs typeface="Phetsarath OT" pitchFamily="2" charset="0"/>
              </a:rPr>
              <a:t>ໂຄງສ້າງຂໍ້ມູນ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structure)</a:t>
            </a:r>
            <a:r>
              <a:rPr lang="lo-LA" sz="2000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ຄືກຸ່ນຂອງຂໍ້ມູນທີ່ກຽ່ວຂ້ອງກັນຈັດເກັບໃນຮູບຂອງແຟ້ມຂໍ້ມູນແຫຼ່ງເກັບຂໍ້ມູນ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file) </a:t>
            </a:r>
            <a:r>
              <a:rPr lang="lo-LA" sz="2000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ປະກອບດ້ວຍ ຊື່ຂໍ້ມູນ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name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)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 ຄວາມຍາວຂໍ້ມູນ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length)</a:t>
            </a:r>
            <a:r>
              <a:rPr lang="lo-LA" sz="2000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ຊະນິດຂໍ້ມູນ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type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)</a:t>
            </a:r>
          </a:p>
          <a:p>
            <a:pPr lvl="0">
              <a:buFont typeface="Wingdings" pitchFamily="2" charset="2"/>
              <a:buChar char="ü"/>
            </a:pPr>
            <a:r>
              <a:rPr lang="lo-LA" sz="2000" dirty="0">
                <a:latin typeface="Phetsarath OT" pitchFamily="2" charset="0"/>
                <a:cs typeface="Phetsarath OT" pitchFamily="2" charset="0"/>
              </a:rPr>
              <a:t>ຊື່ອື່ນໆ </a:t>
            </a:r>
            <a:r>
              <a:rPr lang="en-US" sz="2000" dirty="0">
                <a:latin typeface="Phetsarath OT" pitchFamily="2" charset="0"/>
                <a:cs typeface="Phetsarath OT" pitchFamily="2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alias names) </a:t>
            </a:r>
            <a:r>
              <a:rPr lang="lo-LA" sz="2000" dirty="0">
                <a:latin typeface="Times New Roman" pitchFamily="18" charset="0"/>
                <a:cs typeface="Phetsarath OT" pitchFamily="2" charset="0"/>
              </a:rPr>
              <a:t> </a:t>
            </a:r>
            <a:r>
              <a:rPr lang="lo-LA" sz="2000" dirty="0">
                <a:latin typeface="Phetsarath OT" pitchFamily="2" charset="0"/>
                <a:cs typeface="Phetsarath OT" pitchFamily="2" charset="0"/>
              </a:rPr>
              <a:t>ໃນບາງເທື່ອອາດມີການຕັ້ງຊື່ຕ່າງກັນຈາກຂໍ້ມູນດຽວກັນ ເພື່ອໃຫ້ສະດວກ ແລະ ເໝາະສົມກັບການໃຊ້ງານ</a:t>
            </a:r>
            <a:endParaRPr lang="en-US" sz="2000" dirty="0">
              <a:latin typeface="Phetsarath OT" pitchFamily="2" charset="0"/>
              <a:cs typeface="Phetsarath OT" pitchFamily="2" charset="0"/>
            </a:endParaRPr>
          </a:p>
          <a:p>
            <a:pPr lvl="0">
              <a:buFont typeface="Wingdings" pitchFamily="2" charset="2"/>
              <a:buChar char="ü"/>
            </a:pPr>
            <a:r>
              <a:rPr lang="lo-LA" sz="2000" dirty="0">
                <a:latin typeface="Phetsarath OT" pitchFamily="2" charset="0"/>
                <a:cs typeface="Phetsarath OT" pitchFamily="2" charset="0"/>
              </a:rPr>
              <a:t>ຄ່າຂອງຂໍ້ມູນບາງເທື່ອຕ້ອງມີການກຳນົດຄ່າສະເພາະ</a:t>
            </a:r>
            <a:endParaRPr lang="en-US" sz="2000" dirty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2000" b="1" dirty="0" smtClean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2000" b="1" dirty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2000" b="1" dirty="0" smtClean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en-US" sz="2000" b="1" dirty="0">
              <a:latin typeface="Phetsarath OT" pitchFamily="2" charset="0"/>
              <a:cs typeface="Phetsarath O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Autofit/>
          </a:bodyPr>
          <a:lstStyle/>
          <a:p>
            <a:pPr marL="0" lvl="0" indent="0"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Phetsarath OT" pitchFamily="2" charset="0"/>
                <a:cs typeface="Phetsarath OT" pitchFamily="2" charset="0"/>
              </a:rPr>
              <a:t>. </a:t>
            </a:r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ແຜນຜັງໂຄງສ້າງ </a:t>
            </a:r>
            <a:r>
              <a:rPr lang="en-US" sz="2400" b="1" dirty="0"/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Flowchart)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0576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	</a:t>
            </a:r>
            <a:endParaRPr lang="lo-LA" sz="2000" b="1" dirty="0" smtClean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2000" b="1" dirty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lo-LA" sz="2000" b="1" dirty="0" smtClean="0">
              <a:latin typeface="Phetsarath OT" pitchFamily="2" charset="0"/>
              <a:cs typeface="Phetsarath OT" pitchFamily="2" charset="0"/>
            </a:endParaRPr>
          </a:p>
          <a:p>
            <a:pPr marL="0" lvl="0" indent="0">
              <a:buNone/>
            </a:pPr>
            <a:endParaRPr lang="en-US" sz="2000" b="1" dirty="0">
              <a:latin typeface="Phetsarath OT" pitchFamily="2" charset="0"/>
              <a:cs typeface="Phetsarath OT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89918"/>
              </p:ext>
            </p:extLst>
          </p:nvPr>
        </p:nvGraphicFramePr>
        <p:xfrm>
          <a:off x="533400" y="865651"/>
          <a:ext cx="7924800" cy="3297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38100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lo-LA" sz="1400" b="1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ສັນຍາລັກ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1400" b="1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ຊື່ເອິ້ນ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1400" b="1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ຄຳອະທິບາຍ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</a:tr>
              <a:tr h="587865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lo-LA" sz="1100" b="1" dirty="0" smtClean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Terminal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ຈຸດເລີ່ມຕົ້ນ </a:t>
                      </a:r>
                      <a:r>
                        <a:rPr lang="en-US" sz="1400" dirty="0">
                          <a:effectLst/>
                          <a:latin typeface="BrowalliaNew"/>
                          <a:ea typeface="Calibri"/>
                          <a:cs typeface="Phetsarath OT"/>
                        </a:rPr>
                        <a:t>/</a:t>
                      </a:r>
                      <a:r>
                        <a:rPr lang="lo-LA" sz="1400" dirty="0">
                          <a:effectLst/>
                          <a:latin typeface="BrowalliaNew"/>
                          <a:ea typeface="Calibri"/>
                          <a:cs typeface="DokChampa"/>
                        </a:rPr>
                        <a:t> </a:t>
                      </a:r>
                      <a:r>
                        <a:rPr lang="lo-LA" sz="11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ສິ້ນສຸດ ການເຮັດວຽກຂອງໂປຣແກຣມ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  <a:tr h="579831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Flow </a:t>
                      </a: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line / Direction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ລູກສອນສະແດງທິດທາງການ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ໄຫຼຂອງຂໍ້ມູນ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  <a:tr h="603980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Process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ໃຊ້ສະແດງຄຳສັ່ງໃນການປະມວນຜົນ ຫຼື ການ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ກຳນົດຄ່າຂໍ້ມູນໃຫ້ກັບຕົວປ່ຽນ</a:t>
                      </a:r>
                      <a:endParaRPr lang="en-US" sz="110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  <a:tr h="608099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Input </a:t>
                      </a: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/ Output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r>
                        <a:rPr lang="lo-LA" sz="1100" dirty="0" smtClean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ການ</a:t>
                      </a:r>
                      <a:r>
                        <a:rPr lang="lo-LA" sz="11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ຮັບ ຫຼື ສະແດງຂໍ້ມູນໂດຍບໍ່ລະບຸຊະນິດ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ຂອງອູປະກອນ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  <a:tr h="636182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 </a:t>
                      </a:r>
                      <a:r>
                        <a:rPr lang="en-US" sz="11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Decision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r>
                        <a:rPr lang="lo-LA" sz="1100" dirty="0" smtClean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ການ</a:t>
                      </a:r>
                      <a:r>
                        <a:rPr lang="lo-LA" sz="11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ປະມວນຜົນ ຫຼື ກວດສອບເງື່ອນໄຂເພື່ອ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1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ເລືອກເຮັດອັນໃດອັນໜຶ່ງ</a:t>
                      </a:r>
                      <a:endParaRPr lang="en-US" sz="11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040405" y="1276350"/>
            <a:ext cx="977265" cy="315278"/>
          </a:xfrm>
          <a:prstGeom prst="roundRect">
            <a:avLst>
              <a:gd name="adj" fmla="val 3749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58862" y="1986915"/>
            <a:ext cx="840740" cy="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63888" y="1723073"/>
            <a:ext cx="0" cy="527685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07967" y="2419350"/>
            <a:ext cx="956310" cy="3152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2" name="Parallelogram 11"/>
          <p:cNvSpPr/>
          <p:nvPr/>
        </p:nvSpPr>
        <p:spPr>
          <a:xfrm>
            <a:off x="970175" y="3028950"/>
            <a:ext cx="987425" cy="346710"/>
          </a:xfrm>
          <a:prstGeom prst="parallelogram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3" name="Flowchart: Decision 12"/>
          <p:cNvSpPr/>
          <p:nvPr/>
        </p:nvSpPr>
        <p:spPr>
          <a:xfrm>
            <a:off x="970175" y="3595754"/>
            <a:ext cx="1102995" cy="480536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473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"/>
            <a:ext cx="8229600" cy="46291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latin typeface="Phetsarath OT" pitchFamily="2" charset="0"/>
                <a:cs typeface="Phetsarath OT" pitchFamily="2" charset="0"/>
              </a:rPr>
              <a:t>. </a:t>
            </a:r>
            <a:r>
              <a:rPr lang="lo-LA" sz="2400" b="1" dirty="0">
                <a:latin typeface="Phetsarath OT" pitchFamily="2" charset="0"/>
                <a:cs typeface="Phetsarath OT" pitchFamily="2" charset="0"/>
              </a:rPr>
              <a:t>ແຜນຜັງໂຄງສ້າງ </a:t>
            </a:r>
            <a:r>
              <a:rPr lang="en-US" sz="2400" b="1" dirty="0"/>
              <a:t>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Flowchart)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0" indent="0">
              <a:buNone/>
            </a:pPr>
            <a:r>
              <a:rPr lang="lo-LA" sz="2000" dirty="0" smtClean="0">
                <a:latin typeface="Phetsarath OT" pitchFamily="2" charset="0"/>
                <a:cs typeface="Phetsarath OT" pitchFamily="2" charset="0"/>
              </a:rPr>
              <a:t>	</a:t>
            </a:r>
            <a:endParaRPr lang="en-US" sz="2000" b="1" dirty="0">
              <a:latin typeface="Phetsarath OT" pitchFamily="2" charset="0"/>
              <a:cs typeface="Phetsarath OT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29858"/>
              </p:ext>
            </p:extLst>
          </p:nvPr>
        </p:nvGraphicFramePr>
        <p:xfrm>
          <a:off x="609600" y="729315"/>
          <a:ext cx="7924800" cy="4026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38100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lo-LA" sz="1400" b="1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ສັນຍາລັກ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1400" b="1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ຊື່ເອິ້ນ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o-LA" sz="1400" b="1" kern="1200" dirty="0" smtClean="0">
                          <a:solidFill>
                            <a:schemeClr val="tx1"/>
                          </a:solidFill>
                          <a:effectLst/>
                          <a:latin typeface="Phetsarath OT" pitchFamily="2" charset="0"/>
                          <a:ea typeface="+mn-ea"/>
                          <a:cs typeface="Phetsarath OT" pitchFamily="2" charset="0"/>
                        </a:rPr>
                        <a:t>ຄຳອະທິບາຍ</a:t>
                      </a:r>
                      <a:endParaRPr lang="th-TH" sz="1400" dirty="0">
                        <a:latin typeface="Phetsarath OT" pitchFamily="2" charset="0"/>
                        <a:cs typeface="Phetsarath OT" pitchFamily="2" charset="0"/>
                      </a:endParaRPr>
                    </a:p>
                  </a:txBody>
                  <a:tcPr marT="34290" marB="34290"/>
                </a:tc>
              </a:tr>
              <a:tr h="630936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 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Printer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r>
                        <a:rPr lang="lo-LA" sz="1200" dirty="0" smtClean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ເອກະສານ</a:t>
                      </a:r>
                      <a:r>
                        <a:rPr lang="en-US" sz="1200" dirty="0" smtClean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/ </a:t>
                      </a:r>
                      <a:r>
                        <a:rPr lang="lo-LA" sz="12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ສະແດງຜົນ ການສະແດງຜົນ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2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ທາງເຄື່ອງພິມ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  <a:tr h="579831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In-page Connecter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r>
                        <a:rPr lang="lo-LA" sz="1200" dirty="0" smtClean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ສະແດງ</a:t>
                      </a:r>
                      <a:r>
                        <a:rPr lang="lo-LA" sz="12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ຈຸດເຊື່ອມຕໍ່ຂອງຜັງງານ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  <a:tr h="630936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lo-LA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Between-page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Connecter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r>
                        <a:rPr lang="lo-LA" sz="1200" dirty="0" smtClean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ການ</a:t>
                      </a:r>
                      <a:r>
                        <a:rPr lang="lo-LA" sz="12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ຂຶ້ນໜ້າໃຫມ່ ໃຊ່ໃນກໍລະນີຜັງງານມີຄວາມຍາວເກີນທີ່ຈະສະແດງໃນໜຶ່ງໜ້າ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  <a:tr h="630936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Predefine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Process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r>
                        <a:rPr lang="lo-LA" sz="1200" dirty="0" smtClean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ຂະບວນ</a:t>
                      </a:r>
                      <a:r>
                        <a:rPr lang="lo-LA" sz="12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ການທີ່ນິຍາມໄວ້ ການເຮັດວຽກຍ່ອຍ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  <a:tr h="636182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Keyboard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r>
                        <a:rPr lang="lo-LA" sz="1200" dirty="0" smtClean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ຮັບ </a:t>
                      </a:r>
                      <a:r>
                        <a:rPr lang="lo-LA" sz="12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ອ່ານຂໍ້ມູນທີ່ຮັບຈາກແປ້ນພິມ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  <a:tr h="636182">
                <a:tc>
                  <a:txBody>
                    <a:bodyPr/>
                    <a:lstStyle/>
                    <a:p>
                      <a:endParaRPr lang="th-TH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Monitor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Phetsarath OT"/>
                          <a:ea typeface="Calibri"/>
                          <a:cs typeface="Phetsarath OT"/>
                        </a:rPr>
                        <a:t> </a:t>
                      </a:r>
                      <a:r>
                        <a:rPr lang="lo-LA" sz="1200" dirty="0" smtClean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ສະແດງ</a:t>
                      </a:r>
                      <a:r>
                        <a:rPr lang="lo-LA" sz="1200" dirty="0">
                          <a:effectLst/>
                          <a:latin typeface="Times New Roman"/>
                          <a:ea typeface="Calibri"/>
                          <a:cs typeface="Phetsarath OT"/>
                        </a:rPr>
                        <a:t>ລາຍລະອຽດຂອງຂໍ້ມູນທາງຈໍພາບ</a:t>
                      </a:r>
                      <a:endParaRPr lang="en-US" sz="1200" dirty="0">
                        <a:effectLst/>
                        <a:latin typeface="Times New Roman"/>
                        <a:ea typeface="Calibri"/>
                        <a:cs typeface="Phetsarath OT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Flowchart: Document 12"/>
          <p:cNvSpPr/>
          <p:nvPr/>
        </p:nvSpPr>
        <p:spPr>
          <a:xfrm>
            <a:off x="870268" y="1143000"/>
            <a:ext cx="1029335" cy="386239"/>
          </a:xfrm>
          <a:prstGeom prst="flowChartDocumen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4" name="Flowchart: Connector 13"/>
          <p:cNvSpPr/>
          <p:nvPr/>
        </p:nvSpPr>
        <p:spPr>
          <a:xfrm>
            <a:off x="1118558" y="1714500"/>
            <a:ext cx="490289" cy="328277"/>
          </a:xfrm>
          <a:prstGeom prst="flowChartConnec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5" name="Flowchart: Off-page Connector 14"/>
          <p:cNvSpPr/>
          <p:nvPr/>
        </p:nvSpPr>
        <p:spPr>
          <a:xfrm>
            <a:off x="1108466" y="2343150"/>
            <a:ext cx="637189" cy="374333"/>
          </a:xfrm>
          <a:prstGeom prst="flowChartOffpageConnec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6" name="Flowchart: Predefined Process 15"/>
          <p:cNvSpPr/>
          <p:nvPr/>
        </p:nvSpPr>
        <p:spPr>
          <a:xfrm>
            <a:off x="993097" y="2914650"/>
            <a:ext cx="1029335" cy="393859"/>
          </a:xfrm>
          <a:prstGeom prst="flowChartPredefined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7" name="Flowchart: Manual Input 16"/>
          <p:cNvSpPr/>
          <p:nvPr/>
        </p:nvSpPr>
        <p:spPr>
          <a:xfrm>
            <a:off x="954722" y="3486151"/>
            <a:ext cx="944880" cy="362426"/>
          </a:xfrm>
          <a:prstGeom prst="flowChartManualInpu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9" name="Flowchart: Display 18"/>
          <p:cNvSpPr/>
          <p:nvPr/>
        </p:nvSpPr>
        <p:spPr>
          <a:xfrm>
            <a:off x="957220" y="4229100"/>
            <a:ext cx="1008380" cy="330994"/>
          </a:xfrm>
          <a:prstGeom prst="flowChartDisplay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61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979</TotalTime>
  <Words>1447</Words>
  <Application>Microsoft Office PowerPoint</Application>
  <PresentationFormat>On-screen Show (16:9)</PresentationFormat>
  <Paragraphs>281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ຈຸດປະສົງຂອງບົດໂຄງການ</vt:lpstr>
      <vt:lpstr> ຂອບເຂດບົດໂຄງການ</vt:lpstr>
      <vt:lpstr>ທິດສະດີຂອງບົດໂຄງການ</vt:lpstr>
      <vt:lpstr>I. ທິດສະດີທີ່ກ່ຽວກັບການອອກແບບ ແລະ ວິເຄາະລະບົບ </vt:lpstr>
      <vt:lpstr>II.ເຄື່ອງມືທີ່ໃຊ້ໃນການວິເຄາະລະບົບ</vt:lpstr>
      <vt:lpstr>2. ວັດຈະນານຸກົມຂໍ້ນມູນ ( Data Dictionary) </vt:lpstr>
      <vt:lpstr>3. ແຜນຜັງໂຄງສ້າງ (Flowchart) </vt:lpstr>
      <vt:lpstr>PowerPoint Presentation</vt:lpstr>
      <vt:lpstr>4. ລະບົບຖານຂໍ້ມູນແບບສຳພັນ</vt:lpstr>
      <vt:lpstr>5. ຫຼັກການຂອງຕົວແບບ ER (ER MODEL CONCEPT)</vt:lpstr>
      <vt:lpstr>III. ວົງຈອນການພັດທະນາລະບົບ(SDLC : System Development Life Cycle)</vt:lpstr>
      <vt:lpstr>IV. ຄວາມຮູ້ພື້ນຖານກ່ຽວກັບເວັບແອບພຼິເຄເຊີນ</vt:lpstr>
      <vt:lpstr>PowerPoint Presentation</vt:lpstr>
      <vt:lpstr>2. ອົງປະກອບຂອງການຂຽນໂປລແກຼມທາງເວັບ</vt:lpstr>
      <vt:lpstr>PowerPoint Presentation</vt:lpstr>
      <vt:lpstr>PowerPoint Presentation</vt:lpstr>
      <vt:lpstr>PowerPoint Presentation</vt:lpstr>
      <vt:lpstr>ອົງປະກອບຂອງການຂຽນໂປລແກຼມທາງເວັບ</vt:lpstr>
      <vt:lpstr>ໂປຼແກຼມ Appserv</vt:lpstr>
      <vt:lpstr>ໂປຼແກຼມ Appserv</vt:lpstr>
      <vt:lpstr>ໂປຼແກຼມ Appserv</vt:lpstr>
      <vt:lpstr>ຄໍາສັ່ງຂອງ PHP </vt:lpstr>
      <vt:lpstr>V. ຄວາມຮູ້ທົ່ວໄປກ່ຽວກັບລະບົບປະຕິບັດການແອນດຼອຍ </vt:lpstr>
      <vt:lpstr>1. ເວີເຊີນຂອງແອນດຼອຍ </vt:lpstr>
      <vt:lpstr>2. ປະເພດຂອງແອນດຼອຍ </vt:lpstr>
      <vt:lpstr>PowerPoint Presentation</vt:lpstr>
      <vt:lpstr>4. ຄຸນນະສົມບັດ ແລະ ຄວາມສາມາດຂອງແອນດຼອຍ </vt:lpstr>
      <vt:lpstr>5. ໂປລແກລມ, ເຄື່ອງມື ແລະ ພາສາທີ່ໃຊ້ໃນການພັດທະນາ Application Android 5.1. ພາສາຈາວາ</vt:lpstr>
      <vt:lpstr>5.2. ການແປໂຄດຂອງພາສາຈາວາ </vt:lpstr>
      <vt:lpstr>5.3. Java Development Kit (JDK) </vt:lpstr>
      <vt:lpstr>5.4. ພາສາ XML </vt:lpstr>
      <vt:lpstr>5.5. JSON </vt:lpstr>
      <vt:lpstr>PowerPoint Presentation</vt:lpstr>
      <vt:lpstr>PowerPoint Presentation</vt:lpstr>
      <vt:lpstr>ສະຫຼຸບຂັ້ນຕອນການເຮັດວຽກຂອງເວັບແອບພຼິເຄເຊິນຮ່ວມກັບແອນດຼອຍ</vt:lpstr>
      <vt:lpstr>ຂໍຂອບໃຈ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THEN</dc:creator>
  <cp:lastModifiedBy>THEN</cp:lastModifiedBy>
  <cp:revision>142</cp:revision>
  <dcterms:created xsi:type="dcterms:W3CDTF">2006-08-16T00:00:00Z</dcterms:created>
  <dcterms:modified xsi:type="dcterms:W3CDTF">2016-01-31T15:39:08Z</dcterms:modified>
</cp:coreProperties>
</file>