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1"/>
  </p:sldMasterIdLst>
  <p:notesMasterIdLst>
    <p:notesMasterId r:id="rId27"/>
  </p:notesMasterIdLst>
  <p:handoutMasterIdLst>
    <p:handoutMasterId r:id="rId28"/>
  </p:handoutMasterIdLst>
  <p:sldIdLst>
    <p:sldId id="256" r:id="rId2"/>
    <p:sldId id="295" r:id="rId3"/>
    <p:sldId id="340" r:id="rId4"/>
    <p:sldId id="348" r:id="rId5"/>
    <p:sldId id="342" r:id="rId6"/>
    <p:sldId id="343" r:id="rId7"/>
    <p:sldId id="267" r:id="rId8"/>
    <p:sldId id="349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58" r:id="rId18"/>
    <p:sldId id="359" r:id="rId19"/>
    <p:sldId id="360" r:id="rId20"/>
    <p:sldId id="361" r:id="rId21"/>
    <p:sldId id="362" r:id="rId22"/>
    <p:sldId id="363" r:id="rId23"/>
    <p:sldId id="364" r:id="rId24"/>
    <p:sldId id="365" r:id="rId25"/>
    <p:sldId id="344" r:id="rId2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1"/>
  </p:normalViewPr>
  <p:slideViewPr>
    <p:cSldViewPr snapToGrid="0" snapToObjects="1">
      <p:cViewPr varScale="1">
        <p:scale>
          <a:sx n="77" d="100"/>
          <a:sy n="77" d="100"/>
        </p:scale>
        <p:origin x="-2280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8/25/17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8/25/17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730" y="4345781"/>
            <a:ext cx="5028543" cy="3853161"/>
          </a:xfrm>
          <a:ln/>
        </p:spPr>
        <p:txBody>
          <a:bodyPr lIns="89166" tIns="43801" rIns="89166" bIns="43801"/>
          <a:lstStyle/>
          <a:p>
            <a:endParaRPr lang="en-US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smtClean="0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 smtClean="0"/>
              <a:t>23/08/2017</a:t>
            </a:r>
            <a:endParaRPr lang="en-US" dirty="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 smtClean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programmingbydoing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sourcemaking.com/design_pattern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 dirty="0" smtClean="0"/>
              <a:t>Object-Oriented Programming with Java</a:t>
            </a:r>
            <a:endParaRPr lang="en-US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Mr. 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 smtClean="0">
                <a:ea typeface="+mn-ea"/>
                <a:cs typeface="+mn-cs"/>
              </a:rPr>
              <a:t>thanqminh.com</a:t>
            </a:r>
            <a:endParaRPr lang="en-US" dirty="0" smtClean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smtClean="0">
                <a:ea typeface="+mn-ea"/>
                <a:cs typeface="+mn-cs"/>
              </a:rPr>
              <a:t>Course URL: /courses</a:t>
            </a:r>
            <a:r>
              <a:rPr lang="en-US" dirty="0" smtClean="0">
                <a:ea typeface="+mn-ea"/>
                <a:cs typeface="+mn-cs"/>
              </a:rPr>
              <a:t>/</a:t>
            </a:r>
            <a:r>
              <a:rPr lang="en-US" dirty="0" err="1" smtClean="0">
                <a:ea typeface="+mn-ea"/>
                <a:cs typeface="+mn-cs"/>
              </a:rPr>
              <a:t>oopjava</a:t>
            </a:r>
            <a:endParaRPr lang="en-US" dirty="0" smtClean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Classpath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b="1">
                <a:solidFill>
                  <a:srgbClr val="262626"/>
                </a:solidFill>
                <a:latin typeface="Calibri" charset="0"/>
              </a:rPr>
              <a:t>class path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: The location(s) in which Java looks for class files.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Can include: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the current "working directory" from which you ran javac / java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other folders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JAR archives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URLs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...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Can set class path manually when running java at command line:</a:t>
            </a:r>
          </a:p>
          <a:p>
            <a:pPr lvl="1"/>
            <a:r>
              <a:rPr lang="en-US" sz="2000">
                <a:solidFill>
                  <a:srgbClr val="404040"/>
                </a:solidFill>
                <a:latin typeface="Courier New" charset="0"/>
              </a:rPr>
              <a:t>java -cp /home/stepp/libs:/foo/bar/jbl MyClass</a:t>
            </a:r>
          </a:p>
        </p:txBody>
      </p:sp>
    </p:spTree>
    <p:extLst>
      <p:ext uri="{BB962C8B-B14F-4D97-AF65-F5344CB8AC3E}">
        <p14:creationId xmlns:p14="http://schemas.microsoft.com/office/powerpoint/2010/main" val="64702929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A package declaration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954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package </a:t>
            </a:r>
            <a:r>
              <a:rPr lang="en-US" b="1" dirty="0">
                <a:solidFill>
                  <a:schemeClr val="accent2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accent2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b="1" dirty="0">
                <a:solidFill>
                  <a:srgbClr val="262626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 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pacman.model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Ghost extends Sprite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File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Sprite.java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should go in folder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/model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877206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Importing a package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.*;	</a:t>
            </a:r>
            <a:r>
              <a:rPr lang="en-US" dirty="0">
                <a:solidFill>
                  <a:schemeClr val="hlink"/>
                </a:solidFill>
                <a:latin typeface="Courier New" charset="0"/>
              </a:rPr>
              <a:t>// all classes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dirty="0">
              <a:solidFill>
                <a:schemeClr val="accent2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pacman.model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.*;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...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Ghost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blinky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= new Ghost();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pPr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 err="1" smtClean="0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must import the model package in order to use it.</a:t>
            </a:r>
          </a:p>
        </p:txBody>
      </p:sp>
    </p:spTree>
    <p:extLst>
      <p:ext uri="{BB962C8B-B14F-4D97-AF65-F5344CB8AC3E}">
        <p14:creationId xmlns:p14="http://schemas.microsoft.com/office/powerpoint/2010/main" val="176656171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Importing a class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92319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chemeClr val="accent2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;	</a:t>
            </a:r>
            <a:r>
              <a:rPr lang="en-US" dirty="0">
                <a:solidFill>
                  <a:schemeClr val="hlink"/>
                </a:solidFill>
                <a:latin typeface="Courier New" charset="0"/>
              </a:rPr>
              <a:t>// one class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dirty="0" smtClean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Example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: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pacman.model.Sprite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Ghost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blinky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= new Ghost();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pPr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Importing 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single classes has high precedence:</a:t>
            </a: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if you 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.*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, a same-named class in the current </a:t>
            </a:r>
            <a:r>
              <a:rPr lang="en-US" dirty="0" err="1">
                <a:solidFill>
                  <a:srgbClr val="404040"/>
                </a:solidFill>
                <a:latin typeface="Calibri" charset="0"/>
              </a:rPr>
              <a:t>dir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will override</a:t>
            </a: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if you 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, it will not</a:t>
            </a:r>
          </a:p>
        </p:txBody>
      </p:sp>
    </p:spTree>
    <p:extLst>
      <p:ext uri="{BB962C8B-B14F-4D97-AF65-F5344CB8AC3E}">
        <p14:creationId xmlns:p14="http://schemas.microsoft.com/office/powerpoint/2010/main" val="4021895811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Static import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static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chemeClr val="accent2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.*;</a:t>
            </a:r>
            <a:endParaRPr lang="en-US" dirty="0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static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java.lang.Math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.*;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double angle = sin(PI / 2) +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ln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(E * E);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Static import allows you to refer to the members of another class without writing that class's name.</a:t>
            </a: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Should be used rarely and only with classes whose contents are entirely static "utility" code.</a:t>
            </a:r>
          </a:p>
        </p:txBody>
      </p:sp>
    </p:spTree>
    <p:extLst>
      <p:ext uri="{BB962C8B-B14F-4D97-AF65-F5344CB8AC3E}">
        <p14:creationId xmlns:p14="http://schemas.microsoft.com/office/powerpoint/2010/main" val="394213288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Referring to packages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26390"/>
            <a:ext cx="9144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err="1">
                <a:solidFill>
                  <a:srgbClr val="262626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rgbClr val="262626"/>
                </a:solidFill>
                <a:latin typeface="Calibri" charset="0"/>
              </a:rPr>
              <a:t>className</a:t>
            </a:r>
            <a:endParaRPr lang="en-US" b="1" dirty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</a:pPr>
            <a:endParaRPr lang="en-US" dirty="0" smtClean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</a:pP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Example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:</a:t>
            </a:r>
          </a:p>
          <a:p>
            <a:pPr>
              <a:buFontTx/>
              <a:buNone/>
            </a:pP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java.util.Scanner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 console =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    new </a:t>
            </a: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java.util.Scanner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(</a:t>
            </a: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java.lang.System.in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);</a:t>
            </a:r>
          </a:p>
          <a:p>
            <a:pPr>
              <a:buFontTx/>
              <a:buNone/>
            </a:pPr>
            <a:endParaRPr lang="en-US" sz="2000" dirty="0">
              <a:solidFill>
                <a:srgbClr val="262626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You can use a type from any package without importing it if you write its full name</a:t>
            </a:r>
            <a:r>
              <a:rPr lang="en-US" dirty="0" smtClean="0">
                <a:solidFill>
                  <a:srgbClr val="262626"/>
                </a:solidFill>
                <a:latin typeface="Calibri" charset="0"/>
              </a:rPr>
              <a:t>.</a:t>
            </a:r>
            <a:endParaRPr lang="en-US" sz="1200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Sometimes this is useful to disambiguate similar names.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Example: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java.awt.List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and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java.util.List</a:t>
            </a: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Or, explicitly import one of the classes.</a:t>
            </a:r>
          </a:p>
        </p:txBody>
      </p:sp>
    </p:spTree>
    <p:extLst>
      <p:ext uri="{BB962C8B-B14F-4D97-AF65-F5344CB8AC3E}">
        <p14:creationId xmlns:p14="http://schemas.microsoft.com/office/powerpoint/2010/main" val="2716680459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The default package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Compilation units (files) that do not declare a package are put into a default, unnamed,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Classes in the default package: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Cannot be imported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Cannot be used by classes in other packages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Many editors discourage the use of the default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alibri" charset="0"/>
              </a:rPr>
              <a:t>java.lang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is implicitly imported in all programs by default.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java.lang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2823091537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</a:rPr>
              <a:t>Package access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26390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Java provides the following access modifiers: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public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: Visible to all other classes.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private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: Visible only to the current class (and any nested types).</a:t>
            </a:r>
            <a:endParaRPr lang="en-US" sz="800" dirty="0">
              <a:solidFill>
                <a:srgbClr val="404040"/>
              </a:solidFill>
              <a:latin typeface="Calibri" charset="0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protected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: Visible to the current class, any of its subclasses, and any other types within the same package.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default (package): Visible to the current class and any other types within the same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To give a member default scope, do not write a modifier: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endParaRPr lang="en-US" sz="800" dirty="0">
              <a:solidFill>
                <a:srgbClr val="404040"/>
              </a:solidFill>
              <a:latin typeface="Courier New" charset="0"/>
            </a:endParaRP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package </a:t>
            </a: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pacman.model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;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public class Sprite {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int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points;      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</a:rPr>
              <a:t>// visible to </a:t>
            </a:r>
            <a:r>
              <a:rPr lang="en-US" sz="2000" dirty="0" err="1">
                <a:solidFill>
                  <a:schemeClr val="hlink"/>
                </a:solidFill>
                <a:latin typeface="Courier New" charset="0"/>
              </a:rPr>
              <a:t>pacman.model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</a:rPr>
              <a:t>.*</a:t>
            </a:r>
          </a:p>
          <a:p>
            <a:pPr lvl="1">
              <a:lnSpc>
                <a:spcPct val="80000"/>
              </a:lnSpc>
              <a:buFont typeface="Wingdings" charset="0"/>
              <a:buNone/>
            </a:pP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   String name;     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</a:rPr>
              <a:t>// visible to </a:t>
            </a:r>
            <a:r>
              <a:rPr lang="en-US" sz="2000" dirty="0" err="1">
                <a:solidFill>
                  <a:schemeClr val="hlink"/>
                </a:solidFill>
                <a:latin typeface="Courier New" charset="0"/>
              </a:rPr>
              <a:t>pacman.model</a:t>
            </a:r>
            <a:r>
              <a:rPr lang="en-US" sz="2000" dirty="0">
                <a:solidFill>
                  <a:schemeClr val="hlink"/>
                </a:solidFill>
                <a:latin typeface="Courier New" charset="0"/>
              </a:rPr>
              <a:t>.*</a:t>
            </a:r>
          </a:p>
        </p:txBody>
      </p:sp>
    </p:spTree>
    <p:extLst>
      <p:ext uri="{BB962C8B-B14F-4D97-AF65-F5344CB8AC3E}">
        <p14:creationId xmlns:p14="http://schemas.microsoft.com/office/powerpoint/2010/main" val="310819214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Package exercise</a:t>
            </a:r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Add packages to the Rock-Paper-Scissors game.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Create a package for core "model" data.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Create a package for graphical "view" classes</a:t>
            </a:r>
            <a:r>
              <a:rPr lang="en-US" dirty="0" smtClean="0">
                <a:solidFill>
                  <a:srgbClr val="404040"/>
                </a:solidFill>
                <a:latin typeface="Calibri" charset="0"/>
              </a:rPr>
              <a:t>.</a:t>
            </a: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Any general utility code can go into a default package or into another named utility (</a:t>
            </a:r>
            <a:r>
              <a:rPr lang="en-US" dirty="0" err="1">
                <a:solidFill>
                  <a:srgbClr val="404040"/>
                </a:solidFill>
                <a:latin typeface="Calibri" charset="0"/>
              </a:rPr>
              <a:t>util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) package.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Add appropriate package and import statements so that the types can use each other properly.</a:t>
            </a:r>
          </a:p>
        </p:txBody>
      </p:sp>
    </p:spTree>
    <p:extLst>
      <p:ext uri="{BB962C8B-B14F-4D97-AF65-F5344CB8AC3E}">
        <p14:creationId xmlns:p14="http://schemas.microsoft.com/office/powerpoint/2010/main" val="316132935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sz="2800" b="1" dirty="0" smtClean="0">
                <a:solidFill>
                  <a:srgbClr val="262626"/>
                </a:solidFill>
                <a:latin typeface="Calibri" charset="0"/>
              </a:rPr>
              <a:t>JAR</a:t>
            </a: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: </a:t>
            </a:r>
            <a:r>
              <a:rPr lang="en-US" sz="2800" b="1" dirty="0" smtClean="0">
                <a:solidFill>
                  <a:srgbClr val="262626"/>
                </a:solidFill>
                <a:latin typeface="Calibri" charset="0"/>
              </a:rPr>
              <a:t>J</a:t>
            </a: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ava </a:t>
            </a:r>
            <a:r>
              <a:rPr lang="en-US" sz="2800" b="1" dirty="0" err="1" smtClean="0">
                <a:solidFill>
                  <a:srgbClr val="262626"/>
                </a:solidFill>
                <a:latin typeface="Calibri" charset="0"/>
              </a:rPr>
              <a:t>AR</a:t>
            </a:r>
            <a:r>
              <a:rPr lang="en-US" sz="2800" dirty="0" err="1" smtClean="0">
                <a:solidFill>
                  <a:srgbClr val="262626"/>
                </a:solidFill>
                <a:latin typeface="Calibri" charset="0"/>
              </a:rPr>
              <a:t>chive</a:t>
            </a: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.  A group of Java classes and supporting files combined into a single file compressed with ZIP format, and given .JAR extension.</a:t>
            </a:r>
            <a:endParaRPr lang="en-US" sz="2800" dirty="0" smtClean="0">
              <a:solidFill>
                <a:srgbClr val="404040"/>
              </a:solidFill>
              <a:latin typeface="Calibri" charset="0"/>
            </a:endParaRPr>
          </a:p>
          <a:p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Advantages of JAR files:</a:t>
            </a:r>
          </a:p>
          <a:p>
            <a:pPr lvl="1"/>
            <a:r>
              <a:rPr lang="en-US" sz="2800" dirty="0" smtClean="0">
                <a:solidFill>
                  <a:srgbClr val="404040"/>
                </a:solidFill>
                <a:latin typeface="Calibri" charset="0"/>
              </a:rPr>
              <a:t>compressed; quicker download</a:t>
            </a:r>
          </a:p>
          <a:p>
            <a:pPr lvl="1"/>
            <a:r>
              <a:rPr lang="en-US" sz="2800" dirty="0" smtClean="0">
                <a:solidFill>
                  <a:srgbClr val="404040"/>
                </a:solidFill>
                <a:latin typeface="Calibri" charset="0"/>
              </a:rPr>
              <a:t>just one file; less mess</a:t>
            </a:r>
          </a:p>
          <a:p>
            <a:pPr lvl="1"/>
            <a:r>
              <a:rPr lang="en-US" sz="2800" dirty="0" smtClean="0">
                <a:solidFill>
                  <a:srgbClr val="404040"/>
                </a:solidFill>
                <a:latin typeface="Calibri" charset="0"/>
              </a:rPr>
              <a:t>can be executable</a:t>
            </a:r>
          </a:p>
          <a:p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The closest you can get to having a .exe</a:t>
            </a:r>
            <a:br>
              <a:rPr lang="en-US" sz="2800" dirty="0" smtClean="0">
                <a:solidFill>
                  <a:srgbClr val="262626"/>
                </a:solidFill>
                <a:latin typeface="Calibri" charset="0"/>
              </a:rPr>
            </a:br>
            <a:r>
              <a:rPr lang="en-US" sz="2800" dirty="0" smtClean="0">
                <a:solidFill>
                  <a:srgbClr val="262626"/>
                </a:solidFill>
                <a:latin typeface="Calibri" charset="0"/>
              </a:rPr>
              <a:t>file for your Java application.</a:t>
            </a:r>
            <a:endParaRPr lang="en-US" sz="2800" dirty="0">
              <a:solidFill>
                <a:srgbClr val="262626"/>
              </a:solidFill>
              <a:latin typeface="Calibri" charset="0"/>
            </a:endParaRPr>
          </a:p>
        </p:txBody>
      </p:sp>
      <p:sp>
        <p:nvSpPr>
          <p:cNvPr id="54374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ucida Sans" charset="0"/>
              </a:rPr>
              <a:t>JAR </a:t>
            </a:r>
            <a:r>
              <a:rPr lang="en-US" dirty="0" smtClean="0">
                <a:latin typeface="Lucida Sans" charset="0"/>
              </a:rPr>
              <a:t>Files</a:t>
            </a:r>
            <a:endParaRPr lang="en-US" dirty="0">
              <a:latin typeface="Lucida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754826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Course’s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 concepts, OOP implementation with Java.</a:t>
            </a:r>
          </a:p>
          <a:p>
            <a:r>
              <a:rPr lang="en-US" dirty="0"/>
              <a:t>Design patterns introduction, Sample design patterns implementation.</a:t>
            </a:r>
          </a:p>
          <a:p>
            <a:r>
              <a:rPr lang="en-US" dirty="0" smtClean="0"/>
              <a:t>Tools </a:t>
            </a:r>
            <a:r>
              <a:rPr lang="en-US" dirty="0"/>
              <a:t>&amp; Libraries </a:t>
            </a:r>
          </a:p>
          <a:p>
            <a:r>
              <a:rPr lang="en-US" dirty="0" smtClean="0"/>
              <a:t>Clean </a:t>
            </a:r>
            <a:r>
              <a:rPr lang="en-US" dirty="0"/>
              <a:t>code introduction</a:t>
            </a:r>
          </a:p>
          <a:p>
            <a:r>
              <a:rPr lang="en-US" dirty="0" smtClean="0"/>
              <a:t>Final </a:t>
            </a:r>
            <a:r>
              <a:rPr lang="en-US" dirty="0" smtClean="0"/>
              <a:t>Project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Creating a JAR archive</a:t>
            </a:r>
          </a:p>
        </p:txBody>
      </p:sp>
      <p:sp>
        <p:nvSpPr>
          <p:cNvPr id="548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from the command line: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	jar -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cvf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filename</a:t>
            </a:r>
            <a:r>
              <a:rPr lang="en-US" i="1" dirty="0" err="1">
                <a:solidFill>
                  <a:srgbClr val="404040"/>
                </a:solidFill>
                <a:latin typeface="Courier New" charset="0"/>
              </a:rPr>
              <a:t>.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jar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b="1" dirty="0">
                <a:solidFill>
                  <a:srgbClr val="404040"/>
                </a:solidFill>
                <a:latin typeface="Calibri" charset="0"/>
              </a:rPr>
              <a:t>files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/>
            </a:r>
            <a:br>
              <a:rPr lang="en-US" dirty="0">
                <a:solidFill>
                  <a:srgbClr val="404040"/>
                </a:solidFill>
                <a:latin typeface="Calibri" charset="0"/>
              </a:rPr>
            </a:b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Example: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	jar -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cvf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MyProgram.jar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*.class *.gif *.jpg</a:t>
            </a: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lvl="1"/>
            <a:endParaRPr lang="en-US" sz="2400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some IDEs (e.g. Eclipse) can create JARs automatically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File → Export... → JAR file</a:t>
            </a:r>
          </a:p>
        </p:txBody>
      </p:sp>
      <p:pic>
        <p:nvPicPr>
          <p:cNvPr id="548868" name="Picture 4" descr="eclipse-jar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175"/>
          <a:stretch>
            <a:fillRect/>
          </a:stretch>
        </p:blipFill>
        <p:spPr bwMode="auto">
          <a:xfrm>
            <a:off x="1587500" y="4745038"/>
            <a:ext cx="28194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8869" name="Picture 5" descr="eclipse-jar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4100" y="4973638"/>
            <a:ext cx="2963863" cy="1501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03605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Running a JAR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92372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Running a JAR from the command line: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java -jar 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filename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.jar</a:t>
            </a:r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Most </a:t>
            </a:r>
            <a:r>
              <a:rPr lang="en-US" dirty="0" err="1">
                <a:solidFill>
                  <a:srgbClr val="262626"/>
                </a:solidFill>
                <a:latin typeface="Calibri" charset="0"/>
              </a:rPr>
              <a:t>OSes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can run JARs directly by double-clicking them:</a:t>
            </a:r>
          </a:p>
        </p:txBody>
      </p:sp>
      <p:pic>
        <p:nvPicPr>
          <p:cNvPr id="549892" name="Picture 4" descr="run-ja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429000"/>
            <a:ext cx="3733800" cy="16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9923569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Making a runnable JAR</a:t>
            </a:r>
          </a:p>
        </p:txBody>
      </p:sp>
      <p:sp>
        <p:nvSpPr>
          <p:cNvPr id="55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92319"/>
            <a:ext cx="9144000" cy="5562600"/>
          </a:xfrm>
        </p:spPr>
        <p:txBody>
          <a:bodyPr/>
          <a:lstStyle/>
          <a:p>
            <a:r>
              <a:rPr lang="en-US" b="1" dirty="0">
                <a:solidFill>
                  <a:srgbClr val="262626"/>
                </a:solidFill>
                <a:latin typeface="Calibri" charset="0"/>
              </a:rPr>
              <a:t>manifest file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: Used to create a JAR runnable as a program.</a:t>
            </a:r>
          </a:p>
          <a:p>
            <a:pPr lvl="1">
              <a:buFont typeface="Wingdings" charset="0"/>
              <a:buNone/>
            </a:pPr>
            <a:r>
              <a:rPr lang="en-US" dirty="0">
                <a:solidFill>
                  <a:srgbClr val="404040"/>
                </a:solidFill>
                <a:latin typeface="Courier New" charset="0"/>
              </a:rPr>
              <a:t>jar -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cv</a:t>
            </a:r>
            <a:r>
              <a:rPr lang="en-US" b="1" dirty="0" err="1">
                <a:solidFill>
                  <a:srgbClr val="404040"/>
                </a:solidFill>
                <a:latin typeface="Courier New" charset="0"/>
              </a:rPr>
              <a:t>m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f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manifestFile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MyAppletJar.jar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/>
            </a:r>
            <a:br>
              <a:rPr lang="en-US" dirty="0">
                <a:solidFill>
                  <a:srgbClr val="404040"/>
                </a:solidFill>
                <a:latin typeface="Courier New" charset="0"/>
              </a:rPr>
            </a:br>
            <a:r>
              <a:rPr lang="en-US" dirty="0">
                <a:solidFill>
                  <a:srgbClr val="404040"/>
                </a:solidFill>
                <a:latin typeface="Courier New" charset="0"/>
              </a:rPr>
              <a:t>         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mypackage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/*.class *.gif</a:t>
            </a:r>
          </a:p>
          <a:p>
            <a:pPr lvl="1">
              <a:buFont typeface="Wingdings" charset="0"/>
              <a:buNone/>
            </a:pPr>
            <a:endParaRPr lang="en-US" i="1" dirty="0">
              <a:solidFill>
                <a:srgbClr val="404040"/>
              </a:solidFill>
              <a:latin typeface="Calibri" charset="0"/>
            </a:endParaRPr>
          </a:p>
          <a:p>
            <a:pPr lvl="1">
              <a:buFont typeface="Wingdings" charset="0"/>
              <a:buNone/>
            </a:pPr>
            <a:r>
              <a:rPr lang="en-US" sz="2400" i="1" dirty="0">
                <a:solidFill>
                  <a:srgbClr val="404040"/>
                </a:solidFill>
                <a:latin typeface="Calibri" charset="0"/>
              </a:rPr>
              <a:t>Contents of MANIFEST file:</a:t>
            </a:r>
          </a:p>
          <a:p>
            <a:pPr lvl="1">
              <a:buFont typeface="Wingdings" charset="0"/>
              <a:buNone/>
            </a:pPr>
            <a:r>
              <a:rPr lang="en-US" sz="2400" dirty="0">
                <a:solidFill>
                  <a:srgbClr val="404040"/>
                </a:solidFill>
                <a:latin typeface="Courier New" charset="0"/>
              </a:rPr>
              <a:t>Main-Class: </a:t>
            </a:r>
            <a:r>
              <a:rPr lang="en-US" sz="2400" b="1" dirty="0" err="1">
                <a:solidFill>
                  <a:srgbClr val="404040"/>
                </a:solidFill>
                <a:latin typeface="Calibri" charset="0"/>
              </a:rPr>
              <a:t>MainClassName</a:t>
            </a:r>
            <a:endParaRPr lang="en-US" sz="2400" b="1" dirty="0">
              <a:solidFill>
                <a:srgbClr val="404040"/>
              </a:solidFill>
              <a:latin typeface="Calibri" charset="0"/>
            </a:endParaRPr>
          </a:p>
          <a:p>
            <a:pPr lvl="1">
              <a:buFont typeface="Wingdings" charset="0"/>
              <a:buNone/>
            </a:pPr>
            <a:endParaRPr lang="en-US" sz="2400" b="1" dirty="0">
              <a:solidFill>
                <a:srgbClr val="404040"/>
              </a:solidFill>
              <a:latin typeface="Calibri" charset="0"/>
            </a:endParaRPr>
          </a:p>
          <a:p>
            <a:pPr lvl="1">
              <a:buFont typeface="Wingdings" charset="0"/>
              <a:buNone/>
            </a:pPr>
            <a:endParaRPr lang="en-US" sz="2400" b="1" dirty="0">
              <a:solidFill>
                <a:srgbClr val="404040"/>
              </a:solidFill>
              <a:latin typeface="Calibri" charset="0"/>
            </a:endParaRPr>
          </a:p>
          <a:p>
            <a:pPr lvl="1"/>
            <a:r>
              <a:rPr lang="en-US" sz="2400" dirty="0">
                <a:solidFill>
                  <a:srgbClr val="404040"/>
                </a:solidFill>
                <a:latin typeface="Calibri" charset="0"/>
              </a:rPr>
              <a:t>Eclipse will automatically generate and insert a proper manifest file into your JAR if you specify the main-class to use.</a:t>
            </a:r>
            <a:endParaRPr lang="en-US" dirty="0">
              <a:solidFill>
                <a:srgbClr val="404040"/>
              </a:solidFill>
              <a:latin typeface="Calibri" charset="0"/>
            </a:endParaRPr>
          </a:p>
        </p:txBody>
      </p:sp>
      <p:sp>
        <p:nvSpPr>
          <p:cNvPr id="550917" name="Rectangle 5"/>
          <p:cNvSpPr>
            <a:spLocks noChangeArrowheads="1"/>
          </p:cNvSpPr>
          <p:nvPr/>
        </p:nvSpPr>
        <p:spPr bwMode="auto">
          <a:xfrm>
            <a:off x="533400" y="3134143"/>
            <a:ext cx="4648200" cy="10203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47206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Resources inside a JAR</a:t>
            </a:r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You can embed external resources inside your JAR: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images (GIF, JPG, PNG, etc.)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audio files (WAV, MP3)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input data files (TXT, DAT, etc.)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...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But code for opening files will look outside your JAR, not inside it.</a:t>
            </a:r>
          </a:p>
          <a:p>
            <a:pPr lvl="1"/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Scanner in = new Scanner(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new File("</a:t>
            </a:r>
            <a:r>
              <a:rPr lang="en-US" sz="1800" dirty="0" err="1">
                <a:solidFill>
                  <a:srgbClr val="A50021"/>
                </a:solidFill>
                <a:latin typeface="Courier New" charset="0"/>
              </a:rPr>
              <a:t>data.txt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")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);   </a:t>
            </a:r>
            <a:r>
              <a:rPr lang="en-US" sz="1800" dirty="0">
                <a:solidFill>
                  <a:schemeClr val="hlink"/>
                </a:solidFill>
                <a:latin typeface="Courier New" charset="0"/>
              </a:rPr>
              <a:t>// fail</a:t>
            </a:r>
          </a:p>
          <a:p>
            <a:pPr lvl="1"/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ImageIcon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icon = new 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ImageIcon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</a:t>
            </a:r>
            <a:r>
              <a:rPr lang="en-US" sz="1800" dirty="0" err="1">
                <a:solidFill>
                  <a:srgbClr val="A50021"/>
                </a:solidFill>
                <a:latin typeface="Courier New" charset="0"/>
              </a:rPr>
              <a:t>pony.png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);       </a:t>
            </a:r>
            <a:r>
              <a:rPr lang="en-US" sz="1800" dirty="0">
                <a:solidFill>
                  <a:schemeClr val="hlink"/>
                </a:solidFill>
                <a:latin typeface="Courier New" charset="0"/>
              </a:rPr>
              <a:t>// fail</a:t>
            </a:r>
          </a:p>
          <a:p>
            <a:pPr lvl="1"/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Toolkit.getDefaultToolkit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().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getImage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</a:t>
            </a:r>
            <a:r>
              <a:rPr lang="en-US" sz="1800" dirty="0" err="1">
                <a:solidFill>
                  <a:srgbClr val="A50021"/>
                </a:solidFill>
                <a:latin typeface="Courier New" charset="0"/>
              </a:rPr>
              <a:t>cat.jpg</a:t>
            </a:r>
            <a:r>
              <a:rPr lang="en-US" sz="1800" dirty="0">
                <a:solidFill>
                  <a:srgbClr val="A50021"/>
                </a:solidFill>
                <a:latin typeface="Courier New" charset="0"/>
              </a:rPr>
              <a:t>"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);  </a:t>
            </a:r>
            <a:r>
              <a:rPr lang="en-US" sz="1800" dirty="0">
                <a:solidFill>
                  <a:schemeClr val="hlink"/>
                </a:solidFill>
                <a:latin typeface="Courier New" charset="0"/>
              </a:rPr>
              <a:t>// fail</a:t>
            </a:r>
          </a:p>
        </p:txBody>
      </p:sp>
    </p:spTree>
    <p:extLst>
      <p:ext uri="{BB962C8B-B14F-4D97-AF65-F5344CB8AC3E}">
        <p14:creationId xmlns:p14="http://schemas.microsoft.com/office/powerpoint/2010/main" val="2925729508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Accessing JAR resources</a:t>
            </a:r>
          </a:p>
        </p:txBody>
      </p:sp>
      <p:sp>
        <p:nvSpPr>
          <p:cNvPr id="552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42885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Every class has an associated .class object with these methods: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public URL </a:t>
            </a:r>
            <a:r>
              <a:rPr lang="en-US" sz="2000" b="1" dirty="0" err="1">
                <a:solidFill>
                  <a:srgbClr val="404040"/>
                </a:solidFill>
                <a:latin typeface="Courier New" charset="0"/>
              </a:rPr>
              <a:t>getResource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(String filename)</a:t>
            </a:r>
          </a:p>
          <a:p>
            <a:pPr lvl="1"/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public </a:t>
            </a:r>
            <a:r>
              <a:rPr lang="en-US" sz="2000" dirty="0" err="1">
                <a:solidFill>
                  <a:srgbClr val="404040"/>
                </a:solidFill>
                <a:latin typeface="Courier New" charset="0"/>
              </a:rPr>
              <a:t>InputStream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 </a:t>
            </a:r>
            <a:r>
              <a:rPr lang="en-US" sz="2000" b="1" dirty="0" err="1">
                <a:solidFill>
                  <a:srgbClr val="404040"/>
                </a:solidFill>
                <a:latin typeface="Courier New" charset="0"/>
              </a:rPr>
              <a:t>getResourceAsStream</a:t>
            </a:r>
            <a:r>
              <a:rPr lang="en-US" sz="2000" dirty="0">
                <a:solidFill>
                  <a:srgbClr val="404040"/>
                </a:solidFill>
                <a:latin typeface="Courier New" charset="0"/>
              </a:rPr>
              <a:t>(String name</a:t>
            </a:r>
            <a:r>
              <a:rPr lang="en-US" sz="2000" dirty="0" smtClean="0">
                <a:solidFill>
                  <a:srgbClr val="404040"/>
                </a:solidFill>
                <a:latin typeface="Courier New" charset="0"/>
              </a:rPr>
              <a:t>)</a:t>
            </a:r>
            <a:endParaRPr lang="en-US" sz="2000" dirty="0">
              <a:solidFill>
                <a:srgbClr val="404040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If a class named 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Example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wants to load resources from within a JAR, its code to do so should be the following:</a:t>
            </a:r>
          </a:p>
          <a:p>
            <a:pPr lvl="1"/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Scanner in = new Scanner(</a:t>
            </a:r>
            <a:br>
              <a:rPr lang="en-US" sz="1800" dirty="0">
                <a:solidFill>
                  <a:srgbClr val="404040"/>
                </a:solidFill>
                <a:latin typeface="Courier New" charset="0"/>
              </a:rPr>
            </a:b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</a:rPr>
              <a:t>Example.class.getResourceAsStream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("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/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data.txt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"));</a:t>
            </a:r>
            <a:endParaRPr lang="en-US" sz="1800" dirty="0">
              <a:solidFill>
                <a:schemeClr val="hlink"/>
              </a:solidFill>
              <a:latin typeface="Courier New" charset="0"/>
            </a:endParaRPr>
          </a:p>
          <a:p>
            <a:pPr lvl="1"/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ImageIcon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icon = new 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ImageIcon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</a:t>
            </a:r>
            <a:br>
              <a:rPr lang="en-US" sz="1800" dirty="0">
                <a:solidFill>
                  <a:srgbClr val="404040"/>
                </a:solidFill>
                <a:latin typeface="Courier New" charset="0"/>
              </a:rPr>
            </a:b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</a:rPr>
              <a:t>Example.class.getResource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("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/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pony.png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"));</a:t>
            </a:r>
            <a:endParaRPr lang="en-US" sz="1800" dirty="0">
              <a:solidFill>
                <a:schemeClr val="hlink"/>
              </a:solidFill>
              <a:latin typeface="Courier New" charset="0"/>
            </a:endParaRPr>
          </a:p>
          <a:p>
            <a:pPr lvl="1"/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Toolkit.getDefaultToolkit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().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getImage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</a:t>
            </a:r>
            <a:br>
              <a:rPr lang="en-US" sz="1800" dirty="0">
                <a:solidFill>
                  <a:srgbClr val="404040"/>
                </a:solidFill>
                <a:latin typeface="Courier New" charset="0"/>
              </a:rPr>
            </a:b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    </a:t>
            </a:r>
            <a:r>
              <a:rPr lang="en-US" sz="1800" dirty="0" err="1">
                <a:solidFill>
                  <a:schemeClr val="accent2"/>
                </a:solidFill>
                <a:latin typeface="Courier New" charset="0"/>
              </a:rPr>
              <a:t>Example.class.getResource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("</a:t>
            </a:r>
            <a:r>
              <a:rPr lang="en-US" sz="1800" b="1" dirty="0">
                <a:solidFill>
                  <a:schemeClr val="accent2"/>
                </a:solidFill>
                <a:latin typeface="Courier New" charset="0"/>
              </a:rPr>
              <a:t>/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images/</a:t>
            </a:r>
            <a:r>
              <a:rPr lang="en-US" sz="1800" dirty="0" err="1">
                <a:solidFill>
                  <a:srgbClr val="404040"/>
                </a:solidFill>
                <a:latin typeface="Courier New" charset="0"/>
              </a:rPr>
              <a:t>cat.jpg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"));</a:t>
            </a:r>
          </a:p>
          <a:p>
            <a:pPr lvl="1"/>
            <a:endParaRPr lang="en-US" sz="1800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sz="1800" dirty="0">
                <a:solidFill>
                  <a:srgbClr val="404040"/>
                </a:solidFill>
                <a:latin typeface="Calibri" charset="0"/>
              </a:rPr>
              <a:t>(Some classes like Scanner read from streams; some like Toolkit read from URLs.)</a:t>
            </a:r>
          </a:p>
          <a:p>
            <a:pPr lvl="1"/>
            <a:r>
              <a:rPr lang="en-US" sz="1800" dirty="0">
                <a:solidFill>
                  <a:srgbClr val="404040"/>
                </a:solidFill>
                <a:latin typeface="Calibri" charset="0"/>
              </a:rPr>
              <a:t>NOTE the very important leading 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/</a:t>
            </a:r>
            <a:r>
              <a:rPr lang="en-US" sz="1800" dirty="0">
                <a:solidFill>
                  <a:srgbClr val="404040"/>
                </a:solidFill>
                <a:latin typeface="Calibri" charset="0"/>
              </a:rPr>
              <a:t> character; without it, you will get a </a:t>
            </a:r>
            <a:r>
              <a:rPr lang="en-US" sz="1800" dirty="0">
                <a:solidFill>
                  <a:srgbClr val="404040"/>
                </a:solidFill>
                <a:latin typeface="Courier New" charset="0"/>
              </a:rPr>
              <a:t>null</a:t>
            </a:r>
            <a:r>
              <a:rPr lang="en-US" sz="1800" dirty="0">
                <a:solidFill>
                  <a:srgbClr val="404040"/>
                </a:solidFill>
                <a:latin typeface="Calibri" charset="0"/>
              </a:rPr>
              <a:t> result</a:t>
            </a:r>
          </a:p>
        </p:txBody>
      </p:sp>
    </p:spTree>
    <p:extLst>
      <p:ext uri="{BB962C8B-B14F-4D97-AF65-F5344CB8AC3E}">
        <p14:creationId xmlns:p14="http://schemas.microsoft.com/office/powerpoint/2010/main" val="1301901282"/>
      </p:ext>
    </p:extLst>
  </p:cSld>
  <p:clrMapOvr>
    <a:masterClrMapping/>
  </p:clrMapOvr>
  <p:transition xmlns:p14="http://schemas.microsoft.com/office/powerpoint/2010/main"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Read Chapter 1-2 OOP Book</a:t>
            </a:r>
            <a:endParaRPr lang="en-US" dirty="0" smtClean="0"/>
          </a:p>
          <a:p>
            <a:pPr lvl="0"/>
            <a:r>
              <a:rPr lang="en-US" dirty="0" smtClean="0"/>
              <a:t>Install Java, JDK, IDE</a:t>
            </a:r>
            <a:endParaRPr lang="en-US" dirty="0" smtClean="0"/>
          </a:p>
          <a:p>
            <a:r>
              <a:rPr lang="vi-VN" dirty="0">
                <a:hlinkClick r:id="rId2"/>
              </a:rPr>
              <a:t>http://programmingbydoing.com</a:t>
            </a:r>
            <a:r>
              <a:rPr lang="vi-VN" dirty="0" smtClean="0">
                <a:hlinkClick r:id="rId2"/>
              </a:rPr>
              <a:t>/</a:t>
            </a:r>
            <a:r>
              <a:rPr lang="vi-VN" dirty="0" smtClean="0"/>
              <a:t> 1-74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3030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Be present at the course is </a:t>
            </a:r>
            <a:r>
              <a:rPr lang="en-GB" b="1" dirty="0"/>
              <a:t>only 10 %</a:t>
            </a:r>
            <a:r>
              <a:rPr lang="en-GB" dirty="0"/>
              <a:t> of the learning path</a:t>
            </a:r>
            <a:endParaRPr lang="en-US" b="1" dirty="0"/>
          </a:p>
          <a:p>
            <a:pPr lvl="0"/>
            <a:r>
              <a:rPr lang="en-GB" dirty="0"/>
              <a:t>The remaining 90 % consists in </a:t>
            </a:r>
            <a:r>
              <a:rPr lang="en-GB" b="1" dirty="0"/>
              <a:t>studying at home</a:t>
            </a:r>
            <a:r>
              <a:rPr lang="en-GB" dirty="0"/>
              <a:t>, </a:t>
            </a:r>
            <a:r>
              <a:rPr lang="en-GB" b="1" dirty="0"/>
              <a:t>doing assignments, final project result and presentations.</a:t>
            </a:r>
            <a:endParaRPr lang="en-US" b="1" dirty="0"/>
          </a:p>
          <a:p>
            <a:pPr lvl="0"/>
            <a:r>
              <a:rPr lang="en-GB" dirty="0"/>
              <a:t>2 assignments account for 40% of total score, final project accounts for 50% of total score</a:t>
            </a:r>
            <a:r>
              <a:rPr lang="en-GB" dirty="0" smtClean="0"/>
              <a:t>.</a:t>
            </a:r>
            <a:endParaRPr lang="en-US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6476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723186"/>
              </p:ext>
            </p:extLst>
          </p:nvPr>
        </p:nvGraphicFramePr>
        <p:xfrm>
          <a:off x="457200" y="1231979"/>
          <a:ext cx="8229600" cy="396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782"/>
                <a:gridCol w="6196818"/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Topic</a:t>
                      </a:r>
                      <a:endParaRPr lang="en-US" sz="2200" dirty="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Reference</a:t>
                      </a:r>
                      <a:endParaRPr lang="en-US" sz="220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290" marR="34925" marT="34925" marB="34925"/>
                </a:tc>
              </a:tr>
              <a:tr h="10544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Java &amp; Coding	 &amp; Test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Java: A Beginner's Guide, Sixth Edition</a:t>
                      </a: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Clean Code: A Handbook of Agile Software Craftsmanship</a:t>
                      </a: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http://programmingbydoing.com/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JUnit Recipes - Practical Methods for Programmer Testing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290" marR="34925" marT="34925" marB="34925"/>
                </a:tc>
              </a:tr>
              <a:tr h="593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OOP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Object-Oriented Analysis and Design with Applications - 3rd Edition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http://www.oodesign.com/</a:t>
                      </a:r>
                    </a:p>
                  </a:txBody>
                  <a:tcPr marL="34290" marR="34925" marT="34925" marB="34925"/>
                </a:tc>
              </a:tr>
              <a:tr h="813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Design Patterns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i="1" u="sng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  <a:hlinkClick r:id="rId2"/>
                        </a:rPr>
                        <a:t>https://sourcemaking.com/design_patterns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Head first Design Patterns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Design Patterns: Elements of Reusable Object-Oriented Software</a:t>
                      </a:r>
                    </a:p>
                  </a:txBody>
                  <a:tcPr marL="34290" marR="34925" marT="34925" marB="34925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530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we start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775"/>
            <a:ext cx="8229600" cy="4525963"/>
          </a:xfrm>
        </p:spPr>
        <p:txBody>
          <a:bodyPr/>
          <a:lstStyle/>
          <a:p>
            <a:pPr lvl="0"/>
            <a:r>
              <a:rPr lang="en-US" dirty="0" smtClean="0"/>
              <a:t>Prerequisites:  Basic </a:t>
            </a:r>
            <a:r>
              <a:rPr lang="en-US" dirty="0"/>
              <a:t>Web </a:t>
            </a:r>
            <a:r>
              <a:rPr lang="en-US" dirty="0" smtClean="0"/>
              <a:t>development.</a:t>
            </a:r>
          </a:p>
          <a:p>
            <a:pPr lvl="0"/>
            <a:r>
              <a:rPr lang="en-US" dirty="0" smtClean="0"/>
              <a:t>Survey: </a:t>
            </a:r>
            <a:r>
              <a:rPr lang="en-US" dirty="0" smtClean="0"/>
              <a:t>/courses/</a:t>
            </a:r>
            <a:r>
              <a:rPr lang="en-US" dirty="0" err="1" smtClean="0"/>
              <a:t>oopjava</a:t>
            </a:r>
            <a:endParaRPr lang="en-US" dirty="0" smtClean="0"/>
          </a:p>
          <a:p>
            <a:pPr lvl="1"/>
            <a:r>
              <a:rPr lang="en-US" dirty="0" smtClean="0"/>
              <a:t>Current background: knowledge &amp; skills.</a:t>
            </a:r>
          </a:p>
          <a:p>
            <a:pPr lvl="1"/>
            <a:r>
              <a:rPr lang="en-US" dirty="0" smtClean="0"/>
              <a:t>Communication channels</a:t>
            </a:r>
          </a:p>
          <a:p>
            <a:pPr lvl="1"/>
            <a:r>
              <a:rPr lang="en-US" dirty="0" smtClean="0"/>
              <a:t>Notifications</a:t>
            </a:r>
          </a:p>
          <a:p>
            <a:pPr lvl="0"/>
            <a:r>
              <a:rPr lang="en-US" dirty="0" smtClean="0"/>
              <a:t>Quick questions:</a:t>
            </a:r>
          </a:p>
          <a:p>
            <a:pPr lvl="1"/>
            <a:r>
              <a:rPr lang="en-US" dirty="0" smtClean="0"/>
              <a:t>Software Engineering</a:t>
            </a:r>
          </a:p>
          <a:p>
            <a:pPr lvl="1"/>
            <a:r>
              <a:rPr lang="en-US" dirty="0" smtClean="0"/>
              <a:t>Agile &amp; Scrum</a:t>
            </a:r>
          </a:p>
          <a:p>
            <a:pPr lvl="1"/>
            <a:r>
              <a:rPr lang="en-US" dirty="0" smtClean="0"/>
              <a:t>Web, HTTP, HTML, Ruby On Rails,</a:t>
            </a:r>
            <a:endParaRPr lang="en-US" dirty="0"/>
          </a:p>
          <a:p>
            <a:pPr lvl="1"/>
            <a:r>
              <a:rPr lang="en-US" dirty="0" smtClean="0"/>
              <a:t>User Experience</a:t>
            </a:r>
          </a:p>
          <a:p>
            <a:pPr lvl="1"/>
            <a:r>
              <a:rPr lang="en-US" dirty="0" smtClean="0"/>
              <a:t>Clean Code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9756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</a:t>
            </a:r>
            <a:r>
              <a:rPr lang="en-US" dirty="0" smtClean="0"/>
              <a:t>topic: Java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Language, JVM, JDK </a:t>
            </a:r>
          </a:p>
          <a:p>
            <a:pPr lvl="0"/>
            <a:r>
              <a:rPr lang="en-US" dirty="0" smtClean="0"/>
              <a:t>Package</a:t>
            </a:r>
          </a:p>
          <a:p>
            <a:r>
              <a:rPr lang="en-US" dirty="0" err="1" smtClean="0"/>
              <a:t>Classpath</a:t>
            </a:r>
            <a:endParaRPr lang="en-US" dirty="0" smtClean="0"/>
          </a:p>
          <a:p>
            <a:pPr lvl="0"/>
            <a:r>
              <a:rPr lang="en-US" dirty="0"/>
              <a:t>Compiler and </a:t>
            </a:r>
            <a:r>
              <a:rPr lang="en-US" dirty="0" smtClean="0"/>
              <a:t>Runner</a:t>
            </a:r>
          </a:p>
          <a:p>
            <a:r>
              <a:rPr lang="en-US" dirty="0"/>
              <a:t>Build tools </a:t>
            </a:r>
            <a:endParaRPr lang="en-US" dirty="0" smtClean="0"/>
          </a:p>
          <a:p>
            <a:r>
              <a:rPr lang="en-US" dirty="0" smtClean="0"/>
              <a:t>IDE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 smtClean="0"/>
              <a:t>23/08/2017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2698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Language</a:t>
            </a:r>
            <a:endParaRPr lang="en-GB" dirty="0"/>
          </a:p>
        </p:txBody>
      </p:sp>
      <p:sp>
        <p:nvSpPr>
          <p:cNvPr id="6451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Originally </a:t>
            </a:r>
            <a:r>
              <a:rPr lang="en-US" sz="2000" dirty="0"/>
              <a:t>developed by Sun Microsystems which was initiated by James Gosling and released in </a:t>
            </a:r>
            <a:r>
              <a:rPr lang="en-US" sz="2000" dirty="0" smtClean="0"/>
              <a:t>1995.</a:t>
            </a:r>
            <a:endParaRPr lang="en-US" sz="2000" dirty="0"/>
          </a:p>
          <a:p>
            <a:r>
              <a:rPr lang="en-US" sz="2000" b="1" dirty="0" smtClean="0"/>
              <a:t>Latest stable version</a:t>
            </a:r>
            <a:r>
              <a:rPr lang="en-US" sz="2000" dirty="0" smtClean="0"/>
              <a:t>: Java 8.</a:t>
            </a:r>
            <a:endParaRPr lang="en-US" sz="2000" dirty="0"/>
          </a:p>
          <a:p>
            <a:r>
              <a:rPr lang="en-US" sz="2000" b="1" dirty="0"/>
              <a:t>Object Oriented</a:t>
            </a:r>
            <a:r>
              <a:rPr lang="en-US" sz="2000" dirty="0"/>
              <a:t> − In Java, everything is an Object. Java can be easily extended since it is based on the Object model</a:t>
            </a:r>
            <a:r>
              <a:rPr lang="en-US" sz="2000" dirty="0" smtClean="0"/>
              <a:t>.</a:t>
            </a:r>
          </a:p>
          <a:p>
            <a:r>
              <a:rPr lang="en-US" sz="2000" b="1" dirty="0" smtClean="0"/>
              <a:t>Simple</a:t>
            </a:r>
            <a:r>
              <a:rPr lang="en-US" sz="2000" dirty="0" smtClean="0"/>
              <a:t> − Java is designed to be easy to learn. If you understand the basic concept of OOP Java, it would be easy to master.</a:t>
            </a:r>
          </a:p>
          <a:p>
            <a:r>
              <a:rPr lang="en-US" sz="2000" b="1" dirty="0"/>
              <a:t>Platform Independent</a:t>
            </a:r>
            <a:r>
              <a:rPr lang="en-US" sz="2000" dirty="0" smtClean="0"/>
              <a:t>. </a:t>
            </a:r>
            <a:endParaRPr lang="en-US" sz="2000" dirty="0"/>
          </a:p>
          <a:p>
            <a:r>
              <a:rPr lang="en-US" sz="2000" b="1" dirty="0" smtClean="0"/>
              <a:t>Multithreaded</a:t>
            </a:r>
          </a:p>
          <a:p>
            <a:r>
              <a:rPr lang="en-US" sz="2000" b="1" dirty="0" smtClean="0"/>
              <a:t>Interpreted</a:t>
            </a:r>
          </a:p>
          <a:p>
            <a:r>
              <a:rPr lang="en-US" sz="2000" dirty="0" smtClean="0"/>
              <a:t>And more</a:t>
            </a:r>
            <a:endParaRPr lang="en-US" sz="2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 smtClean="0"/>
              <a:t>Lecture 1: Course Introduction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 smtClean="0"/>
              <a:t>23/08/2017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Java packages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b="1">
                <a:solidFill>
                  <a:srgbClr val="262626"/>
                </a:solidFill>
                <a:latin typeface="Calibri" charset="0"/>
              </a:rPr>
              <a:t>package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: A collection of related classes.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Can also "contain" sub-packages.</a:t>
            </a:r>
          </a:p>
          <a:p>
            <a:pPr lvl="1"/>
            <a:r>
              <a:rPr lang="en-US" i="1">
                <a:solidFill>
                  <a:srgbClr val="404040"/>
                </a:solidFill>
                <a:latin typeface="Calibri" charset="0"/>
              </a:rPr>
              <a:t>Sub-packages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can have similar names,</a:t>
            </a:r>
            <a:br>
              <a:rPr lang="en-US">
                <a:solidFill>
                  <a:srgbClr val="404040"/>
                </a:solidFill>
                <a:latin typeface="Calibri" charset="0"/>
              </a:rPr>
            </a:br>
            <a:r>
              <a:rPr lang="en-US">
                <a:solidFill>
                  <a:srgbClr val="404040"/>
                </a:solidFill>
                <a:latin typeface="Calibri" charset="0"/>
              </a:rPr>
              <a:t>but are not actually contained inside.</a:t>
            </a:r>
          </a:p>
          <a:p>
            <a:pPr lvl="2"/>
            <a:r>
              <a:rPr lang="en-US">
                <a:latin typeface="Courier New" charset="0"/>
              </a:rPr>
              <a:t>java.awt</a:t>
            </a:r>
            <a:r>
              <a:rPr lang="en-US">
                <a:latin typeface="Calibri" charset="0"/>
              </a:rPr>
              <a:t> does not contain </a:t>
            </a:r>
            <a:r>
              <a:rPr lang="en-US">
                <a:latin typeface="Courier New" charset="0"/>
              </a:rPr>
              <a:t>java.awt.event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Uses of Java packages: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group related classes together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as a </a:t>
            </a:r>
            <a:r>
              <a:rPr lang="en-US" i="1">
                <a:solidFill>
                  <a:srgbClr val="404040"/>
                </a:solidFill>
                <a:latin typeface="Calibri" charset="0"/>
              </a:rPr>
              <a:t>namespace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to avoid name collisions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provide a layer of access / protection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keep pieces of a project down to a manageable size</a:t>
            </a:r>
          </a:p>
        </p:txBody>
      </p:sp>
      <p:pic>
        <p:nvPicPr>
          <p:cNvPr id="530436" name="Picture 4" descr="pack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1" t="10646" r="2339" b="49979"/>
          <a:stretch>
            <a:fillRect/>
          </a:stretch>
        </p:blipFill>
        <p:spPr bwMode="auto">
          <a:xfrm>
            <a:off x="6705600" y="1573213"/>
            <a:ext cx="2133600" cy="17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242712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Packages and directories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package	</a:t>
            </a:r>
            <a:r>
              <a:rPr lang="en-US">
                <a:solidFill>
                  <a:srgbClr val="262626"/>
                </a:solidFill>
                <a:latin typeface="Calibri" charset="0"/>
                <a:sym typeface="Wingdings" charset="0"/>
              </a:rPr>
              <a:t>  directory (folder)</a:t>
            </a: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class		</a:t>
            </a:r>
            <a:r>
              <a:rPr lang="en-US">
                <a:solidFill>
                  <a:srgbClr val="262626"/>
                </a:solidFill>
                <a:latin typeface="Calibri" charset="0"/>
                <a:sym typeface="Wingdings" charset="0"/>
              </a:rPr>
              <a:t>  file</a:t>
            </a:r>
          </a:p>
          <a:p>
            <a:pPr lvl="1"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404040"/>
              </a:solidFill>
              <a:latin typeface="Calibri" charset="0"/>
            </a:endParaRP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A class named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D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in package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a.b.c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should reside in this file: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ourier New" charset="0"/>
              </a:rPr>
              <a:t>   a/b/c/D.class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 lvl="1"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404040"/>
                </a:solidFill>
                <a:latin typeface="Calibri" charset="0"/>
              </a:rPr>
              <a:t>(relative to the root of your project)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The "root" directory of the package hierarchy is determined by your </a:t>
            </a:r>
            <a:r>
              <a:rPr lang="en-US" i="1">
                <a:solidFill>
                  <a:srgbClr val="262626"/>
                </a:solidFill>
                <a:latin typeface="Calibri" charset="0"/>
              </a:rPr>
              <a:t>class path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or the directory from which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java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was run.</a:t>
            </a: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</p:txBody>
      </p:sp>
      <p:pic>
        <p:nvPicPr>
          <p:cNvPr id="533508" name="Picture 4" descr="package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76600"/>
            <a:ext cx="4114800" cy="89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11313"/>
      </p:ext>
    </p:extLst>
  </p:cSld>
  <p:clrMapOvr>
    <a:masterClrMapping/>
  </p:clrMapOvr>
  <p:transition xmlns:p14="http://schemas.microsoft.com/office/powerpoint/2010/main" spd="med">
    <p:wipe dir="r"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2141</TotalTime>
  <Words>1190</Words>
  <Application>Microsoft Macintosh PowerPoint</Application>
  <PresentationFormat>On-screen Show (4:3)</PresentationFormat>
  <Paragraphs>260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SE10 slides</vt:lpstr>
      <vt:lpstr>Object-Oriented Programming with Java</vt:lpstr>
      <vt:lpstr>Course’s Content</vt:lpstr>
      <vt:lpstr>Evaluation</vt:lpstr>
      <vt:lpstr>References</vt:lpstr>
      <vt:lpstr>Before we start</vt:lpstr>
      <vt:lpstr>Today’s topic: Java Overview</vt:lpstr>
      <vt:lpstr>Language</vt:lpstr>
      <vt:lpstr>Java packages</vt:lpstr>
      <vt:lpstr>Packages and directories</vt:lpstr>
      <vt:lpstr>Classpath</vt:lpstr>
      <vt:lpstr>A package declaration</vt:lpstr>
      <vt:lpstr>Importing a package</vt:lpstr>
      <vt:lpstr>Importing a class</vt:lpstr>
      <vt:lpstr>Static import</vt:lpstr>
      <vt:lpstr>Referring to packages</vt:lpstr>
      <vt:lpstr>The default package</vt:lpstr>
      <vt:lpstr>Package access</vt:lpstr>
      <vt:lpstr>Package exercise</vt:lpstr>
      <vt:lpstr>JAR Files</vt:lpstr>
      <vt:lpstr>Creating a JAR archive</vt:lpstr>
      <vt:lpstr>Running a JAR</vt:lpstr>
      <vt:lpstr>Making a runnable JAR</vt:lpstr>
      <vt:lpstr>Resources inside a JAR</vt:lpstr>
      <vt:lpstr>Accessing JAR resources</vt:lpstr>
      <vt:lpstr>Homework</vt:lpstr>
    </vt:vector>
  </TitlesOfParts>
  <Company>St Andrews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Quang Minh Than</cp:lastModifiedBy>
  <cp:revision>94</cp:revision>
  <dcterms:created xsi:type="dcterms:W3CDTF">2009-12-29T10:39:27Z</dcterms:created>
  <dcterms:modified xsi:type="dcterms:W3CDTF">2017-08-24T22:15:26Z</dcterms:modified>
</cp:coreProperties>
</file>