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5"/>
  </p:notesMasterIdLst>
  <p:handoutMasterIdLst>
    <p:handoutMasterId r:id="rId26"/>
  </p:handoutMasterIdLst>
  <p:sldIdLst>
    <p:sldId id="256" r:id="rId2"/>
    <p:sldId id="343"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44"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p:scale>
          <a:sx n="75" d="100"/>
          <a:sy n="75" d="100"/>
        </p:scale>
        <p:origin x="-2304"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a:t>
            </a:r>
            <a:r>
              <a:rPr lang="en-US" smtClean="0">
                <a:ea typeface="+mn-ea"/>
                <a:cs typeface="+mn-cs"/>
              </a:rPr>
              <a:t>/courses/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F9A5A4B4-F851-DD4B-B5BA-60109ABD41CF}" type="slidenum">
              <a:rPr lang="en-US"/>
              <a:pPr/>
              <a:t>10</a:t>
            </a:fld>
            <a:endParaRPr lang="en-US"/>
          </a:p>
        </p:txBody>
      </p:sp>
      <p:sp>
        <p:nvSpPr>
          <p:cNvPr id="178179" name="Rectangle 3"/>
          <p:cNvSpPr>
            <a:spLocks noGrp="1" noChangeArrowheads="1"/>
          </p:cNvSpPr>
          <p:nvPr>
            <p:ph type="title"/>
          </p:nvPr>
        </p:nvSpPr>
        <p:spPr>
          <a:xfrm>
            <a:off x="457200" y="467254"/>
            <a:ext cx="6477000" cy="633413"/>
          </a:xfrm>
        </p:spPr>
        <p:txBody>
          <a:bodyPr/>
          <a:lstStyle/>
          <a:p>
            <a:r>
              <a:rPr lang="en-US" dirty="0"/>
              <a:t>Prescriptive Models</a:t>
            </a:r>
          </a:p>
        </p:txBody>
      </p:sp>
      <p:sp>
        <p:nvSpPr>
          <p:cNvPr id="178180" name="Rectangle 4"/>
          <p:cNvSpPr>
            <a:spLocks noGrp="1" noChangeArrowheads="1"/>
          </p:cNvSpPr>
          <p:nvPr>
            <p:ph type="body" idx="1"/>
          </p:nvPr>
        </p:nvSpPr>
        <p:spPr>
          <a:xfrm>
            <a:off x="1905000" y="1905000"/>
            <a:ext cx="6934200" cy="4191000"/>
          </a:xfrm>
        </p:spPr>
        <p:txBody>
          <a:bodyPr/>
          <a:lstStyle/>
          <a:p>
            <a:r>
              <a:rPr lang="en-US" sz="2000"/>
              <a:t>Prescriptive process models advocate an orderly approach to software engineering</a:t>
            </a:r>
          </a:p>
          <a:p>
            <a:pPr>
              <a:buFont typeface="Wingdings" charset="0"/>
              <a:buNone/>
            </a:pPr>
            <a:r>
              <a:rPr lang="en-US" sz="2000" i="1">
                <a:solidFill>
                  <a:schemeClr val="folHlink"/>
                </a:solidFill>
              </a:rPr>
              <a:t>That leads to a few questions </a:t>
            </a:r>
            <a:r>
              <a:rPr lang="en-US" sz="2000" i="1">
                <a:solidFill>
                  <a:srgbClr val="F3FF07"/>
                </a:solidFill>
              </a:rPr>
              <a:t>…</a:t>
            </a:r>
            <a:endParaRPr lang="en-US" sz="2000"/>
          </a:p>
          <a:p>
            <a:pPr>
              <a:spcBef>
                <a:spcPts val="600"/>
              </a:spcBef>
            </a:pPr>
            <a:r>
              <a:rPr lang="en-US" sz="2000"/>
              <a:t>If prescriptive process models strive for structure and order, </a:t>
            </a:r>
            <a:r>
              <a:rPr lang="en-US" sz="2000">
                <a:solidFill>
                  <a:schemeClr val="folHlink"/>
                </a:solidFill>
              </a:rPr>
              <a:t>are they inappropriate for a software world that thrives on change? </a:t>
            </a:r>
          </a:p>
          <a:p>
            <a:pPr>
              <a:spcBef>
                <a:spcPts val="600"/>
              </a:spcBef>
            </a:pPr>
            <a:r>
              <a:rPr lang="en-US" sz="2000"/>
              <a:t>Yet, if we reject traditional process models (and the order they imply) and replace them with something less structured,</a:t>
            </a:r>
            <a:r>
              <a:rPr lang="en-US" sz="2000">
                <a:solidFill>
                  <a:schemeClr val="folHlink"/>
                </a:solidFill>
              </a:rPr>
              <a:t> do we make it impossible to achieve coordination and coherence in software work?</a:t>
            </a:r>
          </a:p>
        </p:txBody>
      </p:sp>
    </p:spTree>
    <p:extLst>
      <p:ext uri="{BB962C8B-B14F-4D97-AF65-F5344CB8AC3E}">
        <p14:creationId xmlns:p14="http://schemas.microsoft.com/office/powerpoint/2010/main" val="3147650616"/>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24D57F2B-44DC-E542-839E-1479857A6A2C}" type="slidenum">
              <a:rPr lang="en-US"/>
              <a:pPr/>
              <a:t>11</a:t>
            </a:fld>
            <a:endParaRPr lang="en-US"/>
          </a:p>
        </p:txBody>
      </p:sp>
      <p:sp>
        <p:nvSpPr>
          <p:cNvPr id="179202" name="Rectangle 2"/>
          <p:cNvSpPr>
            <a:spLocks noGrp="1" noChangeArrowheads="1"/>
          </p:cNvSpPr>
          <p:nvPr>
            <p:ph type="title"/>
          </p:nvPr>
        </p:nvSpPr>
        <p:spPr>
          <a:xfrm>
            <a:off x="457200" y="558800"/>
            <a:ext cx="4672013"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t>The Waterfall Model</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085975"/>
            <a:ext cx="7899400" cy="19002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28847276"/>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6" name="Slide Number Placeholder 4"/>
          <p:cNvSpPr>
            <a:spLocks noGrp="1"/>
          </p:cNvSpPr>
          <p:nvPr>
            <p:ph type="sldNum" sz="quarter" idx="11"/>
          </p:nvPr>
        </p:nvSpPr>
        <p:spPr/>
        <p:txBody>
          <a:bodyPr/>
          <a:lstStyle/>
          <a:p>
            <a:fld id="{1ED74249-1258-C04F-9391-544DCF30C1AD}" type="slidenum">
              <a:rPr lang="en-US"/>
              <a:pPr/>
              <a:t>12</a:t>
            </a:fld>
            <a:endParaRPr lang="en-US"/>
          </a:p>
        </p:txBody>
      </p:sp>
      <p:sp>
        <p:nvSpPr>
          <p:cNvPr id="200706" name="Rectangle 1026"/>
          <p:cNvSpPr>
            <a:spLocks noGrp="1" noChangeArrowheads="1"/>
          </p:cNvSpPr>
          <p:nvPr>
            <p:ph type="title"/>
          </p:nvPr>
        </p:nvSpPr>
        <p:spPr>
          <a:xfrm>
            <a:off x="457200" y="518054"/>
            <a:ext cx="6705600" cy="633413"/>
          </a:xfrm>
        </p:spPr>
        <p:txBody>
          <a:bodyPr/>
          <a:lstStyle/>
          <a:p>
            <a:r>
              <a:rPr lang="en-US" dirty="0"/>
              <a:t>The V-Model</a:t>
            </a:r>
          </a:p>
        </p:txBody>
      </p:sp>
      <p:sp>
        <p:nvSpPr>
          <p:cNvPr id="200709" name="Rectangle 1029"/>
          <p:cNvSpPr>
            <a:spLocks noChangeArrowheads="1"/>
          </p:cNvSpPr>
          <p:nvPr/>
        </p:nvSpPr>
        <p:spPr bwMode="auto">
          <a:xfrm>
            <a:off x="2514600" y="1828800"/>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00710" name="Picture 1030"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41656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650230"/>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3B5B8D46-52D5-304E-92BF-2EB638F6C63F}" type="slidenum">
              <a:rPr lang="en-US"/>
              <a:pPr/>
              <a:t>13</a:t>
            </a:fld>
            <a:endParaRPr lang="en-US"/>
          </a:p>
        </p:txBody>
      </p:sp>
      <p:sp>
        <p:nvSpPr>
          <p:cNvPr id="180226" name="Rectangle 2"/>
          <p:cNvSpPr>
            <a:spLocks noGrp="1" noChangeArrowheads="1"/>
          </p:cNvSpPr>
          <p:nvPr>
            <p:ph type="title"/>
          </p:nvPr>
        </p:nvSpPr>
        <p:spPr>
          <a:xfrm>
            <a:off x="1219200" y="990600"/>
            <a:ext cx="5322888"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t>The Incremental Model</a:t>
            </a: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875463" cy="4454525"/>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52751507"/>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18" name="Slide Number Placeholder 4"/>
          <p:cNvSpPr>
            <a:spLocks noGrp="1"/>
          </p:cNvSpPr>
          <p:nvPr>
            <p:ph type="sldNum" sz="quarter" idx="11"/>
          </p:nvPr>
        </p:nvSpPr>
        <p:spPr/>
        <p:txBody>
          <a:bodyPr/>
          <a:lstStyle/>
          <a:p>
            <a:fld id="{62AA87FA-B236-2245-AA31-D013F5A6FE5C}" type="slidenum">
              <a:rPr lang="en-US"/>
              <a:pPr/>
              <a:t>14</a:t>
            </a:fld>
            <a:endParaRPr lang="en-US"/>
          </a:p>
        </p:txBody>
      </p:sp>
      <p:sp>
        <p:nvSpPr>
          <p:cNvPr id="182274" name="Rectangle 2"/>
          <p:cNvSpPr>
            <a:spLocks noGrp="1" noChangeArrowheads="1"/>
          </p:cNvSpPr>
          <p:nvPr>
            <p:ph type="title"/>
          </p:nvPr>
        </p:nvSpPr>
        <p:spPr>
          <a:xfrm>
            <a:off x="753533" y="736600"/>
            <a:ext cx="7553325"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dirty="0"/>
              <a:t>Evolutionary Models: Prototyping</a:t>
            </a:r>
          </a:p>
        </p:txBody>
      </p:sp>
      <p:sp>
        <p:nvSpPr>
          <p:cNvPr id="182284"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90000"/>
              </a:lnSpc>
            </a:pPr>
            <a:r>
              <a:rPr lang="en-US" sz="1200">
                <a:solidFill>
                  <a:schemeClr val="bg2"/>
                </a:solidFill>
                <a:latin typeface="Helvetica" charset="0"/>
              </a:rPr>
              <a:t>Construction</a:t>
            </a:r>
          </a:p>
          <a:p>
            <a:pPr algn="ctr">
              <a:lnSpc>
                <a:spcPct val="90000"/>
              </a:lnSpc>
            </a:pPr>
            <a:r>
              <a:rPr lang="en-US" sz="1200">
                <a:solidFill>
                  <a:schemeClr val="bg2"/>
                </a:solidFill>
                <a:latin typeface="Helvetica" charset="0"/>
              </a:rPr>
              <a:t>of prototype</a:t>
            </a:r>
          </a:p>
        </p:txBody>
      </p:sp>
      <p:grpSp>
        <p:nvGrpSpPr>
          <p:cNvPr id="182299" name="Group 27"/>
          <p:cNvGrpSpPr>
            <a:grpSpLocks/>
          </p:cNvGrpSpPr>
          <p:nvPr/>
        </p:nvGrpSpPr>
        <p:grpSpPr bwMode="auto">
          <a:xfrm>
            <a:off x="2590800" y="2057400"/>
            <a:ext cx="4419600" cy="4114800"/>
            <a:chOff x="1536" y="1152"/>
            <a:chExt cx="2920" cy="2864"/>
          </a:xfrm>
        </p:grpSpPr>
        <p:pic>
          <p:nvPicPr>
            <p:cNvPr id="18228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82288"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90000"/>
                </a:lnSpc>
              </a:pPr>
              <a:endParaRPr lang="en-US" sz="1800" b="1">
                <a:latin typeface="Helvetica" charset="0"/>
              </a:endParaRPr>
            </a:p>
          </p:txBody>
        </p:sp>
        <p:sp>
          <p:nvSpPr>
            <p:cNvPr id="182289" name="Text Box 17"/>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pPr>
              <a:r>
                <a:rPr lang="en-US" sz="1200">
                  <a:solidFill>
                    <a:schemeClr val="bg2"/>
                  </a:solidFill>
                  <a:latin typeface="Helvetica" charset="0"/>
                </a:rPr>
                <a:t>communication</a:t>
              </a:r>
              <a:endParaRPr lang="en-US" sz="1800" b="1">
                <a:latin typeface="Helvetica"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2291" name="Text Box 19"/>
            <p:cNvSpPr txBox="1">
              <a:spLocks noChangeArrowheads="1"/>
            </p:cNvSpPr>
            <p:nvPr/>
          </p:nvSpPr>
          <p:spPr bwMode="auto">
            <a:xfrm>
              <a:off x="3418" y="1532"/>
              <a:ext cx="37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90000"/>
                </a:lnSpc>
              </a:pPr>
              <a:r>
                <a:rPr lang="en-US" sz="1200">
                  <a:solidFill>
                    <a:schemeClr val="bg2"/>
                  </a:solidFill>
                  <a:latin typeface="Helvetica" charset="0"/>
                </a:rPr>
                <a:t>Quick</a:t>
              </a:r>
            </a:p>
            <a:p>
              <a:pPr algn="ctr">
                <a:lnSpc>
                  <a:spcPct val="90000"/>
                </a:lnSpc>
              </a:pPr>
              <a:r>
                <a:rPr lang="en-US" sz="1200">
                  <a:solidFill>
                    <a:schemeClr val="bg2"/>
                  </a:solidFill>
                  <a:latin typeface="Helvetica" charset="0"/>
                </a:rPr>
                <a:t>plan</a:t>
              </a:r>
            </a:p>
          </p:txBody>
        </p:sp>
        <p:sp>
          <p:nvSpPr>
            <p:cNvPr id="182292"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2293"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2294" name="Text Box 22"/>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90000"/>
                </a:lnSpc>
              </a:pPr>
              <a:r>
                <a:rPr lang="en-US" sz="1200">
                  <a:solidFill>
                    <a:schemeClr val="bg2"/>
                  </a:solidFill>
                  <a:latin typeface="Helvetica" charset="0"/>
                </a:rPr>
                <a:t>Modeling</a:t>
              </a:r>
            </a:p>
            <a:p>
              <a:pPr algn="ctr">
                <a:lnSpc>
                  <a:spcPct val="90000"/>
                </a:lnSpc>
              </a:pPr>
              <a:r>
                <a:rPr lang="en-US" sz="1200">
                  <a:solidFill>
                    <a:schemeClr val="bg2"/>
                  </a:solidFill>
                  <a:latin typeface="Helvetica" charset="0"/>
                </a:rPr>
                <a:t>Quick design</a:t>
              </a:r>
            </a:p>
          </p:txBody>
        </p:sp>
        <p:sp>
          <p:nvSpPr>
            <p:cNvPr id="182295"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2296" name="Text Box 24"/>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90000"/>
                </a:lnSpc>
              </a:pPr>
              <a:r>
                <a:rPr lang="en-US" sz="1200">
                  <a:solidFill>
                    <a:schemeClr val="bg2"/>
                  </a:solidFill>
                  <a:latin typeface="Helvetica" charset="0"/>
                </a:rPr>
                <a:t>Construction</a:t>
              </a:r>
            </a:p>
            <a:p>
              <a:pPr algn="ctr">
                <a:lnSpc>
                  <a:spcPct val="90000"/>
                </a:lnSpc>
              </a:pPr>
              <a:r>
                <a:rPr lang="en-US" sz="1200">
                  <a:solidFill>
                    <a:schemeClr val="bg2"/>
                  </a:solidFill>
                  <a:latin typeface="Helvetica" charset="0"/>
                </a:rPr>
                <a:t>of prototype</a:t>
              </a:r>
            </a:p>
          </p:txBody>
        </p:sp>
        <p:sp>
          <p:nvSpPr>
            <p:cNvPr id="182297"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2298" name="Text Box 26"/>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90000"/>
                </a:lnSpc>
              </a:pPr>
              <a:r>
                <a:rPr lang="en-US" sz="1200">
                  <a:solidFill>
                    <a:schemeClr val="bg2"/>
                  </a:solidFill>
                  <a:latin typeface="Helvetica" charset="0"/>
                </a:rPr>
                <a:t>Deployment</a:t>
              </a:r>
            </a:p>
            <a:p>
              <a:pPr algn="ctr">
                <a:lnSpc>
                  <a:spcPct val="90000"/>
                </a:lnSpc>
              </a:pPr>
              <a:r>
                <a:rPr lang="en-US" sz="1200">
                  <a:solidFill>
                    <a:schemeClr val="bg2"/>
                  </a:solidFill>
                  <a:latin typeface="Helvetica" charset="0"/>
                </a:rPr>
                <a:t>delivery &amp;</a:t>
              </a:r>
            </a:p>
            <a:p>
              <a:pPr algn="ctr">
                <a:lnSpc>
                  <a:spcPct val="90000"/>
                </a:lnSpc>
              </a:pPr>
              <a:r>
                <a:rPr lang="en-US" sz="1200">
                  <a:solidFill>
                    <a:schemeClr val="bg2"/>
                  </a:solidFill>
                  <a:latin typeface="Helvetica" charset="0"/>
                </a:rPr>
                <a:t>feedback</a:t>
              </a:r>
            </a:p>
          </p:txBody>
        </p:sp>
      </p:grpSp>
    </p:spTree>
    <p:extLst>
      <p:ext uri="{BB962C8B-B14F-4D97-AF65-F5344CB8AC3E}">
        <p14:creationId xmlns:p14="http://schemas.microsoft.com/office/powerpoint/2010/main" val="1192797761"/>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E626E5CB-DD79-D649-9C29-3A1C5CD39EE7}" type="slidenum">
              <a:rPr lang="en-US"/>
              <a:pPr/>
              <a:t>15</a:t>
            </a:fld>
            <a:endParaRPr lang="en-US"/>
          </a:p>
        </p:txBody>
      </p:sp>
      <p:sp>
        <p:nvSpPr>
          <p:cNvPr id="183298" name="Rectangle 2"/>
          <p:cNvSpPr>
            <a:spLocks noGrp="1" noChangeArrowheads="1"/>
          </p:cNvSpPr>
          <p:nvPr>
            <p:ph type="title"/>
          </p:nvPr>
        </p:nvSpPr>
        <p:spPr>
          <a:xfrm>
            <a:off x="880533" y="736600"/>
            <a:ext cx="7299325"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dirty="0"/>
              <a:t>Evolutionary Models: The Spiral</a:t>
            </a:r>
          </a:p>
        </p:txBody>
      </p:sp>
      <p:pic>
        <p:nvPicPr>
          <p:cNvPr id="183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651500"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95908549"/>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3973F2E5-555C-7149-A9EE-F7642A30D557}" type="slidenum">
              <a:rPr lang="en-US"/>
              <a:pPr/>
              <a:t>16</a:t>
            </a:fld>
            <a:endParaRPr lang="en-US"/>
          </a:p>
        </p:txBody>
      </p:sp>
      <p:sp>
        <p:nvSpPr>
          <p:cNvPr id="184322" name="Rectangle 2"/>
          <p:cNvSpPr>
            <a:spLocks noGrp="1" noChangeArrowheads="1"/>
          </p:cNvSpPr>
          <p:nvPr>
            <p:ph type="title"/>
          </p:nvPr>
        </p:nvSpPr>
        <p:spPr>
          <a:xfrm>
            <a:off x="762000" y="542924"/>
            <a:ext cx="7696200" cy="600075"/>
          </a:xfrm>
        </p:spPr>
        <p:txBody>
          <a:bodyPr/>
          <a:lstStyle/>
          <a:p>
            <a:r>
              <a:rPr lang="en-US" dirty="0"/>
              <a:t>Evolutionary Models: Concurrent</a:t>
            </a:r>
          </a:p>
        </p:txBody>
      </p:sp>
      <p:pic>
        <p:nvPicPr>
          <p:cNvPr id="184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201988" cy="4495800"/>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18919151"/>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01F9AC8C-8012-4A4C-9FB6-687D04050417}" type="slidenum">
              <a:rPr lang="en-US"/>
              <a:pPr/>
              <a:t>17</a:t>
            </a:fld>
            <a:endParaRPr lang="en-US"/>
          </a:p>
        </p:txBody>
      </p:sp>
      <p:sp>
        <p:nvSpPr>
          <p:cNvPr id="185346" name="Rectangle 2"/>
          <p:cNvSpPr>
            <a:spLocks noGrp="1" noChangeArrowheads="1"/>
          </p:cNvSpPr>
          <p:nvPr>
            <p:ph type="title"/>
          </p:nvPr>
        </p:nvSpPr>
        <p:spPr>
          <a:xfrm>
            <a:off x="1295400" y="736600"/>
            <a:ext cx="6111875"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dirty="0"/>
              <a:t>Still Other Process Models</a:t>
            </a:r>
          </a:p>
        </p:txBody>
      </p:sp>
      <p:sp>
        <p:nvSpPr>
          <p:cNvPr id="185347" name="Rectangle 3"/>
          <p:cNvSpPr>
            <a:spLocks noGrp="1" noChangeArrowheads="1"/>
          </p:cNvSpPr>
          <p:nvPr>
            <p:ph type="body" idx="1"/>
          </p:nvPr>
        </p:nvSpPr>
        <p:spPr>
          <a:xfrm>
            <a:off x="1219200" y="1828800"/>
            <a:ext cx="7620000" cy="4498975"/>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a:r>
              <a:rPr lang="en-US">
                <a:solidFill>
                  <a:schemeClr val="folHlink"/>
                </a:solidFill>
              </a:rPr>
              <a:t>Component based development</a:t>
            </a:r>
            <a:r>
              <a:rPr lang="en-US"/>
              <a:t>—the process to apply when reuse is a development objective</a:t>
            </a:r>
          </a:p>
          <a:p>
            <a:pPr marL="285750" indent="-285750"/>
            <a:r>
              <a:rPr lang="en-US">
                <a:solidFill>
                  <a:schemeClr val="folHlink"/>
                </a:solidFill>
              </a:rPr>
              <a:t>Formal methods</a:t>
            </a:r>
            <a:r>
              <a:rPr lang="en-US"/>
              <a:t>—emphasizes the mathematical specification of requirements</a:t>
            </a:r>
          </a:p>
          <a:p>
            <a:pPr marL="285750" indent="-285750"/>
            <a:r>
              <a:rPr lang="en-US">
                <a:solidFill>
                  <a:schemeClr val="folHlink"/>
                </a:solidFill>
              </a:rPr>
              <a:t>AOSD</a:t>
            </a:r>
            <a:r>
              <a:rPr lang="en-US"/>
              <a:t>—provides a process and methodological approach for defining, specifying, designing, and constructing </a:t>
            </a:r>
            <a:r>
              <a:rPr lang="en-US" i="1"/>
              <a:t>aspects</a:t>
            </a:r>
          </a:p>
          <a:p>
            <a:pPr marL="285750" indent="-285750"/>
            <a:r>
              <a:rPr lang="en-US">
                <a:solidFill>
                  <a:schemeClr val="folHlink"/>
                </a:solidFill>
              </a:rPr>
              <a:t>Unified Process</a:t>
            </a:r>
            <a:r>
              <a:rPr lang="en-US"/>
              <a:t>—a </a:t>
            </a:r>
            <a:r>
              <a:rPr lang="ja-JP" altLang="en-US">
                <a:latin typeface="Arial"/>
              </a:rPr>
              <a:t>“</a:t>
            </a:r>
            <a:r>
              <a:rPr lang="en-US"/>
              <a:t>use-case driven, architecture-centric, iterative and incremental</a:t>
            </a:r>
            <a:r>
              <a:rPr lang="ja-JP" altLang="en-US">
                <a:latin typeface="Arial"/>
              </a:rPr>
              <a:t>”</a:t>
            </a:r>
            <a:r>
              <a:rPr lang="en-US"/>
              <a:t> software process closely aligned with the Unified Modeling Language (UML)</a:t>
            </a:r>
          </a:p>
        </p:txBody>
      </p:sp>
    </p:spTree>
    <p:extLst>
      <p:ext uri="{BB962C8B-B14F-4D97-AF65-F5344CB8AC3E}">
        <p14:creationId xmlns:p14="http://schemas.microsoft.com/office/powerpoint/2010/main" val="2926055901"/>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9" name="Slide Number Placeholder 4"/>
          <p:cNvSpPr>
            <a:spLocks noGrp="1"/>
          </p:cNvSpPr>
          <p:nvPr>
            <p:ph type="sldNum" sz="quarter" idx="11"/>
          </p:nvPr>
        </p:nvSpPr>
        <p:spPr/>
        <p:txBody>
          <a:bodyPr/>
          <a:lstStyle/>
          <a:p>
            <a:fld id="{20402492-DA9B-654B-839A-E18B64CA9992}" type="slidenum">
              <a:rPr lang="en-US"/>
              <a:pPr/>
              <a:t>18</a:t>
            </a:fld>
            <a:endParaRPr lang="en-US"/>
          </a:p>
        </p:txBody>
      </p:sp>
      <p:sp>
        <p:nvSpPr>
          <p:cNvPr id="186371" name="Rectangle 3"/>
          <p:cNvSpPr>
            <a:spLocks noGrp="1" noChangeArrowheads="1"/>
          </p:cNvSpPr>
          <p:nvPr>
            <p:ph type="title"/>
          </p:nvPr>
        </p:nvSpPr>
        <p:spPr>
          <a:xfrm>
            <a:off x="1104739" y="636058"/>
            <a:ext cx="7351713" cy="600075"/>
          </a:xfrm>
        </p:spPr>
        <p:txBody>
          <a:bodyPr/>
          <a:lstStyle/>
          <a:p>
            <a:r>
              <a:rPr lang="en-US" dirty="0"/>
              <a:t>The Unified Process (UP)</a:t>
            </a:r>
          </a:p>
        </p:txBody>
      </p:sp>
      <p:grpSp>
        <p:nvGrpSpPr>
          <p:cNvPr id="186376" name="Group 8"/>
          <p:cNvGrpSpPr>
            <a:grpSpLocks/>
          </p:cNvGrpSpPr>
          <p:nvPr/>
        </p:nvGrpSpPr>
        <p:grpSpPr bwMode="auto">
          <a:xfrm>
            <a:off x="2286000" y="1905000"/>
            <a:ext cx="4679950" cy="4244975"/>
            <a:chOff x="1132" y="638"/>
            <a:chExt cx="3496" cy="3177"/>
          </a:xfrm>
        </p:grpSpPr>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86373"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90000"/>
                </a:lnSpc>
              </a:pPr>
              <a:r>
                <a:rPr lang="en-US" sz="1600">
                  <a:solidFill>
                    <a:schemeClr val="bg2"/>
                  </a:solidFill>
                  <a:latin typeface="Helvetica" charset="0"/>
                </a:rPr>
                <a:t>inception</a:t>
              </a:r>
              <a:endParaRPr lang="en-US" sz="1800" b="1">
                <a:solidFill>
                  <a:schemeClr val="bg2"/>
                </a:solidFill>
                <a:latin typeface="Helvetica" charset="0"/>
              </a:endParaRPr>
            </a:p>
          </p:txBody>
        </p:sp>
        <p:sp>
          <p:nvSpPr>
            <p:cNvPr id="186374"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6375" name="Text Box 7"/>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pPr>
              <a:r>
                <a:rPr lang="en-US" sz="1600">
                  <a:solidFill>
                    <a:schemeClr val="bg2"/>
                  </a:solidFill>
                  <a:latin typeface="Helvetica" charset="0"/>
                </a:rPr>
                <a:t>elaboration</a:t>
              </a:r>
            </a:p>
          </p:txBody>
        </p:sp>
      </p:grpSp>
    </p:spTree>
    <p:extLst>
      <p:ext uri="{BB962C8B-B14F-4D97-AF65-F5344CB8AC3E}">
        <p14:creationId xmlns:p14="http://schemas.microsoft.com/office/powerpoint/2010/main" val="3089885450"/>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7" name="Slide Number Placeholder 4"/>
          <p:cNvSpPr>
            <a:spLocks noGrp="1"/>
          </p:cNvSpPr>
          <p:nvPr>
            <p:ph type="sldNum" sz="quarter" idx="11"/>
          </p:nvPr>
        </p:nvSpPr>
        <p:spPr/>
        <p:txBody>
          <a:bodyPr/>
          <a:lstStyle/>
          <a:p>
            <a:fld id="{7EA249C8-A4D2-554D-8D11-5212B742ABFA}" type="slidenum">
              <a:rPr lang="en-US"/>
              <a:pPr/>
              <a:t>19</a:t>
            </a:fld>
            <a:endParaRPr lang="en-US"/>
          </a:p>
        </p:txBody>
      </p:sp>
      <p:sp>
        <p:nvSpPr>
          <p:cNvPr id="187395" name="Rectangle 3"/>
          <p:cNvSpPr>
            <a:spLocks noGrp="1" noChangeArrowheads="1"/>
          </p:cNvSpPr>
          <p:nvPr>
            <p:ph type="title"/>
          </p:nvPr>
        </p:nvSpPr>
        <p:spPr>
          <a:xfrm>
            <a:off x="1104900" y="660400"/>
            <a:ext cx="2971800" cy="836613"/>
          </a:xfrm>
        </p:spPr>
        <p:txBody>
          <a:bodyPr/>
          <a:lstStyle/>
          <a:p>
            <a:r>
              <a:rPr lang="en-US"/>
              <a:t>UP Phases</a:t>
            </a:r>
          </a:p>
        </p:txBody>
      </p:sp>
      <p:grpSp>
        <p:nvGrpSpPr>
          <p:cNvPr id="187397" name="Group 5"/>
          <p:cNvGrpSpPr>
            <a:grpSpLocks/>
          </p:cNvGrpSpPr>
          <p:nvPr/>
        </p:nvGrpSpPr>
        <p:grpSpPr bwMode="auto">
          <a:xfrm>
            <a:off x="990600" y="1828800"/>
            <a:ext cx="7408863" cy="4416425"/>
            <a:chOff x="421" y="674"/>
            <a:chExt cx="5043" cy="3143"/>
          </a:xfrm>
        </p:grpSpPr>
        <p:sp>
          <p:nvSpPr>
            <p:cNvPr id="187394" name="Rectangle 2"/>
            <p:cNvSpPr>
              <a:spLocks noChangeArrowheads="1"/>
            </p:cNvSpPr>
            <p:nvPr/>
          </p:nvSpPr>
          <p:spPr bwMode="auto">
            <a:xfrm>
              <a:off x="421" y="674"/>
              <a:ext cx="5043" cy="3143"/>
            </a:xfrm>
            <a:prstGeom prst="rect">
              <a:avLst/>
            </a:prstGeom>
            <a:solidFill>
              <a:srgbClr val="96E3FE"/>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pic>
          <p:nvPicPr>
            <p:cNvPr id="18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Tree>
    <p:extLst>
      <p:ext uri="{BB962C8B-B14F-4D97-AF65-F5344CB8AC3E}">
        <p14:creationId xmlns:p14="http://schemas.microsoft.com/office/powerpoint/2010/main" val="655276702"/>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b="1" dirty="0">
                <a:solidFill>
                  <a:schemeClr val="folHlink"/>
                </a:solidFill>
              </a:rPr>
              <a:t>Process Models</a:t>
            </a:r>
          </a:p>
          <a:p>
            <a:r>
              <a:rPr lang="en-US" b="1" dirty="0">
                <a:solidFill>
                  <a:schemeClr val="folHlink"/>
                </a:solidFill>
              </a:rPr>
              <a:t>Agile </a:t>
            </a:r>
            <a:r>
              <a:rPr lang="en-US" b="1" dirty="0" smtClean="0">
                <a:solidFill>
                  <a:schemeClr val="folHlink"/>
                </a:solidFill>
              </a:rPr>
              <a:t>Development</a:t>
            </a:r>
            <a:endParaRPr lang="en-US" dirty="0" smtClean="0"/>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F1859574-D0DD-1243-9C65-08C70D37BBF3}" type="slidenum">
              <a:rPr lang="en-US"/>
              <a:pPr/>
              <a:t>20</a:t>
            </a:fld>
            <a:endParaRPr lang="en-US"/>
          </a:p>
        </p:txBody>
      </p:sp>
      <p:sp>
        <p:nvSpPr>
          <p:cNvPr id="188418" name="Rectangle 2"/>
          <p:cNvSpPr>
            <a:spLocks noGrp="1" noChangeArrowheads="1"/>
          </p:cNvSpPr>
          <p:nvPr>
            <p:ph type="title"/>
          </p:nvPr>
        </p:nvSpPr>
        <p:spPr>
          <a:xfrm>
            <a:off x="457200" y="602720"/>
            <a:ext cx="5629275" cy="633413"/>
          </a:xfrm>
        </p:spPr>
        <p:txBody>
          <a:bodyPr/>
          <a:lstStyle/>
          <a:p>
            <a:r>
              <a:rPr lang="en-US" dirty="0"/>
              <a:t>UP Work Products</a:t>
            </a:r>
          </a:p>
        </p:txBody>
      </p:sp>
      <p:pic>
        <p:nvPicPr>
          <p:cNvPr id="188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37870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50344302"/>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D6F215EF-FDC0-F24A-A6C6-116C061DBC08}" type="slidenum">
              <a:rPr lang="en-US"/>
              <a:pPr/>
              <a:t>21</a:t>
            </a:fld>
            <a:endParaRPr lang="en-US"/>
          </a:p>
        </p:txBody>
      </p:sp>
      <p:sp>
        <p:nvSpPr>
          <p:cNvPr id="201730" name="Rectangle 2"/>
          <p:cNvSpPr>
            <a:spLocks noGrp="1" noChangeArrowheads="1"/>
          </p:cNvSpPr>
          <p:nvPr>
            <p:ph type="title"/>
          </p:nvPr>
        </p:nvSpPr>
        <p:spPr>
          <a:xfrm>
            <a:off x="660400" y="702733"/>
            <a:ext cx="6705600" cy="633413"/>
          </a:xfrm>
        </p:spPr>
        <p:txBody>
          <a:bodyPr/>
          <a:lstStyle/>
          <a:p>
            <a:r>
              <a:rPr lang="en-US" sz="3200" dirty="0"/>
              <a:t>Personal Software Process (PSP)</a:t>
            </a:r>
            <a:endParaRPr lang="en-US" dirty="0"/>
          </a:p>
        </p:txBody>
      </p:sp>
      <p:sp>
        <p:nvSpPr>
          <p:cNvPr id="201731" name="Rectangle 3"/>
          <p:cNvSpPr>
            <a:spLocks noGrp="1" noChangeArrowheads="1"/>
          </p:cNvSpPr>
          <p:nvPr>
            <p:ph type="body" idx="1"/>
          </p:nvPr>
        </p:nvSpPr>
        <p:spPr/>
        <p:txBody>
          <a:bodyPr/>
          <a:lstStyle/>
          <a:p>
            <a:pPr>
              <a:lnSpc>
                <a:spcPct val="90000"/>
              </a:lnSpc>
              <a:spcBef>
                <a:spcPts val="600"/>
              </a:spcBef>
            </a:pPr>
            <a:r>
              <a:rPr lang="en-US" sz="1400" b="1">
                <a:solidFill>
                  <a:schemeClr val="folHlink"/>
                </a:solidFill>
                <a:latin typeface="Palatino" charset="0"/>
              </a:rPr>
              <a:t>Planning.</a:t>
            </a:r>
            <a:r>
              <a:rPr lang="en-US" sz="1400" b="1">
                <a:latin typeface="Palatino" charset="0"/>
              </a:rPr>
              <a:t> </a:t>
            </a:r>
            <a:r>
              <a:rPr lang="en-US" sz="1400">
                <a:latin typeface="Palatino"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a:lnSpc>
                <a:spcPct val="90000"/>
              </a:lnSpc>
              <a:spcBef>
                <a:spcPts val="300"/>
              </a:spcBef>
            </a:pPr>
            <a:r>
              <a:rPr lang="en-US" sz="1400" b="1">
                <a:solidFill>
                  <a:schemeClr val="folHlink"/>
                </a:solidFill>
                <a:latin typeface="Palatino" charset="0"/>
              </a:rPr>
              <a:t>High-level design.</a:t>
            </a:r>
            <a:r>
              <a:rPr lang="en-US" sz="1400" b="1">
                <a:latin typeface="Palatino" charset="0"/>
              </a:rPr>
              <a:t> </a:t>
            </a:r>
            <a:r>
              <a:rPr lang="en-US" sz="1400">
                <a:latin typeface="Palatino" charset="0"/>
              </a:rPr>
              <a:t> External specifications for each component to be constructed are developed and a component design is created. Prototypes are built when uncertainty exists. All issues are recorded and tracked.</a:t>
            </a:r>
          </a:p>
          <a:p>
            <a:pPr>
              <a:lnSpc>
                <a:spcPct val="90000"/>
              </a:lnSpc>
              <a:spcBef>
                <a:spcPts val="300"/>
              </a:spcBef>
            </a:pPr>
            <a:r>
              <a:rPr lang="en-US" sz="1400" b="1">
                <a:solidFill>
                  <a:schemeClr val="folHlink"/>
                </a:solidFill>
                <a:latin typeface="Palatino" charset="0"/>
              </a:rPr>
              <a:t>High-level design review.</a:t>
            </a:r>
            <a:r>
              <a:rPr lang="en-US" sz="1400" b="1">
                <a:latin typeface="Palatino" charset="0"/>
              </a:rPr>
              <a:t> </a:t>
            </a:r>
            <a:r>
              <a:rPr lang="en-US" sz="1400">
                <a:latin typeface="Palatino" charset="0"/>
              </a:rPr>
              <a:t>Formal verification methods (Chapter 21) are applied to uncover errors in the design. Metrics are maintained for all important tasks and work results.</a:t>
            </a:r>
          </a:p>
          <a:p>
            <a:pPr>
              <a:lnSpc>
                <a:spcPct val="90000"/>
              </a:lnSpc>
              <a:spcBef>
                <a:spcPts val="300"/>
              </a:spcBef>
            </a:pPr>
            <a:r>
              <a:rPr lang="en-US" sz="1400" b="1">
                <a:solidFill>
                  <a:schemeClr val="folHlink"/>
                </a:solidFill>
                <a:latin typeface="Palatino" charset="0"/>
              </a:rPr>
              <a:t>Development.</a:t>
            </a:r>
            <a:r>
              <a:rPr lang="en-US" sz="1400" b="1">
                <a:latin typeface="Palatino" charset="0"/>
              </a:rPr>
              <a:t> </a:t>
            </a:r>
            <a:r>
              <a:rPr lang="en-US" sz="1400">
                <a:latin typeface="Palatino" charset="0"/>
              </a:rPr>
              <a:t> </a:t>
            </a:r>
            <a:r>
              <a:rPr lang="en-US" sz="1400">
                <a:latin typeface="Times New Roman" charset="0"/>
              </a:rPr>
              <a:t>The</a:t>
            </a:r>
            <a:r>
              <a:rPr lang="en-US" sz="1400">
                <a:latin typeface="Palatino" charset="0"/>
              </a:rPr>
              <a:t> component level design is refined and reviewed. Code is generated, reviewed, compiled, and tested. Metrics are maintained for all important tasks and work results.</a:t>
            </a:r>
          </a:p>
          <a:p>
            <a:pPr>
              <a:lnSpc>
                <a:spcPct val="90000"/>
              </a:lnSpc>
              <a:spcBef>
                <a:spcPts val="300"/>
              </a:spcBef>
            </a:pPr>
            <a:r>
              <a:rPr lang="en-US" sz="1400" b="1">
                <a:solidFill>
                  <a:schemeClr val="folHlink"/>
                </a:solidFill>
                <a:latin typeface="Palatino" charset="0"/>
              </a:rPr>
              <a:t>Postmortem.</a:t>
            </a:r>
            <a:r>
              <a:rPr lang="en-US" sz="1400">
                <a:latin typeface="Palatino"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p>
        </p:txBody>
      </p:sp>
    </p:spTree>
    <p:extLst>
      <p:ext uri="{BB962C8B-B14F-4D97-AF65-F5344CB8AC3E}">
        <p14:creationId xmlns:p14="http://schemas.microsoft.com/office/powerpoint/2010/main" val="1985809266"/>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DD1E6228-A699-E84E-89DB-9701EF73C367}" type="slidenum">
              <a:rPr lang="en-US"/>
              <a:pPr/>
              <a:t>22</a:t>
            </a:fld>
            <a:endParaRPr lang="en-US"/>
          </a:p>
        </p:txBody>
      </p:sp>
      <p:sp>
        <p:nvSpPr>
          <p:cNvPr id="202754" name="Rectangle 2"/>
          <p:cNvSpPr>
            <a:spLocks noGrp="1" noChangeArrowheads="1"/>
          </p:cNvSpPr>
          <p:nvPr>
            <p:ph type="title"/>
          </p:nvPr>
        </p:nvSpPr>
        <p:spPr>
          <a:xfrm>
            <a:off x="762000" y="673893"/>
            <a:ext cx="7239000" cy="633413"/>
          </a:xfrm>
        </p:spPr>
        <p:txBody>
          <a:bodyPr/>
          <a:lstStyle/>
          <a:p>
            <a:r>
              <a:rPr lang="en-US" dirty="0"/>
              <a:t>Team Software Process (TSP)</a:t>
            </a:r>
          </a:p>
        </p:txBody>
      </p:sp>
      <p:sp>
        <p:nvSpPr>
          <p:cNvPr id="202755" name="Rectangle 3"/>
          <p:cNvSpPr>
            <a:spLocks noGrp="1" noChangeArrowheads="1"/>
          </p:cNvSpPr>
          <p:nvPr>
            <p:ph type="body" idx="1"/>
          </p:nvPr>
        </p:nvSpPr>
        <p:spPr/>
        <p:txBody>
          <a:bodyPr/>
          <a:lstStyle/>
          <a:p>
            <a:pPr>
              <a:lnSpc>
                <a:spcPct val="90000"/>
              </a:lnSpc>
              <a:spcBef>
                <a:spcPts val="600"/>
              </a:spcBef>
            </a:pPr>
            <a:r>
              <a:rPr lang="en-US" sz="2000">
                <a:solidFill>
                  <a:srgbClr val="000000"/>
                </a:solidFill>
                <a:latin typeface="Palatino" charset="0"/>
              </a:rPr>
              <a:t>Build self-directed teams that plan and track their work, establish goals, and own their processes and plans. These can be pure software teams or integrated product teams (IPT) of three to about 20 engineers. </a:t>
            </a:r>
          </a:p>
          <a:p>
            <a:pPr>
              <a:lnSpc>
                <a:spcPct val="90000"/>
              </a:lnSpc>
            </a:pPr>
            <a:r>
              <a:rPr lang="en-US" sz="2000">
                <a:solidFill>
                  <a:srgbClr val="000000"/>
                </a:solidFill>
                <a:latin typeface="Palatino" charset="0"/>
              </a:rPr>
              <a:t>Show managers how to coach and motivate their teams and how to help them sustain peak performance. </a:t>
            </a:r>
          </a:p>
          <a:p>
            <a:pPr>
              <a:lnSpc>
                <a:spcPct val="90000"/>
              </a:lnSpc>
            </a:pPr>
            <a:r>
              <a:rPr lang="en-US" sz="2000">
                <a:solidFill>
                  <a:srgbClr val="000000"/>
                </a:solidFill>
                <a:latin typeface="Palatino" charset="0"/>
              </a:rPr>
              <a:t>Accelerate software process improvement by making CMM Level 5 behavior normal and expected. </a:t>
            </a:r>
          </a:p>
          <a:p>
            <a:pPr lvl="1">
              <a:lnSpc>
                <a:spcPct val="90000"/>
              </a:lnSpc>
            </a:pPr>
            <a:r>
              <a:rPr lang="en-US" sz="1800">
                <a:latin typeface="Times New Roman" charset="0"/>
              </a:rPr>
              <a:t> The Capability Maturity Model (CMM), a measure of the effectiveness of a software process, is discussed in Chapter 30.</a:t>
            </a:r>
          </a:p>
          <a:p>
            <a:pPr>
              <a:lnSpc>
                <a:spcPct val="90000"/>
              </a:lnSpc>
            </a:pPr>
            <a:r>
              <a:rPr lang="en-US" sz="2000">
                <a:solidFill>
                  <a:srgbClr val="000000"/>
                </a:solidFill>
                <a:latin typeface="Palatino" charset="0"/>
              </a:rPr>
              <a:t>Provide improvement guidance to high-maturity organizations. </a:t>
            </a:r>
          </a:p>
          <a:p>
            <a:pPr>
              <a:lnSpc>
                <a:spcPct val="90000"/>
              </a:lnSpc>
              <a:spcBef>
                <a:spcPts val="300"/>
              </a:spcBef>
            </a:pPr>
            <a:r>
              <a:rPr lang="en-US" sz="2000">
                <a:solidFill>
                  <a:srgbClr val="000000"/>
                </a:solidFill>
                <a:latin typeface="Palatino" charset="0"/>
              </a:rPr>
              <a:t>Facilitate university teaching of industrial-grade team skills.</a:t>
            </a:r>
          </a:p>
        </p:txBody>
      </p:sp>
    </p:spTree>
    <p:extLst>
      <p:ext uri="{BB962C8B-B14F-4D97-AF65-F5344CB8AC3E}">
        <p14:creationId xmlns:p14="http://schemas.microsoft.com/office/powerpoint/2010/main" val="3707816276"/>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Chapter </a:t>
            </a:r>
            <a:r>
              <a:rPr lang="en-US" dirty="0" smtClean="0"/>
              <a:t>3-5 </a:t>
            </a:r>
            <a:r>
              <a:rPr lang="en-US" dirty="0" smtClean="0"/>
              <a:t>of SE book</a:t>
            </a:r>
          </a:p>
          <a:p>
            <a:pPr lvl="0"/>
            <a:r>
              <a:rPr lang="en-US" dirty="0" smtClean="0"/>
              <a:t>Finish Rails Guide</a:t>
            </a:r>
          </a:p>
          <a:p>
            <a:pPr lvl="0"/>
            <a:r>
              <a:rPr lang="en-US" dirty="0" smtClean="0"/>
              <a:t>Follow Rails Tutorials.</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53299303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6" name="Slide Number Placeholder 4"/>
          <p:cNvSpPr>
            <a:spLocks noGrp="1"/>
          </p:cNvSpPr>
          <p:nvPr>
            <p:ph type="sldNum" sz="quarter" idx="11"/>
          </p:nvPr>
        </p:nvSpPr>
        <p:spPr/>
        <p:txBody>
          <a:bodyPr/>
          <a:lstStyle/>
          <a:p>
            <a:fld id="{B32C4634-0C3A-CF41-B882-C394844B7BEE}" type="slidenum">
              <a:rPr lang="en-US"/>
              <a:pPr/>
              <a:t>3</a:t>
            </a:fld>
            <a:endParaRPr lang="en-US"/>
          </a:p>
        </p:txBody>
      </p:sp>
      <p:sp>
        <p:nvSpPr>
          <p:cNvPr id="149506" name="Rectangle 2"/>
          <p:cNvSpPr>
            <a:spLocks noGrp="1" noChangeArrowheads="1"/>
          </p:cNvSpPr>
          <p:nvPr>
            <p:ph type="title"/>
          </p:nvPr>
        </p:nvSpPr>
        <p:spPr/>
        <p:txBody>
          <a:bodyPr/>
          <a:lstStyle/>
          <a:p>
            <a:r>
              <a:rPr lang="en-US"/>
              <a:t>Chapter 2</a:t>
            </a:r>
          </a:p>
        </p:txBody>
      </p:sp>
      <p:sp>
        <p:nvSpPr>
          <p:cNvPr id="149507" name="Rectangle 3"/>
          <p:cNvSpPr>
            <a:spLocks noGrp="1" noChangeArrowheads="1"/>
          </p:cNvSpPr>
          <p:nvPr>
            <p:ph type="body" idx="1"/>
          </p:nvPr>
        </p:nvSpPr>
        <p:spPr/>
        <p:txBody>
          <a:bodyPr/>
          <a:lstStyle/>
          <a:p>
            <a:r>
              <a:rPr lang="en-US" b="1" dirty="0">
                <a:solidFill>
                  <a:schemeClr val="folHlink"/>
                </a:solidFill>
              </a:rPr>
              <a:t>Process Models</a:t>
            </a:r>
          </a:p>
        </p:txBody>
      </p:sp>
      <p:sp>
        <p:nvSpPr>
          <p:cNvPr id="149512" name="Text Box 8"/>
          <p:cNvSpPr txBox="1">
            <a:spLocks noChangeArrowheads="1"/>
          </p:cNvSpPr>
          <p:nvPr/>
        </p:nvSpPr>
        <p:spPr bwMode="auto">
          <a:xfrm>
            <a:off x="2133600" y="2438400"/>
            <a:ext cx="64770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1" dirty="0">
                <a:solidFill>
                  <a:schemeClr val="tx2"/>
                </a:solidFill>
                <a:latin typeface="Helvetica" charset="0"/>
              </a:rPr>
              <a:t>Slide Set to accompany</a:t>
            </a:r>
            <a:r>
              <a:rPr lang="en-US" sz="3200" i="1" dirty="0">
                <a:solidFill>
                  <a:schemeClr val="tx2"/>
                </a:solidFill>
                <a:latin typeface="Helvetica" charset="0"/>
              </a:rPr>
              <a:t/>
            </a:r>
            <a:br>
              <a:rPr lang="en-US" sz="3200" i="1" dirty="0">
                <a:solidFill>
                  <a:schemeClr val="tx2"/>
                </a:solidFill>
                <a:latin typeface="Helvetica" charset="0"/>
              </a:rPr>
            </a:br>
            <a:r>
              <a:rPr lang="en-US" sz="2000" i="1" dirty="0">
                <a:solidFill>
                  <a:schemeClr val="tx2"/>
                </a:solidFill>
                <a:latin typeface="Helvetica" charset="0"/>
              </a:rPr>
              <a:t>Software Engineering: A Practitioner</a:t>
            </a:r>
            <a:r>
              <a:rPr lang="ja-JP" altLang="en-US" sz="2000" i="1" dirty="0">
                <a:solidFill>
                  <a:schemeClr val="tx2"/>
                </a:solidFill>
                <a:latin typeface="Arial"/>
              </a:rPr>
              <a:t>’</a:t>
            </a:r>
            <a:r>
              <a:rPr lang="en-US" sz="2000" i="1" dirty="0">
                <a:solidFill>
                  <a:schemeClr val="tx2"/>
                </a:solidFill>
                <a:latin typeface="Helvetica" charset="0"/>
              </a:rPr>
              <a:t>s Approach, 7/e</a:t>
            </a:r>
            <a:r>
              <a:rPr lang="en-US" i="1" dirty="0">
                <a:solidFill>
                  <a:schemeClr val="tx2"/>
                </a:solidFill>
                <a:latin typeface="Helvetica" charset="0"/>
              </a:rPr>
              <a:t> </a:t>
            </a:r>
          </a:p>
          <a:p>
            <a:r>
              <a:rPr lang="en-US" sz="1600" b="1" dirty="0"/>
              <a:t>by Roger S. Pressman</a:t>
            </a:r>
            <a:endParaRPr lang="en-US" sz="1200" b="1" dirty="0"/>
          </a:p>
          <a:p>
            <a:endParaRPr lang="en-US" sz="1200" b="1" dirty="0"/>
          </a:p>
          <a:p>
            <a:r>
              <a:rPr lang="en-US" sz="1200" b="1" dirty="0"/>
              <a:t>Slides copyright © 1996, 2001, 2005, 2009</a:t>
            </a:r>
            <a:r>
              <a:rPr lang="en-US" sz="1800" dirty="0"/>
              <a:t> </a:t>
            </a:r>
            <a:r>
              <a:rPr lang="en-US" sz="1200" b="1" dirty="0"/>
              <a:t>by Roger S. Pressman</a:t>
            </a:r>
            <a:endParaRPr lang="en-US" sz="1800" dirty="0"/>
          </a:p>
          <a:p>
            <a:endParaRPr lang="en-US" sz="1800" b="1" i="1" dirty="0">
              <a:solidFill>
                <a:schemeClr val="tx2"/>
              </a:solidFill>
            </a:endParaRPr>
          </a:p>
          <a:p>
            <a:r>
              <a:rPr lang="en-US" sz="1800" b="1" i="1" dirty="0">
                <a:solidFill>
                  <a:schemeClr val="tx2"/>
                </a:solidFill>
              </a:rPr>
              <a:t>For non-profit educational use only</a:t>
            </a:r>
            <a:endParaRPr lang="en-US" sz="1800" b="1" dirty="0"/>
          </a:p>
          <a:p>
            <a:endParaRPr lang="en-US" sz="1400" dirty="0"/>
          </a:p>
          <a:p>
            <a:r>
              <a:rPr lang="en-US" sz="1200" dirty="0"/>
              <a:t>May be reproduced ONLY for student use at the university level when used in conjunction with </a:t>
            </a:r>
            <a:r>
              <a:rPr lang="en-US" sz="1200" i="1" dirty="0"/>
              <a:t>Software Engineering: A Practitioner's Approach, 7/e. </a:t>
            </a:r>
            <a:r>
              <a:rPr lang="en-US" sz="1200" dirty="0"/>
              <a:t>Any other reproduction or use is prohibited without the express written permission of the author.</a:t>
            </a:r>
          </a:p>
          <a:p>
            <a:endParaRPr lang="en-US" sz="1200" dirty="0"/>
          </a:p>
          <a:p>
            <a:r>
              <a:rPr lang="en-US" sz="1200" dirty="0"/>
              <a:t>All copyright information MUST appear if these slides are posted on a website for student use.</a:t>
            </a:r>
          </a:p>
        </p:txBody>
      </p:sp>
    </p:spTree>
    <p:extLst>
      <p:ext uri="{BB962C8B-B14F-4D97-AF65-F5344CB8AC3E}">
        <p14:creationId xmlns:p14="http://schemas.microsoft.com/office/powerpoint/2010/main" val="3771233732"/>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16C4F2B7-FA36-0D46-8CDC-82EBB9ACC0D3}" type="slidenum">
              <a:rPr lang="en-US"/>
              <a:pPr/>
              <a:t>4</a:t>
            </a:fld>
            <a:endParaRPr lang="en-US"/>
          </a:p>
        </p:txBody>
      </p:sp>
      <p:sp>
        <p:nvSpPr>
          <p:cNvPr id="165890" name="Rectangle 2"/>
          <p:cNvSpPr>
            <a:spLocks noGrp="1" noChangeArrowheads="1"/>
          </p:cNvSpPr>
          <p:nvPr>
            <p:ph type="title"/>
          </p:nvPr>
        </p:nvSpPr>
        <p:spPr/>
        <p:txBody>
          <a:bodyPr/>
          <a:lstStyle/>
          <a:p>
            <a:r>
              <a:rPr lang="en-US"/>
              <a:t> A Generic Process Model</a:t>
            </a:r>
          </a:p>
        </p:txBody>
      </p:sp>
      <p:pic>
        <p:nvPicPr>
          <p:cNvPr id="165892"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243046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955835"/>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t>These slides are designed to accompany </a:t>
            </a:r>
            <a:r>
              <a:rPr lang="en-US" i="1" dirty="0"/>
              <a:t>Software Engineering: A Practitioner</a:t>
            </a:r>
            <a:r>
              <a:rPr lang="ja-JP" altLang="en-US" i="1" dirty="0">
                <a:latin typeface="Arial"/>
              </a:rPr>
              <a:t>’</a:t>
            </a:r>
            <a:r>
              <a:rPr lang="en-US" i="1" dirty="0"/>
              <a:t>s Approach, 7/e  </a:t>
            </a:r>
            <a:r>
              <a:rPr lang="en-US" dirty="0"/>
              <a:t>(McGraw-Hill, 2009). Slides copyright 2009 by Roger Pressman.</a:t>
            </a:r>
            <a:endParaRPr lang="en-US" sz="2400" dirty="0">
              <a:latin typeface="Palatino" charset="0"/>
            </a:endParaRPr>
          </a:p>
        </p:txBody>
      </p:sp>
      <p:sp>
        <p:nvSpPr>
          <p:cNvPr id="5" name="Slide Number Placeholder 4"/>
          <p:cNvSpPr>
            <a:spLocks noGrp="1"/>
          </p:cNvSpPr>
          <p:nvPr>
            <p:ph type="sldNum" sz="quarter" idx="11"/>
          </p:nvPr>
        </p:nvSpPr>
        <p:spPr/>
        <p:txBody>
          <a:bodyPr/>
          <a:lstStyle/>
          <a:p>
            <a:fld id="{E74B0D9C-2082-AA47-A720-EFCC1965642E}" type="slidenum">
              <a:rPr lang="en-US"/>
              <a:pPr/>
              <a:t>5</a:t>
            </a:fld>
            <a:endParaRPr lang="en-US"/>
          </a:p>
        </p:txBody>
      </p:sp>
      <p:sp>
        <p:nvSpPr>
          <p:cNvPr id="189442" name="Rectangle 2"/>
          <p:cNvSpPr>
            <a:spLocks noGrp="1" noChangeArrowheads="1"/>
          </p:cNvSpPr>
          <p:nvPr>
            <p:ph type="title"/>
          </p:nvPr>
        </p:nvSpPr>
        <p:spPr/>
        <p:txBody>
          <a:bodyPr/>
          <a:lstStyle/>
          <a:p>
            <a:r>
              <a:rPr lang="en-US"/>
              <a:t>Process Flow</a:t>
            </a:r>
          </a:p>
        </p:txBody>
      </p:sp>
      <p:pic>
        <p:nvPicPr>
          <p:cNvPr id="189445" name="Picture 5"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28800"/>
            <a:ext cx="40449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751627"/>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382CDD28-2E73-E145-B7D2-0A44C2261904}" type="slidenum">
              <a:rPr lang="en-US"/>
              <a:pPr/>
              <a:t>6</a:t>
            </a:fld>
            <a:endParaRPr lang="en-US"/>
          </a:p>
        </p:txBody>
      </p:sp>
      <p:sp>
        <p:nvSpPr>
          <p:cNvPr id="190466" name="Rectangle 2"/>
          <p:cNvSpPr>
            <a:spLocks noGrp="1" noChangeArrowheads="1"/>
          </p:cNvSpPr>
          <p:nvPr>
            <p:ph type="title"/>
          </p:nvPr>
        </p:nvSpPr>
        <p:spPr/>
        <p:txBody>
          <a:bodyPr/>
          <a:lstStyle/>
          <a:p>
            <a:r>
              <a:rPr lang="en-US"/>
              <a:t>Identifying a Task Set</a:t>
            </a:r>
          </a:p>
        </p:txBody>
      </p:sp>
      <p:sp>
        <p:nvSpPr>
          <p:cNvPr id="190467" name="Rectangle 3"/>
          <p:cNvSpPr>
            <a:spLocks noGrp="1" noChangeArrowheads="1"/>
          </p:cNvSpPr>
          <p:nvPr>
            <p:ph type="body" idx="1"/>
          </p:nvPr>
        </p:nvSpPr>
        <p:spPr/>
        <p:txBody>
          <a:bodyPr/>
          <a:lstStyle/>
          <a:p>
            <a:r>
              <a:rPr lang="en-US">
                <a:latin typeface="Palatino" charset="0"/>
              </a:rPr>
              <a:t>A task set defines the actual work to be done to accomplish the objectives of a software engineering action.</a:t>
            </a:r>
          </a:p>
          <a:p>
            <a:pPr lvl="1"/>
            <a:r>
              <a:rPr lang="en-US">
                <a:solidFill>
                  <a:schemeClr val="folHlink"/>
                </a:solidFill>
                <a:latin typeface="Palatino" charset="0"/>
              </a:rPr>
              <a:t>A list of the task to be accomplished</a:t>
            </a:r>
          </a:p>
          <a:p>
            <a:pPr lvl="1"/>
            <a:r>
              <a:rPr lang="en-US">
                <a:solidFill>
                  <a:schemeClr val="folHlink"/>
                </a:solidFill>
                <a:latin typeface="Palatino" charset="0"/>
              </a:rPr>
              <a:t>A list of the work products to be produced</a:t>
            </a:r>
          </a:p>
          <a:p>
            <a:pPr lvl="1"/>
            <a:r>
              <a:rPr lang="en-US">
                <a:solidFill>
                  <a:schemeClr val="folHlink"/>
                </a:solidFill>
                <a:latin typeface="Palatino" charset="0"/>
              </a:rPr>
              <a:t>A list of the quality assurance filters to be applied</a:t>
            </a:r>
          </a:p>
        </p:txBody>
      </p:sp>
    </p:spTree>
    <p:extLst>
      <p:ext uri="{BB962C8B-B14F-4D97-AF65-F5344CB8AC3E}">
        <p14:creationId xmlns:p14="http://schemas.microsoft.com/office/powerpoint/2010/main" val="2747564167"/>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17B6901F-5019-D44B-A475-BB9F3D7A7665}" type="slidenum">
              <a:rPr lang="en-US"/>
              <a:pPr/>
              <a:t>7</a:t>
            </a:fld>
            <a:endParaRPr lang="en-US"/>
          </a:p>
        </p:txBody>
      </p:sp>
      <p:sp>
        <p:nvSpPr>
          <p:cNvPr id="191490" name="Rectangle 2"/>
          <p:cNvSpPr>
            <a:spLocks noGrp="1" noChangeArrowheads="1"/>
          </p:cNvSpPr>
          <p:nvPr>
            <p:ph type="title"/>
          </p:nvPr>
        </p:nvSpPr>
        <p:spPr/>
        <p:txBody>
          <a:bodyPr/>
          <a:lstStyle/>
          <a:p>
            <a:r>
              <a:rPr lang="en-US"/>
              <a:t>Process Patterns</a:t>
            </a:r>
          </a:p>
        </p:txBody>
      </p:sp>
      <p:sp>
        <p:nvSpPr>
          <p:cNvPr id="191491" name="Rectangle 3"/>
          <p:cNvSpPr>
            <a:spLocks noGrp="1" noChangeArrowheads="1"/>
          </p:cNvSpPr>
          <p:nvPr>
            <p:ph type="body" idx="1"/>
          </p:nvPr>
        </p:nvSpPr>
        <p:spPr/>
        <p:txBody>
          <a:bodyPr/>
          <a:lstStyle/>
          <a:p>
            <a:pPr>
              <a:lnSpc>
                <a:spcPct val="90000"/>
              </a:lnSpc>
            </a:pPr>
            <a:r>
              <a:rPr lang="en-US">
                <a:latin typeface="Palatino" charset="0"/>
              </a:rPr>
              <a:t>A </a:t>
            </a:r>
            <a:r>
              <a:rPr lang="en-US" i="1">
                <a:solidFill>
                  <a:schemeClr val="folHlink"/>
                </a:solidFill>
                <a:latin typeface="Palatino" charset="0"/>
              </a:rPr>
              <a:t>process pattern</a:t>
            </a:r>
            <a:r>
              <a:rPr lang="en-US">
                <a:solidFill>
                  <a:schemeClr val="folHlink"/>
                </a:solidFill>
                <a:latin typeface="Palatino" charset="0"/>
              </a:rPr>
              <a:t> </a:t>
            </a:r>
            <a:endParaRPr lang="en-US">
              <a:latin typeface="Palatino" charset="0"/>
            </a:endParaRPr>
          </a:p>
          <a:p>
            <a:pPr lvl="1">
              <a:lnSpc>
                <a:spcPct val="90000"/>
              </a:lnSpc>
            </a:pPr>
            <a:r>
              <a:rPr lang="en-US">
                <a:latin typeface="Palatino" charset="0"/>
              </a:rPr>
              <a:t>describes a process-related problem that is encountered during software engineering work, </a:t>
            </a:r>
          </a:p>
          <a:p>
            <a:pPr lvl="1">
              <a:lnSpc>
                <a:spcPct val="90000"/>
              </a:lnSpc>
            </a:pPr>
            <a:r>
              <a:rPr lang="en-US">
                <a:latin typeface="Palatino" charset="0"/>
              </a:rPr>
              <a:t>identifies the environment in which the problem has been encountered, and </a:t>
            </a:r>
          </a:p>
          <a:p>
            <a:pPr lvl="1">
              <a:lnSpc>
                <a:spcPct val="90000"/>
              </a:lnSpc>
            </a:pPr>
            <a:r>
              <a:rPr lang="en-US">
                <a:latin typeface="Palatino" charset="0"/>
              </a:rPr>
              <a:t>suggests one or more proven solutions to the problem. </a:t>
            </a:r>
          </a:p>
          <a:p>
            <a:pPr>
              <a:lnSpc>
                <a:spcPct val="90000"/>
              </a:lnSpc>
            </a:pPr>
            <a:r>
              <a:rPr lang="en-US">
                <a:latin typeface="Palatino" charset="0"/>
              </a:rPr>
              <a:t>Stated in more general terms, a process pattern provides you with a </a:t>
            </a:r>
            <a:r>
              <a:rPr lang="en-US" i="1">
                <a:latin typeface="Palatino" charset="0"/>
              </a:rPr>
              <a:t>template</a:t>
            </a:r>
            <a:r>
              <a:rPr lang="en-US">
                <a:latin typeface="Palatino" charset="0"/>
              </a:rPr>
              <a:t> [Amb98]—</a:t>
            </a:r>
            <a:r>
              <a:rPr lang="en-US">
                <a:solidFill>
                  <a:schemeClr val="folHlink"/>
                </a:solidFill>
                <a:latin typeface="Palatino" charset="0"/>
              </a:rPr>
              <a:t>a consistent method for describing problem solutions within the context of the software process.</a:t>
            </a:r>
            <a:endParaRPr lang="en-US">
              <a:solidFill>
                <a:schemeClr val="folHlink"/>
              </a:solidFill>
              <a:latin typeface="Times New Roman" charset="0"/>
            </a:endParaRPr>
          </a:p>
        </p:txBody>
      </p:sp>
    </p:spTree>
    <p:extLst>
      <p:ext uri="{BB962C8B-B14F-4D97-AF65-F5344CB8AC3E}">
        <p14:creationId xmlns:p14="http://schemas.microsoft.com/office/powerpoint/2010/main" val="750987199"/>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89BDD2A2-CC51-114D-BF0D-7370E96C8D1E}" type="slidenum">
              <a:rPr lang="en-US"/>
              <a:pPr/>
              <a:t>8</a:t>
            </a:fld>
            <a:endParaRPr lang="en-US"/>
          </a:p>
        </p:txBody>
      </p:sp>
      <p:sp>
        <p:nvSpPr>
          <p:cNvPr id="192514" name="Rectangle 2"/>
          <p:cNvSpPr>
            <a:spLocks noGrp="1" noChangeArrowheads="1"/>
          </p:cNvSpPr>
          <p:nvPr>
            <p:ph type="title"/>
          </p:nvPr>
        </p:nvSpPr>
        <p:spPr/>
        <p:txBody>
          <a:bodyPr/>
          <a:lstStyle/>
          <a:p>
            <a:r>
              <a:rPr lang="en-US"/>
              <a:t>Process Pattern Types</a:t>
            </a:r>
          </a:p>
        </p:txBody>
      </p:sp>
      <p:sp>
        <p:nvSpPr>
          <p:cNvPr id="192515" name="Rectangle 3"/>
          <p:cNvSpPr>
            <a:spLocks noGrp="1" noChangeArrowheads="1"/>
          </p:cNvSpPr>
          <p:nvPr>
            <p:ph type="body" idx="1"/>
          </p:nvPr>
        </p:nvSpPr>
        <p:spPr/>
        <p:txBody>
          <a:bodyPr/>
          <a:lstStyle/>
          <a:p>
            <a:r>
              <a:rPr lang="en-US" i="1">
                <a:solidFill>
                  <a:schemeClr val="folHlink"/>
                </a:solidFill>
                <a:latin typeface="Palatino" charset="0"/>
              </a:rPr>
              <a:t>Stage patterns</a:t>
            </a:r>
            <a:r>
              <a:rPr lang="en-US">
                <a:solidFill>
                  <a:srgbClr val="000000"/>
                </a:solidFill>
                <a:latin typeface="Palatino" charset="0"/>
              </a:rPr>
              <a:t>—defines a problem associated with a framework activity for the process.</a:t>
            </a:r>
          </a:p>
          <a:p>
            <a:r>
              <a:rPr lang="en-US" i="1">
                <a:solidFill>
                  <a:schemeClr val="folHlink"/>
                </a:solidFill>
                <a:latin typeface="Palatino" charset="0"/>
              </a:rPr>
              <a:t>Task patterns</a:t>
            </a:r>
            <a:r>
              <a:rPr lang="en-US">
                <a:solidFill>
                  <a:srgbClr val="000000"/>
                </a:solidFill>
                <a:latin typeface="Palatino" charset="0"/>
              </a:rPr>
              <a:t>—defines a problem associated with a software engineering action or work task and relevant to successful software engineering practice</a:t>
            </a:r>
          </a:p>
          <a:p>
            <a:r>
              <a:rPr lang="en-US" i="1">
                <a:solidFill>
                  <a:schemeClr val="folHlink"/>
                </a:solidFill>
                <a:latin typeface="Palatino" charset="0"/>
              </a:rPr>
              <a:t>Phase patterns</a:t>
            </a:r>
            <a:r>
              <a:rPr lang="en-US">
                <a:solidFill>
                  <a:srgbClr val="000000"/>
                </a:solidFill>
                <a:latin typeface="Palatino" charset="0"/>
              </a:rPr>
              <a:t>—define the sequence of framework activities that occur with the process, even when the overall flow of activities is iterative in nature. </a:t>
            </a:r>
          </a:p>
        </p:txBody>
      </p:sp>
    </p:spTree>
    <p:extLst>
      <p:ext uri="{BB962C8B-B14F-4D97-AF65-F5344CB8AC3E}">
        <p14:creationId xmlns:p14="http://schemas.microsoft.com/office/powerpoint/2010/main" val="4221382433"/>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a:t>
            </a:r>
            <a:r>
              <a:rPr lang="ja-JP" altLang="en-US" i="1">
                <a:latin typeface="Arial"/>
              </a:rPr>
              <a:t>’</a:t>
            </a:r>
            <a:r>
              <a:rPr lang="en-US" i="1"/>
              <a:t>s Approach, 7/e  </a:t>
            </a:r>
            <a:r>
              <a:rPr lang="en-US"/>
              <a:t>(McGraw-Hill, 2009). Slides copyright 2009 by Roger Pressman.</a:t>
            </a:r>
            <a:endParaRPr lang="en-US" sz="2400">
              <a:latin typeface="Palatino" charset="0"/>
            </a:endParaRPr>
          </a:p>
        </p:txBody>
      </p:sp>
      <p:sp>
        <p:nvSpPr>
          <p:cNvPr id="5" name="Slide Number Placeholder 4"/>
          <p:cNvSpPr>
            <a:spLocks noGrp="1"/>
          </p:cNvSpPr>
          <p:nvPr>
            <p:ph type="sldNum" sz="quarter" idx="11"/>
          </p:nvPr>
        </p:nvSpPr>
        <p:spPr/>
        <p:txBody>
          <a:bodyPr/>
          <a:lstStyle/>
          <a:p>
            <a:fld id="{4A467A67-93C3-1745-99D8-B8706B9F942B}" type="slidenum">
              <a:rPr lang="en-US"/>
              <a:pPr/>
              <a:t>9</a:t>
            </a:fld>
            <a:endParaRPr lang="en-US"/>
          </a:p>
        </p:txBody>
      </p:sp>
      <p:sp>
        <p:nvSpPr>
          <p:cNvPr id="193538" name="Rectangle 1026"/>
          <p:cNvSpPr>
            <a:spLocks noGrp="1" noChangeArrowheads="1"/>
          </p:cNvSpPr>
          <p:nvPr>
            <p:ph type="title"/>
          </p:nvPr>
        </p:nvSpPr>
        <p:spPr>
          <a:xfrm>
            <a:off x="457199" y="203201"/>
            <a:ext cx="8466667" cy="1104106"/>
          </a:xfrm>
        </p:spPr>
        <p:txBody>
          <a:bodyPr/>
          <a:lstStyle/>
          <a:p>
            <a:r>
              <a:rPr lang="en-US" sz="3200" dirty="0"/>
              <a:t>Process Assessment and Improvement</a:t>
            </a:r>
            <a:endParaRPr lang="en-US" dirty="0"/>
          </a:p>
        </p:txBody>
      </p:sp>
      <p:sp>
        <p:nvSpPr>
          <p:cNvPr id="193539" name="Rectangle 1027"/>
          <p:cNvSpPr>
            <a:spLocks noGrp="1" noChangeArrowheads="1"/>
          </p:cNvSpPr>
          <p:nvPr>
            <p:ph type="body" idx="1"/>
          </p:nvPr>
        </p:nvSpPr>
        <p:spPr/>
        <p:txBody>
          <a:bodyPr/>
          <a:lstStyle/>
          <a:p>
            <a:pPr>
              <a:lnSpc>
                <a:spcPct val="90000"/>
              </a:lnSpc>
            </a:pPr>
            <a:r>
              <a:rPr lang="en-US" sz="1600" b="1">
                <a:latin typeface="Times New Roman" charset="0"/>
              </a:rPr>
              <a:t>Standard CMMI Assessment Method for Process Improvement (SCAMPI)</a:t>
            </a:r>
            <a:r>
              <a:rPr lang="en-US" sz="1600">
                <a:latin typeface="Times New Roman" charset="0"/>
              </a:rPr>
              <a:t> — provides a five step process assessment model that incorporates five phases: initiating, diagnosing, establishing, acting and learning. </a:t>
            </a:r>
          </a:p>
          <a:p>
            <a:pPr>
              <a:lnSpc>
                <a:spcPct val="90000"/>
              </a:lnSpc>
            </a:pPr>
            <a:r>
              <a:rPr lang="en-US" sz="1600" b="1">
                <a:latin typeface="Palatino" charset="0"/>
              </a:rPr>
              <a:t>CMM-Based Appraisal for Internal Process Improvement (CBA IPI)</a:t>
            </a:r>
            <a:r>
              <a:rPr lang="en-US" sz="1600">
                <a:latin typeface="Palatino" charset="0"/>
              </a:rPr>
              <a:t>—provides a diagnostic technique for assessing the relative maturity of a software organization; uses the SEI CMM as the basis for the assessment [Dun01]</a:t>
            </a:r>
          </a:p>
          <a:p>
            <a:pPr>
              <a:lnSpc>
                <a:spcPct val="90000"/>
              </a:lnSpc>
              <a:spcAft>
                <a:spcPts val="1200"/>
              </a:spcAft>
            </a:pPr>
            <a:r>
              <a:rPr lang="en-US" sz="1600" b="1">
                <a:latin typeface="Palatino" charset="0"/>
              </a:rPr>
              <a:t>SPICE—The SPICE (ISO/IEC15504)</a:t>
            </a:r>
            <a:r>
              <a:rPr lang="en-US" sz="1600">
                <a:latin typeface="Palatino" charset="0"/>
              </a:rPr>
              <a:t> standard defines a set of requirements for software process assessment. The intent of the standard is to assist organizations in developing an objective evaluation of the efficacy of any defined software process. [ISO08]</a:t>
            </a:r>
          </a:p>
          <a:p>
            <a:pPr>
              <a:lnSpc>
                <a:spcPct val="90000"/>
              </a:lnSpc>
              <a:spcAft>
                <a:spcPts val="1200"/>
              </a:spcAft>
            </a:pPr>
            <a:r>
              <a:rPr lang="en-US" sz="1600" b="1">
                <a:latin typeface="Palatino" charset="0"/>
              </a:rPr>
              <a:t>ISO 9001:2000  for Software—</a:t>
            </a:r>
            <a:r>
              <a:rPr lang="en-US" sz="1600">
                <a:latin typeface="Palatino" charset="0"/>
              </a:rPr>
              <a:t>a generic standard that applies to any organization that wants to improve the overall quality of the products, systems, or services that it provides. Therefore, the standard is directly applicable to software organizations and companies. [Ant06]</a:t>
            </a:r>
            <a:endParaRPr lang="en-US" sz="2000" b="1">
              <a:latin typeface="Palatino" charset="0"/>
            </a:endParaRPr>
          </a:p>
        </p:txBody>
      </p:sp>
    </p:spTree>
    <p:extLst>
      <p:ext uri="{BB962C8B-B14F-4D97-AF65-F5344CB8AC3E}">
        <p14:creationId xmlns:p14="http://schemas.microsoft.com/office/powerpoint/2010/main" val="1533020845"/>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2108</TotalTime>
  <Words>1626</Words>
  <Application>Microsoft Macintosh PowerPoint</Application>
  <PresentationFormat>On-screen Show (4:3)</PresentationFormat>
  <Paragraphs>139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SE10 slides</vt:lpstr>
      <vt:lpstr>Software Engineering and Human Computer Interaction</vt:lpstr>
      <vt:lpstr>Today’s topics</vt:lpstr>
      <vt:lpstr>Chapter 2</vt:lpstr>
      <vt:lpstr> A Generic Process Model</vt:lpstr>
      <vt:lpstr>Process Flow</vt:lpstr>
      <vt:lpstr>Identifying a Task Set</vt:lpstr>
      <vt:lpstr>Process Patterns</vt:lpstr>
      <vt:lpstr>Process Pattern Types</vt:lpstr>
      <vt:lpstr>Process Assessment and Improvement</vt:lpstr>
      <vt:lpstr>Prescriptive Models</vt:lpstr>
      <vt:lpstr>The Waterfall Model</vt:lpstr>
      <vt:lpstr>The V-Model</vt:lpstr>
      <vt:lpstr>The Incremental Model</vt:lpstr>
      <vt:lpstr>Evolutionary Models: Prototyping</vt:lpstr>
      <vt:lpstr>Evolutionary Models: The Spiral</vt:lpstr>
      <vt:lpstr>Evolutionary Models: Concurrent</vt:lpstr>
      <vt:lpstr>Still Other Process Models</vt:lpstr>
      <vt:lpstr>The Unified Process (UP)</vt:lpstr>
      <vt:lpstr>UP Phases</vt:lpstr>
      <vt:lpstr>UP Work Products</vt:lpstr>
      <vt:lpstr>Personal Software Process (PSP)</vt:lpstr>
      <vt:lpstr>Team Software Process (TSP)</vt:lpstr>
      <vt:lpstr>Homework</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Quang Minh Than</cp:lastModifiedBy>
  <cp:revision>74</cp:revision>
  <dcterms:created xsi:type="dcterms:W3CDTF">2009-12-29T10:39:27Z</dcterms:created>
  <dcterms:modified xsi:type="dcterms:W3CDTF">2017-08-29T17:59:59Z</dcterms:modified>
</cp:coreProperties>
</file>