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2"/>
  </p:notesMasterIdLst>
  <p:handoutMasterIdLst>
    <p:handoutMasterId r:id="rId33"/>
  </p:handoutMasterIdLst>
  <p:sldIdLst>
    <p:sldId id="256" r:id="rId2"/>
    <p:sldId id="295" r:id="rId3"/>
    <p:sldId id="345"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63" r:id="rId22"/>
    <p:sldId id="364" r:id="rId23"/>
    <p:sldId id="365" r:id="rId24"/>
    <p:sldId id="366" r:id="rId25"/>
    <p:sldId id="367" r:id="rId26"/>
    <p:sldId id="368" r:id="rId27"/>
    <p:sldId id="369" r:id="rId28"/>
    <p:sldId id="370" r:id="rId29"/>
    <p:sldId id="371" r:id="rId30"/>
    <p:sldId id="344" r:id="rId3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97"/>
    <p:restoredTop sz="94654"/>
  </p:normalViewPr>
  <p:slideViewPr>
    <p:cSldViewPr snapToGrid="0" snapToObjects="1">
      <p:cViewPr varScale="1">
        <p:scale>
          <a:sx n="104" d="100"/>
          <a:sy n="104" d="100"/>
        </p:scale>
        <p:origin x="400"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10/31/20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10/31/20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7: Design Pattern Introduction</a:t>
            </a:r>
          </a:p>
        </p:txBody>
      </p:sp>
      <p:sp>
        <p:nvSpPr>
          <p:cNvPr id="8" name="Date Placeholder 7"/>
          <p:cNvSpPr>
            <a:spLocks noGrp="1"/>
          </p:cNvSpPr>
          <p:nvPr>
            <p:ph type="dt" sz="half" idx="11"/>
          </p:nvPr>
        </p:nvSpPr>
        <p:spPr/>
        <p:txBody>
          <a:bodyPr/>
          <a:lstStyle/>
          <a:p>
            <a:r>
              <a:rPr lang="en-GB" dirty="0"/>
              <a:t>31/10/2020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31/10/2020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7: Design Pattern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31/10/2020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7: Design Pattern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31/10/2020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7: Design Pattern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31/10/2020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7: Design Pattern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31/10/2020</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7: Design Pattern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31/10/2020</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7: Design Pattern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31/10/2020</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7: Design Pattern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31/10/2020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7: Design Pattern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31/10/2020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7: Design Pattern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7: Design Pattern Introduction</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31/10/2020</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a:t>Object-Oriented Programming with Java</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a:ea typeface="+mn-ea"/>
                <a:cs typeface="+mn-cs"/>
              </a:rPr>
              <a:t>Mr. Than Quang Minh</a:t>
            </a:r>
          </a:p>
          <a:p>
            <a:pPr algn="l" eaLnBrk="1" fontAlgn="auto" hangingPunct="1">
              <a:spcAft>
                <a:spcPts val="0"/>
              </a:spcAft>
              <a:buFont typeface="Arial"/>
              <a:buNone/>
              <a:defRPr/>
            </a:pPr>
            <a:r>
              <a:rPr lang="en-US" dirty="0" err="1">
                <a:ea typeface="+mn-ea"/>
                <a:cs typeface="+mn-cs"/>
              </a:rPr>
              <a:t>thanqminh.com</a:t>
            </a:r>
            <a:endParaRPr lang="en-US" dirty="0">
              <a:ea typeface="+mn-ea"/>
              <a:cs typeface="+mn-cs"/>
            </a:endParaRP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oopjava</a:t>
            </a:r>
            <a:endParaRPr lang="en-US" dirty="0">
              <a:ea typeface="+mn-ea"/>
              <a:cs typeface="+mn-cs"/>
            </a:endParaRPr>
          </a:p>
        </p:txBody>
      </p:sp>
      <p:sp>
        <p:nvSpPr>
          <p:cNvPr id="2" name="Footer Placeholder 1"/>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Duck implementation</a:t>
            </a:r>
          </a:p>
        </p:txBody>
      </p:sp>
      <p:pic>
        <p:nvPicPr>
          <p:cNvPr id="5" name="Content Placeholder 4"/>
          <p:cNvPicPr>
            <a:picLocks noGrp="1" noChangeAspect="1"/>
          </p:cNvPicPr>
          <p:nvPr>
            <p:ph idx="1"/>
          </p:nvPr>
        </p:nvPicPr>
        <p:blipFill>
          <a:blip r:embed="rId2"/>
          <a:stretch>
            <a:fillRect/>
          </a:stretch>
        </p:blipFill>
        <p:spPr>
          <a:xfrm>
            <a:off x="457200" y="1600200"/>
            <a:ext cx="8053754" cy="5179296"/>
          </a:xfrm>
          <a:prstGeom prst="rect">
            <a:avLst/>
          </a:prstGeom>
        </p:spPr>
      </p:pic>
      <p:sp>
        <p:nvSpPr>
          <p:cNvPr id="4" name="Slide Number Placeholder 3"/>
          <p:cNvSpPr>
            <a:spLocks noGrp="1"/>
          </p:cNvSpPr>
          <p:nvPr>
            <p:ph type="sldNum" sz="quarter" idx="12"/>
          </p:nvPr>
        </p:nvSpPr>
        <p:spPr/>
        <p:txBody>
          <a:bodyPr/>
          <a:lstStyle/>
          <a:p>
            <a:fld id="{1D5CD492-2BC6-F348-9965-EC1D86DF57A8}" type="slidenum">
              <a:rPr lang="en-US" smtClean="0"/>
              <a:t>10</a:t>
            </a:fld>
            <a:endParaRPr lang="en-US"/>
          </a:p>
        </p:txBody>
      </p:sp>
    </p:spTree>
    <p:extLst>
      <p:ext uri="{BB962C8B-B14F-4D97-AF65-F5344CB8AC3E}">
        <p14:creationId xmlns:p14="http://schemas.microsoft.com/office/powerpoint/2010/main" val="1705225324"/>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picture of strategy pattern example</a:t>
            </a:r>
          </a:p>
        </p:txBody>
      </p:sp>
      <p:pic>
        <p:nvPicPr>
          <p:cNvPr id="5" name="Content Placeholder 4"/>
          <p:cNvPicPr>
            <a:picLocks noGrp="1" noChangeAspect="1"/>
          </p:cNvPicPr>
          <p:nvPr>
            <p:ph idx="1"/>
          </p:nvPr>
        </p:nvPicPr>
        <p:blipFill>
          <a:blip r:embed="rId2"/>
          <a:stretch>
            <a:fillRect/>
          </a:stretch>
        </p:blipFill>
        <p:spPr>
          <a:xfrm>
            <a:off x="267286" y="1417638"/>
            <a:ext cx="8419514" cy="5317422"/>
          </a:xfrm>
          <a:prstGeom prst="rect">
            <a:avLst/>
          </a:prstGeom>
        </p:spPr>
      </p:pic>
      <p:sp>
        <p:nvSpPr>
          <p:cNvPr id="4" name="Slide Number Placeholder 3"/>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158606824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i="1" dirty="0"/>
              <a:t>Favor composition over inheritance. </a:t>
            </a:r>
            <a:endParaRPr lang="en-US" dirty="0"/>
          </a:p>
        </p:txBody>
      </p:sp>
      <p:sp>
        <p:nvSpPr>
          <p:cNvPr id="3" name="Content Placeholder 2"/>
          <p:cNvSpPr>
            <a:spLocks noGrp="1"/>
          </p:cNvSpPr>
          <p:nvPr>
            <p:ph idx="1"/>
          </p:nvPr>
        </p:nvSpPr>
        <p:spPr/>
        <p:txBody>
          <a:bodyPr/>
          <a:lstStyle/>
          <a:p>
            <a:r>
              <a:rPr lang="en-US" sz="1800" dirty="0"/>
              <a:t>HAS-A can be better than IS-A.</a:t>
            </a:r>
          </a:p>
          <a:p>
            <a:r>
              <a:rPr lang="en-US" sz="1800" dirty="0"/>
              <a:t>The HAS-A relationship is an interesting one: each duck has a </a:t>
            </a:r>
            <a:r>
              <a:rPr lang="en-US" sz="1800" dirty="0" err="1"/>
              <a:t>FlyBehavior</a:t>
            </a:r>
            <a:r>
              <a:rPr lang="en-US" sz="1800" dirty="0"/>
              <a:t> and a </a:t>
            </a:r>
            <a:r>
              <a:rPr lang="en-US" sz="1800" dirty="0" err="1"/>
              <a:t>QuackBehavior</a:t>
            </a:r>
            <a:r>
              <a:rPr lang="en-US" sz="1800" dirty="0"/>
              <a:t> to which it delegates flying and quacking. </a:t>
            </a:r>
          </a:p>
          <a:p>
            <a:r>
              <a:rPr lang="en-US" sz="1800" dirty="0"/>
              <a:t>When you put two classes together like this you’re using </a:t>
            </a:r>
            <a:r>
              <a:rPr lang="en-US" sz="1800" b="1" i="1" dirty="0"/>
              <a:t>composition</a:t>
            </a:r>
            <a:r>
              <a:rPr lang="en-US" sz="1800" dirty="0"/>
              <a:t>. Instead of </a:t>
            </a:r>
            <a:r>
              <a:rPr lang="en-US" sz="1800" i="1" dirty="0"/>
              <a:t>inheriting </a:t>
            </a:r>
            <a:r>
              <a:rPr lang="en-US" sz="1800" dirty="0"/>
              <a:t>their behavior, the ducks get their behavior by being </a:t>
            </a:r>
            <a:r>
              <a:rPr lang="en-US" sz="1800" i="1" dirty="0"/>
              <a:t>composed </a:t>
            </a:r>
            <a:r>
              <a:rPr lang="en-US" sz="1800" dirty="0"/>
              <a:t>with the right behavior object. </a:t>
            </a:r>
          </a:p>
          <a:p>
            <a:r>
              <a:rPr lang="en-US" sz="1800" dirty="0"/>
              <a:t>As you’ve seen, creating systems using composition gives you a lot more flexibility. Not only does it let you encapsulate</a:t>
            </a:r>
            <a:br>
              <a:rPr lang="en-US" sz="1800" dirty="0"/>
            </a:br>
            <a:r>
              <a:rPr lang="en-US" sz="1800" dirty="0"/>
              <a:t>a family of algorithms into their own set of classes, but it also lets you </a:t>
            </a:r>
            <a:r>
              <a:rPr lang="en-US" sz="1800" b="1" i="1" dirty="0"/>
              <a:t>change behavior at runtime </a:t>
            </a:r>
            <a:r>
              <a:rPr lang="en-US" sz="1800" dirty="0"/>
              <a:t>as long as </a:t>
            </a:r>
          </a:p>
          <a:p>
            <a:r>
              <a:rPr lang="en-US" sz="1800" dirty="0"/>
              <a:t>the object you’re composing with implements the correct behavior interface. </a:t>
            </a:r>
          </a:p>
          <a:p>
            <a:r>
              <a:rPr lang="en-US" sz="1800" dirty="0"/>
              <a:t>Composition is used in many design patterns and you’ll see a lot more about its advantages and disadvantages when using it</a:t>
            </a:r>
          </a:p>
        </p:txBody>
      </p:sp>
      <p:sp>
        <p:nvSpPr>
          <p:cNvPr id="4" name="Slide Number Placeholder 3"/>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94489474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Observer Pattern </a:t>
            </a:r>
          </a:p>
        </p:txBody>
      </p:sp>
      <p:sp>
        <p:nvSpPr>
          <p:cNvPr id="3" name="Content Placeholder 2"/>
          <p:cNvSpPr>
            <a:spLocks noGrp="1"/>
          </p:cNvSpPr>
          <p:nvPr>
            <p:ph idx="1"/>
          </p:nvPr>
        </p:nvSpPr>
        <p:spPr/>
        <p:txBody>
          <a:bodyPr/>
          <a:lstStyle/>
          <a:p>
            <a:r>
              <a:rPr lang="en-US" b="1" dirty="0"/>
              <a:t>You know how newspaper or magazine subscriptions work: </a:t>
            </a:r>
            <a:endParaRPr lang="en-US" dirty="0"/>
          </a:p>
          <a:p>
            <a:pPr marL="914400" lvl="1" indent="-457200">
              <a:buFont typeface="+mj-lt"/>
              <a:buAutoNum type="arabicPeriod"/>
            </a:pPr>
            <a:r>
              <a:rPr lang="en-US" dirty="0"/>
              <a:t>A newspaper publisher goes into business and begins publishing newspapers. </a:t>
            </a:r>
          </a:p>
          <a:p>
            <a:pPr marL="914400" lvl="1" indent="-457200">
              <a:buFont typeface="+mj-lt"/>
              <a:buAutoNum type="arabicPeriod"/>
            </a:pPr>
            <a:r>
              <a:rPr lang="en-US" dirty="0"/>
              <a:t>You subscribe to a particular publisher, and every time there’s a new edition it gets delivered to you. As long as you remain a subscriber, you get new newspapers. </a:t>
            </a:r>
          </a:p>
          <a:p>
            <a:pPr marL="914400" lvl="1" indent="-457200">
              <a:buFont typeface="+mj-lt"/>
              <a:buAutoNum type="arabicPeriod"/>
            </a:pPr>
            <a:r>
              <a:rPr lang="en-US" dirty="0"/>
              <a:t>You unsubscribe when you don’t want papers anymore, and they stop being delivered. </a:t>
            </a:r>
          </a:p>
          <a:p>
            <a:pPr marL="914400" lvl="1" indent="-457200">
              <a:buFont typeface="+mj-lt"/>
              <a:buAutoNum type="arabicPeriod"/>
            </a:pPr>
            <a:r>
              <a:rPr lang="en-US" dirty="0"/>
              <a:t>While the publisher remains in business, people, hotels, airlines and other businesses constantly subscribe and unsubscribe to the newspaper. </a:t>
            </a:r>
          </a:p>
          <a:p>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169219829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Publishers + Subscribers = Observer Pattern </a:t>
            </a:r>
          </a:p>
        </p:txBody>
      </p:sp>
      <p:pic>
        <p:nvPicPr>
          <p:cNvPr id="5" name="Content Placeholder 4"/>
          <p:cNvPicPr>
            <a:picLocks noGrp="1" noChangeAspect="1"/>
          </p:cNvPicPr>
          <p:nvPr>
            <p:ph idx="1"/>
          </p:nvPr>
        </p:nvPicPr>
        <p:blipFill>
          <a:blip r:embed="rId2"/>
          <a:stretch>
            <a:fillRect/>
          </a:stretch>
        </p:blipFill>
        <p:spPr>
          <a:xfrm>
            <a:off x="457200" y="1597408"/>
            <a:ext cx="8271803" cy="4941504"/>
          </a:xfrm>
          <a:prstGeom prst="rect">
            <a:avLst/>
          </a:prstGeom>
        </p:spPr>
      </p:pic>
      <p:sp>
        <p:nvSpPr>
          <p:cNvPr id="4" name="Slide Number Placeholder 3"/>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2005281947"/>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day in the life of the Observer Pattern </a:t>
            </a:r>
          </a:p>
        </p:txBody>
      </p:sp>
      <p:pic>
        <p:nvPicPr>
          <p:cNvPr id="5" name="Content Placeholder 4"/>
          <p:cNvPicPr>
            <a:picLocks noGrp="1" noChangeAspect="1"/>
          </p:cNvPicPr>
          <p:nvPr>
            <p:ph idx="1"/>
          </p:nvPr>
        </p:nvPicPr>
        <p:blipFill>
          <a:blip r:embed="rId2"/>
          <a:stretch>
            <a:fillRect/>
          </a:stretch>
        </p:blipFill>
        <p:spPr>
          <a:xfrm>
            <a:off x="457200" y="1417638"/>
            <a:ext cx="8229600" cy="2479113"/>
          </a:xfrm>
          <a:prstGeom prst="rect">
            <a:avLst/>
          </a:prstGeom>
        </p:spPr>
      </p:pic>
      <p:sp>
        <p:nvSpPr>
          <p:cNvPr id="4" name="Slide Number Placeholder 3"/>
          <p:cNvSpPr>
            <a:spLocks noGrp="1"/>
          </p:cNvSpPr>
          <p:nvPr>
            <p:ph type="sldNum" sz="quarter" idx="12"/>
          </p:nvPr>
        </p:nvSpPr>
        <p:spPr/>
        <p:txBody>
          <a:bodyPr/>
          <a:lstStyle/>
          <a:p>
            <a:fld id="{1D5CD492-2BC6-F348-9965-EC1D86DF57A8}" type="slidenum">
              <a:rPr lang="en-US" smtClean="0"/>
              <a:t>15</a:t>
            </a:fld>
            <a:endParaRPr lang="en-US"/>
          </a:p>
        </p:txBody>
      </p:sp>
      <p:pic>
        <p:nvPicPr>
          <p:cNvPr id="6" name="Picture 5"/>
          <p:cNvPicPr>
            <a:picLocks noChangeAspect="1"/>
          </p:cNvPicPr>
          <p:nvPr/>
        </p:nvPicPr>
        <p:blipFill>
          <a:blip r:embed="rId3"/>
          <a:stretch>
            <a:fillRect/>
          </a:stretch>
        </p:blipFill>
        <p:spPr>
          <a:xfrm>
            <a:off x="457199" y="3896751"/>
            <a:ext cx="8229601" cy="2742254"/>
          </a:xfrm>
          <a:prstGeom prst="rect">
            <a:avLst/>
          </a:prstGeom>
        </p:spPr>
      </p:pic>
    </p:spTree>
    <p:extLst>
      <p:ext uri="{BB962C8B-B14F-4D97-AF65-F5344CB8AC3E}">
        <p14:creationId xmlns:p14="http://schemas.microsoft.com/office/powerpoint/2010/main" val="140621211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day in the life of the Observer Pattern </a:t>
            </a:r>
          </a:p>
        </p:txBody>
      </p:sp>
      <p:pic>
        <p:nvPicPr>
          <p:cNvPr id="5" name="Content Placeholder 4"/>
          <p:cNvPicPr>
            <a:picLocks noGrp="1" noChangeAspect="1"/>
          </p:cNvPicPr>
          <p:nvPr>
            <p:ph idx="1"/>
          </p:nvPr>
        </p:nvPicPr>
        <p:blipFill>
          <a:blip r:embed="rId2"/>
          <a:stretch>
            <a:fillRect/>
          </a:stretch>
        </p:blipFill>
        <p:spPr>
          <a:xfrm>
            <a:off x="457200" y="1558315"/>
            <a:ext cx="8229600" cy="2654325"/>
          </a:xfrm>
          <a:prstGeom prst="rect">
            <a:avLst/>
          </a:prstGeom>
        </p:spPr>
      </p:pic>
      <p:sp>
        <p:nvSpPr>
          <p:cNvPr id="4" name="Slide Number Placeholder 3"/>
          <p:cNvSpPr>
            <a:spLocks noGrp="1"/>
          </p:cNvSpPr>
          <p:nvPr>
            <p:ph type="sldNum" sz="quarter" idx="12"/>
          </p:nvPr>
        </p:nvSpPr>
        <p:spPr/>
        <p:txBody>
          <a:bodyPr/>
          <a:lstStyle/>
          <a:p>
            <a:fld id="{1D5CD492-2BC6-F348-9965-EC1D86DF57A8}" type="slidenum">
              <a:rPr lang="en-US" smtClean="0"/>
              <a:t>16</a:t>
            </a:fld>
            <a:endParaRPr lang="en-US"/>
          </a:p>
        </p:txBody>
      </p:sp>
      <p:pic>
        <p:nvPicPr>
          <p:cNvPr id="6" name="Content Placeholder 4"/>
          <p:cNvPicPr>
            <a:picLocks noChangeAspect="1"/>
          </p:cNvPicPr>
          <p:nvPr/>
        </p:nvPicPr>
        <p:blipFill>
          <a:blip r:embed="rId3"/>
          <a:stretch>
            <a:fillRect/>
          </a:stretch>
        </p:blipFill>
        <p:spPr>
          <a:xfrm>
            <a:off x="457200" y="4212640"/>
            <a:ext cx="8229600" cy="2645360"/>
          </a:xfrm>
          <a:prstGeom prst="rect">
            <a:avLst/>
          </a:prstGeom>
        </p:spPr>
      </p:pic>
    </p:spTree>
    <p:extLst>
      <p:ext uri="{BB962C8B-B14F-4D97-AF65-F5344CB8AC3E}">
        <p14:creationId xmlns:p14="http://schemas.microsoft.com/office/powerpoint/2010/main" val="1149464763"/>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day in the life of the Observer Pattern </a:t>
            </a:r>
          </a:p>
        </p:txBody>
      </p:sp>
      <p:sp>
        <p:nvSpPr>
          <p:cNvPr id="4" name="Slide Number Placeholder 3"/>
          <p:cNvSpPr>
            <a:spLocks noGrp="1"/>
          </p:cNvSpPr>
          <p:nvPr>
            <p:ph type="sldNum" sz="quarter" idx="12"/>
          </p:nvPr>
        </p:nvSpPr>
        <p:spPr/>
        <p:txBody>
          <a:bodyPr/>
          <a:lstStyle/>
          <a:p>
            <a:fld id="{1D5CD492-2BC6-F348-9965-EC1D86DF57A8}" type="slidenum">
              <a:rPr lang="en-US" smtClean="0"/>
              <a:t>17</a:t>
            </a:fld>
            <a:endParaRPr lang="en-US"/>
          </a:p>
        </p:txBody>
      </p:sp>
      <p:pic>
        <p:nvPicPr>
          <p:cNvPr id="7" name="Content Placeholder 6"/>
          <p:cNvPicPr>
            <a:picLocks noGrp="1" noChangeAspect="1"/>
          </p:cNvPicPr>
          <p:nvPr>
            <p:ph idx="1"/>
          </p:nvPr>
        </p:nvPicPr>
        <p:blipFill>
          <a:blip r:embed="rId2"/>
          <a:stretch>
            <a:fillRect/>
          </a:stretch>
        </p:blipFill>
        <p:spPr>
          <a:xfrm>
            <a:off x="457200" y="1417638"/>
            <a:ext cx="8229600" cy="2776350"/>
          </a:xfrm>
          <a:prstGeom prst="rect">
            <a:avLst/>
          </a:prstGeom>
        </p:spPr>
      </p:pic>
      <p:pic>
        <p:nvPicPr>
          <p:cNvPr id="8" name="Picture 7"/>
          <p:cNvPicPr>
            <a:picLocks noChangeAspect="1"/>
          </p:cNvPicPr>
          <p:nvPr/>
        </p:nvPicPr>
        <p:blipFill>
          <a:blip r:embed="rId3"/>
          <a:stretch>
            <a:fillRect/>
          </a:stretch>
        </p:blipFill>
        <p:spPr>
          <a:xfrm>
            <a:off x="457200" y="4159046"/>
            <a:ext cx="8229600" cy="2698954"/>
          </a:xfrm>
          <a:prstGeom prst="rect">
            <a:avLst/>
          </a:prstGeom>
        </p:spPr>
      </p:pic>
    </p:spTree>
    <p:extLst>
      <p:ext uri="{BB962C8B-B14F-4D97-AF65-F5344CB8AC3E}">
        <p14:creationId xmlns:p14="http://schemas.microsoft.com/office/powerpoint/2010/main" val="29138332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Observer Pattern defined </a:t>
            </a:r>
          </a:p>
        </p:txBody>
      </p:sp>
      <p:sp>
        <p:nvSpPr>
          <p:cNvPr id="3" name="Content Placeholder 2"/>
          <p:cNvSpPr>
            <a:spLocks noGrp="1"/>
          </p:cNvSpPr>
          <p:nvPr>
            <p:ph idx="1"/>
          </p:nvPr>
        </p:nvSpPr>
        <p:spPr/>
        <p:txBody>
          <a:bodyPr/>
          <a:lstStyle/>
          <a:p>
            <a:r>
              <a:rPr lang="en-US" dirty="0"/>
              <a:t>When you’re trying to picture the Observer Pattern, a newspaper subscription service with its publisher and subscribers is a good way to visualize the pattern. </a:t>
            </a:r>
          </a:p>
          <a:p>
            <a:r>
              <a:rPr lang="en-US" b="1" dirty="0"/>
              <a:t>The Observer Pattern </a:t>
            </a:r>
            <a:r>
              <a:rPr lang="en-US" dirty="0"/>
              <a:t>defines a one-to-many dependency between objects </a:t>
            </a:r>
          </a:p>
          <a:p>
            <a:r>
              <a:rPr lang="en-US" dirty="0"/>
              <a:t>so that when one object changes state, all of its dependents are notified and updated automatically. </a:t>
            </a:r>
          </a:p>
          <a:p>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41082729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457200" y="274638"/>
            <a:ext cx="8229600" cy="6428320"/>
          </a:xfrm>
          <a:prstGeom prst="rect">
            <a:avLst/>
          </a:prstGeom>
        </p:spPr>
      </p:pic>
      <p:sp>
        <p:nvSpPr>
          <p:cNvPr id="4" name="Slide Number Placeholder 3"/>
          <p:cNvSpPr>
            <a:spLocks noGrp="1"/>
          </p:cNvSpPr>
          <p:nvPr>
            <p:ph type="sldNum" sz="quarter" idx="12"/>
          </p:nvPr>
        </p:nvSpPr>
        <p:spPr/>
        <p:txBody>
          <a:bodyPr/>
          <a:lstStyle/>
          <a:p>
            <a:fld id="{1D5CD492-2BC6-F348-9965-EC1D86DF57A8}" type="slidenum">
              <a:rPr lang="en-US" smtClean="0"/>
              <a:t>19</a:t>
            </a:fld>
            <a:endParaRPr lang="en-US"/>
          </a:p>
        </p:txBody>
      </p:sp>
    </p:spTree>
    <p:extLst>
      <p:ext uri="{BB962C8B-B14F-4D97-AF65-F5344CB8AC3E}">
        <p14:creationId xmlns:p14="http://schemas.microsoft.com/office/powerpoint/2010/main" val="304369795"/>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3920" cy="1143000"/>
          </a:xfrm>
        </p:spPr>
        <p:txBody>
          <a:bodyPr/>
          <a:lstStyle/>
          <a:p>
            <a:r>
              <a:rPr lang="en-US" sz="2300" dirty="0"/>
              <a:t>Today’s topic: Design principles with patterns &amp; examples</a:t>
            </a:r>
          </a:p>
        </p:txBody>
      </p:sp>
      <p:pic>
        <p:nvPicPr>
          <p:cNvPr id="4" name="Content Placeholder 3"/>
          <p:cNvPicPr>
            <a:picLocks noGrp="1" noChangeAspect="1"/>
          </p:cNvPicPr>
          <p:nvPr>
            <p:ph idx="1"/>
          </p:nvPr>
        </p:nvPicPr>
        <p:blipFill>
          <a:blip r:embed="rId2"/>
          <a:stretch>
            <a:fillRect/>
          </a:stretch>
        </p:blipFill>
        <p:spPr>
          <a:xfrm>
            <a:off x="3568505" y="1624012"/>
            <a:ext cx="4902590" cy="4525963"/>
          </a:xfrm>
          <a:prstGeom prst="rect">
            <a:avLst/>
          </a:prstGeom>
        </p:spPr>
      </p:pic>
      <p:sp>
        <p:nvSpPr>
          <p:cNvPr id="7" name="Footer Placeholder 6"/>
          <p:cNvSpPr>
            <a:spLocks noGrp="1"/>
          </p:cNvSpPr>
          <p:nvPr>
            <p:ph type="ftr" sz="quarter" idx="4294967295"/>
          </p:nvPr>
        </p:nvSpPr>
        <p:spPr>
          <a:xfrm>
            <a:off x="3124200" y="6356350"/>
            <a:ext cx="2895600" cy="365125"/>
          </a:xfrm>
        </p:spPr>
        <p:txBody>
          <a:bodyPr/>
          <a:lstStyle/>
          <a:p>
            <a:endParaRPr lang="en-US" dirty="0"/>
          </a:p>
        </p:txBody>
      </p:sp>
      <p:sp>
        <p:nvSpPr>
          <p:cNvPr id="8" name="Date Placeholder 7"/>
          <p:cNvSpPr>
            <a:spLocks noGrp="1"/>
          </p:cNvSpPr>
          <p:nvPr>
            <p:ph type="dt" sz="half" idx="4294967295"/>
          </p:nvPr>
        </p:nvSpPr>
        <p:spPr>
          <a:xfrm>
            <a:off x="457200" y="6356350"/>
            <a:ext cx="2133600" cy="365125"/>
          </a:xfrm>
        </p:spPr>
        <p:txBody>
          <a:bodyPr/>
          <a:lstStyle/>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pic>
        <p:nvPicPr>
          <p:cNvPr id="5" name="Picture 4"/>
          <p:cNvPicPr>
            <a:picLocks noChangeAspect="1"/>
          </p:cNvPicPr>
          <p:nvPr/>
        </p:nvPicPr>
        <p:blipFill>
          <a:blip r:embed="rId3"/>
          <a:stretch>
            <a:fillRect/>
          </a:stretch>
        </p:blipFill>
        <p:spPr>
          <a:xfrm>
            <a:off x="895350" y="3296444"/>
            <a:ext cx="3390900" cy="1181100"/>
          </a:xfrm>
          <a:prstGeom prst="rect">
            <a:avLst/>
          </a:prstGeom>
        </p:spPr>
      </p:pic>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Loose Coupling </a:t>
            </a:r>
          </a:p>
        </p:txBody>
      </p:sp>
      <p:sp>
        <p:nvSpPr>
          <p:cNvPr id="3" name="Content Placeholder 2"/>
          <p:cNvSpPr>
            <a:spLocks noGrp="1"/>
          </p:cNvSpPr>
          <p:nvPr>
            <p:ph idx="1"/>
          </p:nvPr>
        </p:nvSpPr>
        <p:spPr/>
        <p:txBody>
          <a:bodyPr/>
          <a:lstStyle/>
          <a:p>
            <a:r>
              <a:rPr lang="en-US" i="1" dirty="0"/>
              <a:t>Strive for loosely coupled designs between objects that interact. </a:t>
            </a:r>
            <a:endParaRPr lang="en-US" b="1" dirty="0"/>
          </a:p>
          <a:p>
            <a:r>
              <a:rPr lang="en-US" dirty="0"/>
              <a:t>When two objects are loosely coupled, they can interact, but have very little knowledge of each other. </a:t>
            </a:r>
          </a:p>
          <a:p>
            <a:r>
              <a:rPr lang="en-US" dirty="0"/>
              <a:t>The Observer Pattern provides an object design where subjects and observers are loosely coupled. </a:t>
            </a:r>
          </a:p>
          <a:p>
            <a:r>
              <a:rPr lang="en-US" dirty="0"/>
              <a:t>Why? </a:t>
            </a:r>
          </a:p>
          <a:p>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20</a:t>
            </a:fld>
            <a:endParaRPr lang="en-US"/>
          </a:p>
        </p:txBody>
      </p:sp>
    </p:spTree>
    <p:extLst>
      <p:ext uri="{BB962C8B-B14F-4D97-AF65-F5344CB8AC3E}">
        <p14:creationId xmlns:p14="http://schemas.microsoft.com/office/powerpoint/2010/main" val="23709741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Loose coupling support changes</a:t>
            </a:r>
          </a:p>
        </p:txBody>
      </p:sp>
      <p:sp>
        <p:nvSpPr>
          <p:cNvPr id="3" name="Content Placeholder 2"/>
          <p:cNvSpPr>
            <a:spLocks noGrp="1"/>
          </p:cNvSpPr>
          <p:nvPr>
            <p:ph idx="1"/>
          </p:nvPr>
        </p:nvSpPr>
        <p:spPr/>
        <p:txBody>
          <a:bodyPr/>
          <a:lstStyle/>
          <a:p>
            <a:r>
              <a:rPr lang="en-US" sz="2100" dirty="0"/>
              <a:t>The only thing the subject knows about an observer is that it implements a certain interface:</a:t>
            </a:r>
          </a:p>
          <a:p>
            <a:pPr lvl="1"/>
            <a:r>
              <a:rPr lang="en-US" sz="2100" dirty="0"/>
              <a:t>(the Observer interface). It doesn’t need to know the concrete class of the observer, what it does, or anything else about it.</a:t>
            </a:r>
          </a:p>
          <a:p>
            <a:r>
              <a:rPr lang="en-US" sz="2100" dirty="0"/>
              <a:t>We never need to modify the subject to add new types of observers. </a:t>
            </a:r>
          </a:p>
          <a:p>
            <a:r>
              <a:rPr lang="en-US" sz="2100" dirty="0"/>
              <a:t>We can reuse subjects or observers independently of each other. </a:t>
            </a:r>
          </a:p>
          <a:p>
            <a:r>
              <a:rPr lang="en-US" sz="2100" dirty="0"/>
              <a:t>Changes to either the subject or an observer will not affect the other. </a:t>
            </a:r>
          </a:p>
          <a:p>
            <a:r>
              <a:rPr lang="en-US" sz="2100" b="1" dirty="0"/>
              <a:t>Loosely coupled designs allow us to build flexible OO systems that can handle change because they minimize the interdependency between objects. </a:t>
            </a:r>
            <a:endParaRPr lang="en-US" sz="2100" dirty="0"/>
          </a:p>
        </p:txBody>
      </p:sp>
      <p:sp>
        <p:nvSpPr>
          <p:cNvPr id="4" name="Slide Number Placeholder 3"/>
          <p:cNvSpPr>
            <a:spLocks noGrp="1"/>
          </p:cNvSpPr>
          <p:nvPr>
            <p:ph type="sldNum" sz="quarter" idx="12"/>
          </p:nvPr>
        </p:nvSpPr>
        <p:spPr/>
        <p:txBody>
          <a:bodyPr/>
          <a:lstStyle/>
          <a:p>
            <a:fld id="{1D5CD492-2BC6-F348-9965-EC1D86DF57A8}" type="slidenum">
              <a:rPr lang="en-US" smtClean="0"/>
              <a:t>21</a:t>
            </a:fld>
            <a:endParaRPr lang="en-US" dirty="0"/>
          </a:p>
        </p:txBody>
      </p:sp>
    </p:spTree>
    <p:extLst>
      <p:ext uri="{BB962C8B-B14F-4D97-AF65-F5344CB8AC3E}">
        <p14:creationId xmlns:p14="http://schemas.microsoft.com/office/powerpoint/2010/main" val="1516001652"/>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Designing the Weather Station </a:t>
            </a:r>
          </a:p>
        </p:txBody>
      </p:sp>
      <p:sp>
        <p:nvSpPr>
          <p:cNvPr id="4" name="Slide Number Placeholder 3"/>
          <p:cNvSpPr>
            <a:spLocks noGrp="1"/>
          </p:cNvSpPr>
          <p:nvPr>
            <p:ph type="sldNum" sz="quarter" idx="12"/>
          </p:nvPr>
        </p:nvSpPr>
        <p:spPr/>
        <p:txBody>
          <a:bodyPr/>
          <a:lstStyle/>
          <a:p>
            <a:fld id="{1D5CD492-2BC6-F348-9965-EC1D86DF57A8}" type="slidenum">
              <a:rPr lang="en-US" smtClean="0"/>
              <a:t>22</a:t>
            </a:fld>
            <a:endParaRPr lang="en-US"/>
          </a:p>
        </p:txBody>
      </p:sp>
      <p:pic>
        <p:nvPicPr>
          <p:cNvPr id="8" name="Content Placeholder 7"/>
          <p:cNvPicPr>
            <a:picLocks noGrp="1" noChangeAspect="1"/>
          </p:cNvPicPr>
          <p:nvPr>
            <p:ph idx="1"/>
          </p:nvPr>
        </p:nvPicPr>
        <p:blipFill>
          <a:blip r:embed="rId2"/>
          <a:stretch>
            <a:fillRect/>
          </a:stretch>
        </p:blipFill>
        <p:spPr>
          <a:xfrm>
            <a:off x="309489" y="1575582"/>
            <a:ext cx="8634335" cy="5151295"/>
          </a:xfrm>
          <a:prstGeom prst="rect">
            <a:avLst/>
          </a:prstGeom>
        </p:spPr>
      </p:pic>
    </p:spTree>
    <p:extLst>
      <p:ext uri="{BB962C8B-B14F-4D97-AF65-F5344CB8AC3E}">
        <p14:creationId xmlns:p14="http://schemas.microsoft.com/office/powerpoint/2010/main" val="261440261"/>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Built-in Observer Pattern</a:t>
            </a:r>
          </a:p>
        </p:txBody>
      </p:sp>
      <p:pic>
        <p:nvPicPr>
          <p:cNvPr id="5" name="Content Placeholder 4"/>
          <p:cNvPicPr>
            <a:picLocks noGrp="1" noChangeAspect="1"/>
          </p:cNvPicPr>
          <p:nvPr>
            <p:ph idx="1"/>
          </p:nvPr>
        </p:nvPicPr>
        <p:blipFill>
          <a:blip r:embed="rId2"/>
          <a:stretch>
            <a:fillRect/>
          </a:stretch>
        </p:blipFill>
        <p:spPr>
          <a:xfrm>
            <a:off x="457200" y="1600200"/>
            <a:ext cx="8229600" cy="5099726"/>
          </a:xfrm>
          <a:prstGeom prst="rect">
            <a:avLst/>
          </a:prstGeom>
        </p:spPr>
      </p:pic>
      <p:sp>
        <p:nvSpPr>
          <p:cNvPr id="4" name="Slide Number Placeholder 3"/>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137070834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Decorator pattern: </a:t>
            </a:r>
            <a:r>
              <a:rPr lang="en-US" dirty="0" err="1"/>
              <a:t>Starbuzz</a:t>
            </a:r>
            <a:r>
              <a:rPr lang="en-US" dirty="0"/>
              <a:t> Coffee Example</a:t>
            </a:r>
          </a:p>
        </p:txBody>
      </p:sp>
      <p:pic>
        <p:nvPicPr>
          <p:cNvPr id="5" name="Content Placeholder 4"/>
          <p:cNvPicPr>
            <a:picLocks noGrp="1" noChangeAspect="1"/>
          </p:cNvPicPr>
          <p:nvPr>
            <p:ph idx="1"/>
          </p:nvPr>
        </p:nvPicPr>
        <p:blipFill>
          <a:blip r:embed="rId2"/>
          <a:stretch>
            <a:fillRect/>
          </a:stretch>
        </p:blipFill>
        <p:spPr>
          <a:xfrm>
            <a:off x="457200" y="1600200"/>
            <a:ext cx="7462638" cy="5044393"/>
          </a:xfrm>
          <a:prstGeom prst="rect">
            <a:avLst/>
          </a:prstGeom>
        </p:spPr>
      </p:pic>
      <p:sp>
        <p:nvSpPr>
          <p:cNvPr id="4" name="Slide Number Placeholder 3"/>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2007903695"/>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With more beverages &amp; Toppings</a:t>
            </a:r>
          </a:p>
        </p:txBody>
      </p:sp>
      <p:pic>
        <p:nvPicPr>
          <p:cNvPr id="5" name="Content Placeholder 4"/>
          <p:cNvPicPr>
            <a:picLocks noGrp="1" noChangeAspect="1"/>
          </p:cNvPicPr>
          <p:nvPr>
            <p:ph idx="1"/>
          </p:nvPr>
        </p:nvPicPr>
        <p:blipFill>
          <a:blip r:embed="rId2"/>
          <a:stretch>
            <a:fillRect/>
          </a:stretch>
        </p:blipFill>
        <p:spPr>
          <a:xfrm>
            <a:off x="323556" y="1600200"/>
            <a:ext cx="8623495" cy="5065215"/>
          </a:xfrm>
          <a:prstGeom prst="rect">
            <a:avLst/>
          </a:prstGeom>
        </p:spPr>
      </p:pic>
      <p:sp>
        <p:nvSpPr>
          <p:cNvPr id="4" name="Slide Number Placeholder 3"/>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1114377293"/>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Open-Closed Principle </a:t>
            </a:r>
          </a:p>
        </p:txBody>
      </p:sp>
      <p:sp>
        <p:nvSpPr>
          <p:cNvPr id="3" name="Content Placeholder 2"/>
          <p:cNvSpPr>
            <a:spLocks noGrp="1"/>
          </p:cNvSpPr>
          <p:nvPr>
            <p:ph idx="1"/>
          </p:nvPr>
        </p:nvSpPr>
        <p:spPr>
          <a:xfrm>
            <a:off x="457200" y="1417638"/>
            <a:ext cx="8229600" cy="5303837"/>
          </a:xfrm>
        </p:spPr>
        <p:txBody>
          <a:bodyPr/>
          <a:lstStyle/>
          <a:p>
            <a:r>
              <a:rPr lang="en-US" i="1" dirty="0"/>
              <a:t>Classes should be open for extension, but closed for modification. </a:t>
            </a:r>
          </a:p>
          <a:p>
            <a:pPr lvl="1"/>
            <a:r>
              <a:rPr lang="en-US" dirty="0"/>
              <a:t>Come on in; we’re </a:t>
            </a:r>
            <a:r>
              <a:rPr lang="en-US" i="1" dirty="0"/>
              <a:t>open</a:t>
            </a:r>
            <a:r>
              <a:rPr lang="en-US" dirty="0"/>
              <a:t>. Feel free to extend our classes with any new behavior you like. If your needs or requirements change (and we know they will), just go ahead and make your own extensions. </a:t>
            </a:r>
          </a:p>
          <a:p>
            <a:pPr lvl="1"/>
            <a:r>
              <a:rPr lang="en-US" dirty="0"/>
              <a:t>Sorry, we’re </a:t>
            </a:r>
            <a:r>
              <a:rPr lang="en-US" i="1" dirty="0"/>
              <a:t>closed</a:t>
            </a:r>
            <a:r>
              <a:rPr lang="en-US" dirty="0"/>
              <a:t>. That’s right, we spent a lot of time getting this code correct and bug free, so we can’t let you alter the existing code. It must remain closed to modification. If you don’t like it, you can speak to the manager. </a:t>
            </a:r>
          </a:p>
          <a:p>
            <a:r>
              <a:rPr lang="en-US" sz="2000" dirty="0"/>
              <a:t>Our goal is to allow classes to be easily extended to incorporate new behavior without modifying existing code.</a:t>
            </a:r>
          </a:p>
          <a:p>
            <a:r>
              <a:rPr lang="en-US" sz="2000" dirty="0"/>
              <a:t>What do we get if we accomplish this? Designs that are resilient to change and flexible enough to take on new functionality to meet changing requirements. </a:t>
            </a:r>
          </a:p>
          <a:p>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26</a:t>
            </a:fld>
            <a:endParaRPr lang="en-US" dirty="0"/>
          </a:p>
        </p:txBody>
      </p:sp>
    </p:spTree>
    <p:extLst>
      <p:ext uri="{BB962C8B-B14F-4D97-AF65-F5344CB8AC3E}">
        <p14:creationId xmlns:p14="http://schemas.microsoft.com/office/powerpoint/2010/main" val="642311959"/>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Decorator Pattern defined </a:t>
            </a:r>
          </a:p>
        </p:txBody>
      </p:sp>
      <p:sp>
        <p:nvSpPr>
          <p:cNvPr id="3" name="Content Placeholder 2"/>
          <p:cNvSpPr>
            <a:spLocks noGrp="1"/>
          </p:cNvSpPr>
          <p:nvPr>
            <p:ph idx="1"/>
          </p:nvPr>
        </p:nvSpPr>
        <p:spPr>
          <a:xfrm>
            <a:off x="457200" y="1600201"/>
            <a:ext cx="8229600" cy="2521634"/>
          </a:xfrm>
        </p:spPr>
        <p:txBody>
          <a:bodyPr/>
          <a:lstStyle/>
          <a:p>
            <a:r>
              <a:rPr lang="en-US" b="1" dirty="0"/>
              <a:t>Decorator Pattern </a:t>
            </a:r>
            <a:r>
              <a:rPr lang="en-US" dirty="0"/>
              <a:t>attaches additional responsibilities to an object dynamically. Decorators provide a flexible alternative to </a:t>
            </a:r>
            <a:r>
              <a:rPr lang="en-US" dirty="0" err="1"/>
              <a:t>subclassing</a:t>
            </a:r>
            <a:r>
              <a:rPr lang="en-US" dirty="0"/>
              <a:t> for extending functionality. </a:t>
            </a:r>
          </a:p>
          <a:p>
            <a:r>
              <a:rPr lang="en-US" dirty="0"/>
              <a:t>Real World Decorators: Java I/O </a:t>
            </a:r>
          </a:p>
          <a:p>
            <a:pPr lvl="1"/>
            <a:r>
              <a:rPr lang="en-US" b="1" i="1" dirty="0" err="1"/>
              <a:t>Buffered</a:t>
            </a:r>
            <a:r>
              <a:rPr lang="en-US" dirty="0" err="1"/>
              <a:t>InputStream</a:t>
            </a:r>
            <a:r>
              <a:rPr lang="en-US" dirty="0"/>
              <a:t> and </a:t>
            </a:r>
            <a:r>
              <a:rPr lang="en-US" b="1" i="1" dirty="0" err="1"/>
              <a:t>LineNumber</a:t>
            </a:r>
            <a:r>
              <a:rPr lang="en-US" dirty="0" err="1"/>
              <a:t>InputStream</a:t>
            </a:r>
            <a:r>
              <a:rPr lang="en-US" dirty="0"/>
              <a:t> both extend </a:t>
            </a:r>
            <a:r>
              <a:rPr lang="en-US" b="1" i="1" dirty="0" err="1"/>
              <a:t>File</a:t>
            </a:r>
            <a:r>
              <a:rPr lang="en-US" dirty="0" err="1"/>
              <a:t>InputStream</a:t>
            </a:r>
            <a:r>
              <a:rPr lang="en-US" dirty="0"/>
              <a:t>, which acts as the abstract decorator class. </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27</a:t>
            </a:fld>
            <a:endParaRPr lang="en-US"/>
          </a:p>
        </p:txBody>
      </p:sp>
      <p:pic>
        <p:nvPicPr>
          <p:cNvPr id="9" name="Picture 8"/>
          <p:cNvPicPr>
            <a:picLocks noChangeAspect="1"/>
          </p:cNvPicPr>
          <p:nvPr/>
        </p:nvPicPr>
        <p:blipFill>
          <a:blip r:embed="rId2"/>
          <a:stretch>
            <a:fillRect/>
          </a:stretch>
        </p:blipFill>
        <p:spPr>
          <a:xfrm>
            <a:off x="0" y="4029206"/>
            <a:ext cx="9144000" cy="2757160"/>
          </a:xfrm>
          <a:prstGeom prst="rect">
            <a:avLst/>
          </a:prstGeom>
        </p:spPr>
      </p:pic>
      <p:pic>
        <p:nvPicPr>
          <p:cNvPr id="2049" name="Picture 1" descr="age129image7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33575" cy="5810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ge129image7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33575" cy="5810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ge129image797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33575" cy="58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78999"/>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p>
        </p:txBody>
      </p:sp>
      <p:sp>
        <p:nvSpPr>
          <p:cNvPr id="4" name="Slide Number Placeholder 3"/>
          <p:cNvSpPr>
            <a:spLocks noGrp="1"/>
          </p:cNvSpPr>
          <p:nvPr>
            <p:ph type="sldNum" sz="quarter" idx="12"/>
          </p:nvPr>
        </p:nvSpPr>
        <p:spPr/>
        <p:txBody>
          <a:bodyPr/>
          <a:lstStyle/>
          <a:p>
            <a:fld id="{1D5CD492-2BC6-F348-9965-EC1D86DF57A8}" type="slidenum">
              <a:rPr lang="en-US" smtClean="0"/>
              <a:t>28</a:t>
            </a:fld>
            <a:endParaRPr lang="en-US"/>
          </a:p>
        </p:txBody>
      </p:sp>
      <p:pic>
        <p:nvPicPr>
          <p:cNvPr id="6" name="Content Placeholder 5"/>
          <p:cNvPicPr>
            <a:picLocks noGrp="1" noChangeAspect="1"/>
          </p:cNvPicPr>
          <p:nvPr>
            <p:ph idx="1"/>
          </p:nvPr>
        </p:nvPicPr>
        <p:blipFill>
          <a:blip r:embed="rId2"/>
          <a:stretch>
            <a:fillRect/>
          </a:stretch>
        </p:blipFill>
        <p:spPr>
          <a:xfrm>
            <a:off x="457200" y="1100645"/>
            <a:ext cx="8229600" cy="5618895"/>
          </a:xfrm>
          <a:prstGeom prst="rect">
            <a:avLst/>
          </a:prstGeom>
        </p:spPr>
      </p:pic>
    </p:spTree>
    <p:extLst>
      <p:ext uri="{BB962C8B-B14F-4D97-AF65-F5344CB8AC3E}">
        <p14:creationId xmlns:p14="http://schemas.microsoft.com/office/powerpoint/2010/main" val="794867265"/>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514" y="176165"/>
            <a:ext cx="7293232" cy="1143000"/>
          </a:xfrm>
        </p:spPr>
        <p:txBody>
          <a:bodyPr/>
          <a:lstStyle/>
          <a:p>
            <a:r>
              <a:rPr lang="en-US" dirty="0" err="1"/>
              <a:t>Starbuzz</a:t>
            </a:r>
            <a:r>
              <a:rPr lang="en-US" dirty="0"/>
              <a:t> example</a:t>
            </a:r>
          </a:p>
        </p:txBody>
      </p:sp>
      <p:pic>
        <p:nvPicPr>
          <p:cNvPr id="5" name="Content Placeholder 4"/>
          <p:cNvPicPr>
            <a:picLocks noGrp="1" noChangeAspect="1"/>
          </p:cNvPicPr>
          <p:nvPr>
            <p:ph idx="1"/>
          </p:nvPr>
        </p:nvPicPr>
        <p:blipFill>
          <a:blip r:embed="rId2"/>
          <a:stretch>
            <a:fillRect/>
          </a:stretch>
        </p:blipFill>
        <p:spPr>
          <a:xfrm>
            <a:off x="140677" y="1230910"/>
            <a:ext cx="8764172" cy="5394655"/>
          </a:xfrm>
          <a:prstGeom prst="rect">
            <a:avLst/>
          </a:prstGeom>
        </p:spPr>
      </p:pic>
      <p:sp>
        <p:nvSpPr>
          <p:cNvPr id="4" name="Slide Number Placeholder 3"/>
          <p:cNvSpPr>
            <a:spLocks noGrp="1"/>
          </p:cNvSpPr>
          <p:nvPr>
            <p:ph type="sldNum" sz="quarter" idx="12"/>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144684239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isolate changes</a:t>
            </a:r>
          </a:p>
        </p:txBody>
      </p:sp>
      <p:sp>
        <p:nvSpPr>
          <p:cNvPr id="3" name="Content Placeholder 2"/>
          <p:cNvSpPr>
            <a:spLocks noGrp="1"/>
          </p:cNvSpPr>
          <p:nvPr>
            <p:ph idx="1"/>
          </p:nvPr>
        </p:nvSpPr>
        <p:spPr>
          <a:xfrm>
            <a:off x="457200" y="1600200"/>
            <a:ext cx="8095957" cy="4525963"/>
          </a:xfrm>
        </p:spPr>
        <p:txBody>
          <a:bodyPr/>
          <a:lstStyle/>
          <a:p>
            <a:r>
              <a:rPr lang="en-US" dirty="0"/>
              <a:t>Separating what changes from what stays the same</a:t>
            </a:r>
          </a:p>
          <a:p>
            <a:r>
              <a:rPr lang="en-US" dirty="0"/>
              <a:t>take the parts that vary and encapsulate them, so that later you can alter or extend the parts that vary without affecting those that don’t.</a:t>
            </a:r>
          </a:p>
          <a:p>
            <a:r>
              <a:rPr lang="en-US" dirty="0"/>
              <a:t>As simple as this concept is, it forms the basis for almost every design pattern. All patterns provide a way to let some part of a system vary independently of all other parts.</a:t>
            </a:r>
          </a:p>
        </p:txBody>
      </p:sp>
      <p:sp>
        <p:nvSpPr>
          <p:cNvPr id="4" name="Footer Placeholder 3"/>
          <p:cNvSpPr>
            <a:spLocks noGrp="1"/>
          </p:cNvSpPr>
          <p:nvPr>
            <p:ph type="ftr" sz="quarter" idx="4294967295"/>
          </p:nvPr>
        </p:nvSpPr>
        <p:spPr>
          <a:xfrm>
            <a:off x="3124200" y="6356350"/>
            <a:ext cx="2895600" cy="365125"/>
          </a:xfrm>
        </p:spPr>
        <p:txBody>
          <a:bodyPr/>
          <a:lstStyle/>
          <a:p>
            <a:r>
              <a:rPr lang="en-US" dirty="0"/>
              <a:t>Lecture 7: Design Pattern Introduction</a:t>
            </a:r>
          </a:p>
        </p:txBody>
      </p:sp>
      <p:sp>
        <p:nvSpPr>
          <p:cNvPr id="5" name="Date Placeholder 4"/>
          <p:cNvSpPr>
            <a:spLocks noGrp="1"/>
          </p:cNvSpPr>
          <p:nvPr>
            <p:ph type="dt" sz="half" idx="4294967295"/>
          </p:nvPr>
        </p:nvSpPr>
        <p:spPr>
          <a:xfrm>
            <a:off x="457200" y="6356350"/>
            <a:ext cx="2133600" cy="365125"/>
          </a:xfrm>
        </p:spPr>
        <p:txBody>
          <a:bodyPr/>
          <a:lstStyle/>
          <a:p>
            <a:r>
              <a:rPr lang="mr-IN" dirty="0"/>
              <a:t>31/10/2020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a:t>
            </a:fld>
            <a:endParaRPr lang="en-US"/>
          </a:p>
        </p:txBody>
      </p:sp>
      <p:pic>
        <p:nvPicPr>
          <p:cNvPr id="9" name="Picture 8"/>
          <p:cNvPicPr>
            <a:picLocks noChangeAspect="1"/>
          </p:cNvPicPr>
          <p:nvPr/>
        </p:nvPicPr>
        <p:blipFill>
          <a:blip r:embed="rId2"/>
          <a:stretch>
            <a:fillRect/>
          </a:stretch>
        </p:blipFill>
        <p:spPr>
          <a:xfrm>
            <a:off x="4178300" y="65088"/>
            <a:ext cx="4508500" cy="1562100"/>
          </a:xfrm>
          <a:prstGeom prst="rect">
            <a:avLst/>
          </a:prstGeom>
        </p:spPr>
      </p:pic>
    </p:spTree>
    <p:extLst>
      <p:ext uri="{BB962C8B-B14F-4D97-AF65-F5344CB8AC3E}">
        <p14:creationId xmlns:p14="http://schemas.microsoft.com/office/powerpoint/2010/main" val="1446687288"/>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lstStyle/>
          <a:p>
            <a:pPr lvl="0"/>
            <a:r>
              <a:rPr lang="en-US" dirty="0"/>
              <a:t>Continue reading Head First Design Pattern Book.</a:t>
            </a:r>
          </a:p>
          <a:p>
            <a:pPr lvl="0"/>
            <a:r>
              <a:rPr lang="en-US" dirty="0"/>
              <a:t>Download code from publisher’s website and play with the implementations.</a:t>
            </a:r>
          </a:p>
          <a:p>
            <a:pPr lvl="0"/>
            <a:r>
              <a:rPr lang="en-US" dirty="0"/>
              <a:t>Continue </a:t>
            </a:r>
            <a:r>
              <a:rPr lang="en-US"/>
              <a:t>doing assignment 1</a:t>
            </a:r>
            <a:endParaRPr lang="en-US" dirty="0"/>
          </a:p>
        </p:txBody>
      </p:sp>
      <p:sp>
        <p:nvSpPr>
          <p:cNvPr id="7" name="Footer Placeholder 6"/>
          <p:cNvSpPr>
            <a:spLocks noGrp="1"/>
          </p:cNvSpPr>
          <p:nvPr>
            <p:ph type="ftr" sz="quarter" idx="4294967295"/>
          </p:nvPr>
        </p:nvSpPr>
        <p:spPr>
          <a:xfrm>
            <a:off x="3124200" y="6356350"/>
            <a:ext cx="2895600" cy="365125"/>
          </a:xfrm>
        </p:spPr>
        <p:txBody>
          <a:bodyPr/>
          <a:lstStyle/>
          <a:p>
            <a:endParaRPr lang="en-US" dirty="0"/>
          </a:p>
        </p:txBody>
      </p:sp>
      <p:sp>
        <p:nvSpPr>
          <p:cNvPr id="8" name="Date Placeholder 7"/>
          <p:cNvSpPr>
            <a:spLocks noGrp="1"/>
          </p:cNvSpPr>
          <p:nvPr>
            <p:ph type="dt" sz="half" idx="4294967295"/>
          </p:nvPr>
        </p:nvSpPr>
        <p:spPr>
          <a:xfrm>
            <a:off x="457200" y="6356350"/>
            <a:ext cx="2133600" cy="365125"/>
          </a:xfrm>
        </p:spPr>
        <p:txBody>
          <a:bodyPr/>
          <a:lstStyle/>
          <a:p>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30</a:t>
            </a:fld>
            <a:endParaRPr lang="en-US"/>
          </a:p>
        </p:txBody>
      </p:sp>
    </p:spTree>
    <p:extLst>
      <p:ext uri="{BB962C8B-B14F-4D97-AF65-F5344CB8AC3E}">
        <p14:creationId xmlns:p14="http://schemas.microsoft.com/office/powerpoint/2010/main" val="53299303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example: Strategy pattern with Duck</a:t>
            </a:r>
          </a:p>
        </p:txBody>
      </p:sp>
      <p:sp>
        <p:nvSpPr>
          <p:cNvPr id="3" name="Content Placeholder 2"/>
          <p:cNvSpPr>
            <a:spLocks noGrp="1"/>
          </p:cNvSpPr>
          <p:nvPr>
            <p:ph idx="1"/>
          </p:nvPr>
        </p:nvSpPr>
        <p:spPr/>
        <p:txBody>
          <a:bodyPr/>
          <a:lstStyle/>
          <a:p>
            <a:r>
              <a:rPr lang="en-US" b="1" dirty="0"/>
              <a:t>We know that fly() and quack() are the parts of the Duck class that vary across ducks. </a:t>
            </a:r>
            <a:endParaRPr lang="en-US" dirty="0"/>
          </a:p>
          <a:p>
            <a:r>
              <a:rPr lang="en-US" b="1" dirty="0"/>
              <a:t>To separate these behaviors from the Duck class, we’ll pull both methods out of the Duck class and create a new set of classes to represent each behavior. </a:t>
            </a:r>
            <a:endParaRPr lang="en-US" dirty="0"/>
          </a:p>
        </p:txBody>
      </p:sp>
      <p:sp>
        <p:nvSpPr>
          <p:cNvPr id="4" name="Footer Placeholder 3"/>
          <p:cNvSpPr>
            <a:spLocks noGrp="1"/>
          </p:cNvSpPr>
          <p:nvPr>
            <p:ph type="ftr" sz="quarter" idx="4294967295"/>
          </p:nvPr>
        </p:nvSpPr>
        <p:spPr>
          <a:xfrm>
            <a:off x="3124200" y="6356350"/>
            <a:ext cx="2895600" cy="365125"/>
          </a:xfrm>
        </p:spPr>
        <p:txBody>
          <a:bodyPr/>
          <a:lstStyle/>
          <a:p>
            <a:r>
              <a:rPr lang="en-US" dirty="0"/>
              <a:t>Lecture 7: Design Pattern Introduction</a:t>
            </a:r>
          </a:p>
        </p:txBody>
      </p:sp>
      <p:sp>
        <p:nvSpPr>
          <p:cNvPr id="5" name="Date Placeholder 4"/>
          <p:cNvSpPr>
            <a:spLocks noGrp="1"/>
          </p:cNvSpPr>
          <p:nvPr>
            <p:ph type="dt" sz="half" idx="4294967295"/>
          </p:nvPr>
        </p:nvSpPr>
        <p:spPr>
          <a:xfrm>
            <a:off x="457200" y="6356350"/>
            <a:ext cx="2133600" cy="365125"/>
          </a:xfrm>
        </p:spPr>
        <p:txBody>
          <a:bodyPr/>
          <a:lstStyle/>
          <a:p>
            <a:r>
              <a:rPr lang="mr-IN" dirty="0"/>
              <a:t>31/10/2020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a:p>
        </p:txBody>
      </p:sp>
      <p:pic>
        <p:nvPicPr>
          <p:cNvPr id="7" name="Picture 6"/>
          <p:cNvPicPr>
            <a:picLocks noChangeAspect="1"/>
          </p:cNvPicPr>
          <p:nvPr/>
        </p:nvPicPr>
        <p:blipFill>
          <a:blip r:embed="rId2"/>
          <a:stretch>
            <a:fillRect/>
          </a:stretch>
        </p:blipFill>
        <p:spPr>
          <a:xfrm>
            <a:off x="76200" y="1417638"/>
            <a:ext cx="8991600" cy="5245100"/>
          </a:xfrm>
          <a:prstGeom prst="rect">
            <a:avLst/>
          </a:prstGeom>
        </p:spPr>
      </p:pic>
    </p:spTree>
    <p:extLst>
      <p:ext uri="{BB962C8B-B14F-4D97-AF65-F5344CB8AC3E}">
        <p14:creationId xmlns:p14="http://schemas.microsoft.com/office/powerpoint/2010/main" val="50505180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377311" cy="1143000"/>
          </a:xfrm>
        </p:spPr>
        <p:txBody>
          <a:bodyPr/>
          <a:lstStyle/>
          <a:p>
            <a:r>
              <a:rPr lang="en-US"/>
              <a:t>#2: </a:t>
            </a:r>
            <a:r>
              <a:rPr lang="en-US" i="1"/>
              <a:t>Program to an interface, not an implementation. </a:t>
            </a:r>
            <a:endParaRPr lang="en-US"/>
          </a:p>
        </p:txBody>
      </p:sp>
      <p:sp>
        <p:nvSpPr>
          <p:cNvPr id="3" name="Content Placeholder 2"/>
          <p:cNvSpPr>
            <a:spLocks noGrp="1"/>
          </p:cNvSpPr>
          <p:nvPr>
            <p:ph idx="1"/>
          </p:nvPr>
        </p:nvSpPr>
        <p:spPr/>
        <p:txBody>
          <a:bodyPr/>
          <a:lstStyle/>
          <a:p>
            <a:r>
              <a:rPr lang="en-US" sz="2000" dirty="0"/>
              <a:t>“Program to an interface” really means “Program to a </a:t>
            </a:r>
            <a:r>
              <a:rPr lang="en-US" sz="2000" dirty="0" err="1"/>
              <a:t>supertype</a:t>
            </a:r>
            <a:r>
              <a:rPr lang="en-US" sz="2000" dirty="0"/>
              <a:t>.” </a:t>
            </a:r>
          </a:p>
          <a:p>
            <a:r>
              <a:rPr lang="en-US" sz="2000" dirty="0"/>
              <a:t>The word </a:t>
            </a:r>
            <a:r>
              <a:rPr lang="en-US" sz="2000" i="1" dirty="0"/>
              <a:t>interface </a:t>
            </a:r>
            <a:r>
              <a:rPr lang="en-US" sz="2000" dirty="0"/>
              <a:t>is overloaded here. There’s the </a:t>
            </a:r>
            <a:r>
              <a:rPr lang="en-US" sz="2000" i="1" dirty="0"/>
              <a:t>concept </a:t>
            </a:r>
            <a:r>
              <a:rPr lang="en-US" sz="2000" dirty="0"/>
              <a:t>of interface, but there’s also the Java construct </a:t>
            </a:r>
            <a:r>
              <a:rPr lang="en-US" sz="2000" b="1" dirty="0"/>
              <a:t>interface</a:t>
            </a:r>
            <a:r>
              <a:rPr lang="en-US" sz="2000" dirty="0"/>
              <a:t>. You can </a:t>
            </a:r>
            <a:r>
              <a:rPr lang="en-US" sz="2000" i="1" dirty="0"/>
              <a:t>program to an interface</a:t>
            </a:r>
            <a:r>
              <a:rPr lang="en-US" sz="2000" dirty="0"/>
              <a:t>, without having to actually use a Java </a:t>
            </a:r>
            <a:r>
              <a:rPr lang="en-US" sz="2000" b="1" dirty="0"/>
              <a:t>interface</a:t>
            </a:r>
            <a:r>
              <a:rPr lang="en-US" sz="2000" dirty="0"/>
              <a:t>. </a:t>
            </a:r>
          </a:p>
          <a:p>
            <a:r>
              <a:rPr lang="en-US" sz="2000" dirty="0"/>
              <a:t>The point is to exploit polymorphism by programming to a </a:t>
            </a:r>
            <a:r>
              <a:rPr lang="en-US" sz="2000" dirty="0" err="1"/>
              <a:t>supertype</a:t>
            </a:r>
            <a:r>
              <a:rPr lang="en-US" sz="2000" dirty="0"/>
              <a:t> so that the actual runtime object isn’t locked into the code.</a:t>
            </a:r>
          </a:p>
          <a:p>
            <a:r>
              <a:rPr lang="en-US" sz="2000" dirty="0"/>
              <a:t>the declared type of the variables should be a </a:t>
            </a:r>
            <a:r>
              <a:rPr lang="en-US" sz="2000" dirty="0" err="1"/>
              <a:t>supertype</a:t>
            </a:r>
            <a:r>
              <a:rPr lang="en-US" sz="2000" dirty="0"/>
              <a:t>, usually an abstract class or interface, so that the objects assigned to those variables can be of any concrete implementation of the </a:t>
            </a:r>
            <a:r>
              <a:rPr lang="en-US" sz="2000" dirty="0" err="1"/>
              <a:t>supertype</a:t>
            </a:r>
            <a:r>
              <a:rPr lang="en-US" sz="2000" dirty="0"/>
              <a:t>, which means the class declaring them doesn’t have to know about the actual object types!</a:t>
            </a:r>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30659484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examples:</a:t>
            </a:r>
          </a:p>
        </p:txBody>
      </p:sp>
      <p:sp>
        <p:nvSpPr>
          <p:cNvPr id="3" name="Content Placeholder 2"/>
          <p:cNvSpPr>
            <a:spLocks noGrp="1"/>
          </p:cNvSpPr>
          <p:nvPr>
            <p:ph idx="1"/>
          </p:nvPr>
        </p:nvSpPr>
        <p:spPr>
          <a:xfrm>
            <a:off x="457200" y="1600200"/>
            <a:ext cx="8229600" cy="4645855"/>
          </a:xfrm>
        </p:spPr>
        <p:txBody>
          <a:bodyPr/>
          <a:lstStyle/>
          <a:p>
            <a:r>
              <a:rPr lang="en-US" sz="2000" b="1" dirty="0"/>
              <a:t>Programming to an implementation </a:t>
            </a:r>
            <a:r>
              <a:rPr lang="en-US" sz="2000" dirty="0"/>
              <a:t>would be: </a:t>
            </a:r>
          </a:p>
          <a:p>
            <a:pPr marL="0" indent="0">
              <a:buNone/>
            </a:pPr>
            <a:r>
              <a:rPr lang="en-US" sz="2000" dirty="0"/>
              <a:t>Dog d = new Dog(); </a:t>
            </a:r>
          </a:p>
          <a:p>
            <a:pPr marL="0" indent="0">
              <a:buNone/>
            </a:pPr>
            <a:r>
              <a:rPr lang="en-US" sz="2000" dirty="0" err="1"/>
              <a:t>d.bark</a:t>
            </a:r>
            <a:r>
              <a:rPr lang="en-US" sz="2000" dirty="0"/>
              <a:t>(); </a:t>
            </a:r>
          </a:p>
          <a:p>
            <a:r>
              <a:rPr lang="en-US" sz="2000" dirty="0"/>
              <a:t>But </a:t>
            </a:r>
            <a:r>
              <a:rPr lang="en-US" sz="2000" b="1" dirty="0"/>
              <a:t>programming to an interface/</a:t>
            </a:r>
            <a:r>
              <a:rPr lang="en-US" sz="2000" b="1" dirty="0" err="1"/>
              <a:t>supertype</a:t>
            </a:r>
            <a:r>
              <a:rPr lang="en-US" sz="2000" b="1" dirty="0"/>
              <a:t> </a:t>
            </a:r>
            <a:r>
              <a:rPr lang="en-US" sz="2000" dirty="0"/>
              <a:t>would be:</a:t>
            </a:r>
          </a:p>
          <a:p>
            <a:pPr marL="0" indent="0">
              <a:buNone/>
            </a:pPr>
            <a:r>
              <a:rPr lang="en-US" sz="2000" dirty="0"/>
              <a:t>Animal animal = new Dog(); </a:t>
            </a:r>
          </a:p>
          <a:p>
            <a:pPr marL="0" indent="0">
              <a:buNone/>
            </a:pPr>
            <a:r>
              <a:rPr lang="en-US" sz="2000" dirty="0" err="1"/>
              <a:t>animal.makeSound</a:t>
            </a:r>
            <a:r>
              <a:rPr lang="en-US" sz="2000" dirty="0"/>
              <a:t>(); </a:t>
            </a:r>
          </a:p>
          <a:p>
            <a:r>
              <a:rPr lang="en-US" sz="2000" dirty="0"/>
              <a:t>Even better, rather than hard-coding the instantiation of the subtype (like new Dog()) into the code, </a:t>
            </a:r>
            <a:r>
              <a:rPr lang="en-US" sz="2000" b="1" dirty="0"/>
              <a:t>assign the concrete implementation object at runtime: </a:t>
            </a:r>
            <a:endParaRPr lang="en-US" sz="2000" dirty="0"/>
          </a:p>
          <a:p>
            <a:r>
              <a:rPr lang="en-US" sz="2000" dirty="0"/>
              <a:t>a = </a:t>
            </a:r>
            <a:r>
              <a:rPr lang="en-US" sz="2000" dirty="0" err="1"/>
              <a:t>getAnimal</a:t>
            </a:r>
            <a:r>
              <a:rPr lang="en-US" sz="2000" dirty="0"/>
              <a:t>(); </a:t>
            </a:r>
          </a:p>
          <a:p>
            <a:r>
              <a:rPr lang="en-US" sz="2000" dirty="0" err="1"/>
              <a:t>a.makeSound</a:t>
            </a:r>
            <a:r>
              <a:rPr lang="en-US" sz="2000" dirty="0"/>
              <a:t>(); </a:t>
            </a:r>
          </a:p>
          <a:p>
            <a:endParaRPr lang="en-US" sz="2000" dirty="0"/>
          </a:p>
        </p:txBody>
      </p:sp>
      <p:sp>
        <p:nvSpPr>
          <p:cNvPr id="4" name="Footer Placeholder 3"/>
          <p:cNvSpPr>
            <a:spLocks noGrp="1"/>
          </p:cNvSpPr>
          <p:nvPr>
            <p:ph type="ftr" sz="quarter" idx="4294967295"/>
          </p:nvPr>
        </p:nvSpPr>
        <p:spPr>
          <a:xfrm>
            <a:off x="3124200" y="6356350"/>
            <a:ext cx="2895600" cy="365125"/>
          </a:xfrm>
        </p:spPr>
        <p:txBody>
          <a:bodyPr/>
          <a:lstStyle/>
          <a:p>
            <a:endParaRPr lang="en-US" dirty="0"/>
          </a:p>
        </p:txBody>
      </p:sp>
      <p:sp>
        <p:nvSpPr>
          <p:cNvPr id="5" name="Date Placeholder 4"/>
          <p:cNvSpPr>
            <a:spLocks noGrp="1"/>
          </p:cNvSpPr>
          <p:nvPr>
            <p:ph type="dt" sz="half" idx="4294967295"/>
          </p:nvPr>
        </p:nvSpPr>
        <p:spPr>
          <a:xfrm>
            <a:off x="457200" y="6356350"/>
            <a:ext cx="2133600" cy="365125"/>
          </a:xfrm>
        </p:spPr>
        <p:txBody>
          <a:bodyPr/>
          <a:lstStyle/>
          <a:p>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14527714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examples: Duck behaviors</a:t>
            </a:r>
          </a:p>
        </p:txBody>
      </p:sp>
      <p:sp>
        <p:nvSpPr>
          <p:cNvPr id="4" name="Slide Number Placeholder 3"/>
          <p:cNvSpPr>
            <a:spLocks noGrp="1"/>
          </p:cNvSpPr>
          <p:nvPr>
            <p:ph type="sldNum" sz="quarter" idx="12"/>
          </p:nvPr>
        </p:nvSpPr>
        <p:spPr/>
        <p:txBody>
          <a:bodyPr/>
          <a:lstStyle/>
          <a:p>
            <a:fld id="{1D5CD492-2BC6-F348-9965-EC1D86DF57A8}" type="slidenum">
              <a:rPr lang="en-US" smtClean="0"/>
              <a:t>7</a:t>
            </a:fld>
            <a:endParaRPr lang="en-US"/>
          </a:p>
        </p:txBody>
      </p:sp>
      <p:pic>
        <p:nvPicPr>
          <p:cNvPr id="7" name="Content Placeholder 6"/>
          <p:cNvPicPr>
            <a:picLocks noGrp="1" noChangeAspect="1"/>
          </p:cNvPicPr>
          <p:nvPr>
            <p:ph idx="1"/>
          </p:nvPr>
        </p:nvPicPr>
        <p:blipFill>
          <a:blip r:embed="rId2"/>
          <a:stretch>
            <a:fillRect/>
          </a:stretch>
        </p:blipFill>
        <p:spPr>
          <a:xfrm>
            <a:off x="457200" y="1600200"/>
            <a:ext cx="7579848" cy="4950308"/>
          </a:xfrm>
          <a:prstGeom prst="rect">
            <a:avLst/>
          </a:prstGeom>
        </p:spPr>
      </p:pic>
      <p:sp>
        <p:nvSpPr>
          <p:cNvPr id="8" name="Rectangle 7"/>
          <p:cNvSpPr/>
          <p:nvPr/>
        </p:nvSpPr>
        <p:spPr>
          <a:xfrm>
            <a:off x="457200" y="1429233"/>
            <a:ext cx="8124092" cy="1754326"/>
          </a:xfrm>
          <a:prstGeom prst="rect">
            <a:avLst/>
          </a:prstGeom>
        </p:spPr>
        <p:txBody>
          <a:bodyPr wrap="square">
            <a:spAutoFit/>
          </a:bodyPr>
          <a:lstStyle/>
          <a:p>
            <a:r>
              <a:rPr lang="en-US" b="1" dirty="0">
                <a:solidFill>
                  <a:srgbClr val="FFFFFF"/>
                </a:solidFill>
              </a:rPr>
              <a:t>With this design, other types of objects can reuse our fly and quack behaviors because these behaviors are no longer hidden away in our Duck classes! </a:t>
            </a:r>
            <a:endParaRPr lang="en-US" dirty="0"/>
          </a:p>
          <a:p>
            <a:r>
              <a:rPr lang="en-US" b="1" dirty="0">
                <a:solidFill>
                  <a:srgbClr val="FFFFFF"/>
                </a:solidFill>
              </a:rPr>
              <a:t>And we can add new behaviors without modifying any of our existing behavior classes or touching any of the Duck classes that use flying behaviors. </a:t>
            </a:r>
            <a:endParaRPr lang="en-US" dirty="0"/>
          </a:p>
        </p:txBody>
      </p:sp>
    </p:spTree>
    <p:extLst>
      <p:ext uri="{BB962C8B-B14F-4D97-AF65-F5344CB8AC3E}">
        <p14:creationId xmlns:p14="http://schemas.microsoft.com/office/powerpoint/2010/main" val="125254462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examples: Duck behaviors</a:t>
            </a:r>
          </a:p>
        </p:txBody>
      </p:sp>
      <p:sp>
        <p:nvSpPr>
          <p:cNvPr id="3" name="Content Placeholder 2"/>
          <p:cNvSpPr>
            <a:spLocks noGrp="1"/>
          </p:cNvSpPr>
          <p:nvPr>
            <p:ph idx="1"/>
          </p:nvPr>
        </p:nvSpPr>
        <p:spPr/>
        <p:txBody>
          <a:bodyPr/>
          <a:lstStyle/>
          <a:p>
            <a:r>
              <a:rPr lang="en-US" b="1" dirty="0"/>
              <a:t>With this design, other types of objects can reuse our fly and quack behaviors because these behaviors are no longer hidden away in our Duck classes! </a:t>
            </a:r>
            <a:endParaRPr lang="en-US" dirty="0"/>
          </a:p>
          <a:p>
            <a:r>
              <a:rPr lang="en-US" b="1" dirty="0"/>
              <a:t>And we can add new behaviors without modifying any of our existing behavior classes or touching any of the Duck classes that use flying behaviors. </a:t>
            </a:r>
          </a:p>
          <a:p>
            <a:r>
              <a:rPr lang="en-US" dirty="0"/>
              <a:t>So we get the benefit of REUSE without all the baggage that comes along with inheritance. </a:t>
            </a:r>
          </a:p>
        </p:txBody>
      </p:sp>
      <p:sp>
        <p:nvSpPr>
          <p:cNvPr id="4" name="Slide Number Placeholder 3"/>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1222832247"/>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example: integrate behaviors</a:t>
            </a:r>
          </a:p>
        </p:txBody>
      </p:sp>
      <p:sp>
        <p:nvSpPr>
          <p:cNvPr id="3" name="Content Placeholder 2"/>
          <p:cNvSpPr>
            <a:spLocks noGrp="1"/>
          </p:cNvSpPr>
          <p:nvPr>
            <p:ph idx="1"/>
          </p:nvPr>
        </p:nvSpPr>
        <p:spPr>
          <a:xfrm>
            <a:off x="457200" y="4351338"/>
            <a:ext cx="8229600" cy="1774825"/>
          </a:xfrm>
        </p:spPr>
        <p:txBody>
          <a:bodyPr/>
          <a:lstStyle/>
          <a:p>
            <a:endParaRPr lang="en-US" dirty="0"/>
          </a:p>
        </p:txBody>
      </p:sp>
      <p:sp>
        <p:nvSpPr>
          <p:cNvPr id="4" name="Slide Number Placeholder 3"/>
          <p:cNvSpPr>
            <a:spLocks noGrp="1"/>
          </p:cNvSpPr>
          <p:nvPr>
            <p:ph type="sldNum" sz="quarter" idx="12"/>
          </p:nvPr>
        </p:nvSpPr>
        <p:spPr/>
        <p:txBody>
          <a:bodyPr/>
          <a:lstStyle/>
          <a:p>
            <a:fld id="{1D5CD492-2BC6-F348-9965-EC1D86DF57A8}" type="slidenum">
              <a:rPr lang="en-US" smtClean="0"/>
              <a:t>9</a:t>
            </a:fld>
            <a:endParaRPr lang="en-US"/>
          </a:p>
        </p:txBody>
      </p:sp>
      <p:pic>
        <p:nvPicPr>
          <p:cNvPr id="5" name="Picture 4"/>
          <p:cNvPicPr>
            <a:picLocks noChangeAspect="1"/>
          </p:cNvPicPr>
          <p:nvPr/>
        </p:nvPicPr>
        <p:blipFill>
          <a:blip r:embed="rId2"/>
          <a:stretch>
            <a:fillRect/>
          </a:stretch>
        </p:blipFill>
        <p:spPr>
          <a:xfrm>
            <a:off x="457200" y="1417638"/>
            <a:ext cx="8382000" cy="2933700"/>
          </a:xfrm>
          <a:prstGeom prst="rect">
            <a:avLst/>
          </a:prstGeom>
        </p:spPr>
      </p:pic>
    </p:spTree>
    <p:extLst>
      <p:ext uri="{BB962C8B-B14F-4D97-AF65-F5344CB8AC3E}">
        <p14:creationId xmlns:p14="http://schemas.microsoft.com/office/powerpoint/2010/main" val="113183884"/>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2816</TotalTime>
  <Words>1322</Words>
  <Application>Microsoft Macintosh PowerPoint</Application>
  <PresentationFormat>On-screen Show (4:3)</PresentationFormat>
  <Paragraphs>125</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Wingdings</vt:lpstr>
      <vt:lpstr>SE10 slides</vt:lpstr>
      <vt:lpstr>Object-Oriented Programming with Java</vt:lpstr>
      <vt:lpstr>Today’s topic: Design principles with patterns &amp; examples</vt:lpstr>
      <vt:lpstr>#1: isolate changes</vt:lpstr>
      <vt:lpstr>#1 example: Strategy pattern with Duck</vt:lpstr>
      <vt:lpstr>#2: Program to an interface, not an implementation. </vt:lpstr>
      <vt:lpstr>#2 examples:</vt:lpstr>
      <vt:lpstr>#2 examples: Duck behaviors</vt:lpstr>
      <vt:lpstr>#2 examples: Duck behaviors</vt:lpstr>
      <vt:lpstr>#2 example: integrate behaviors</vt:lpstr>
      <vt:lpstr>#2: Duck implementation</vt:lpstr>
      <vt:lpstr>Big picture of strategy pattern example</vt:lpstr>
      <vt:lpstr>#3: Favor composition over inheritance. </vt:lpstr>
      <vt:lpstr>Observer Pattern </vt:lpstr>
      <vt:lpstr>Publishers + Subscribers = Observer Pattern </vt:lpstr>
      <vt:lpstr>A day in the life of the Observer Pattern </vt:lpstr>
      <vt:lpstr>A day in the life of the Observer Pattern </vt:lpstr>
      <vt:lpstr>A day in the life of the Observer Pattern </vt:lpstr>
      <vt:lpstr>The Observer Pattern defined </vt:lpstr>
      <vt:lpstr>PowerPoint Presentation</vt:lpstr>
      <vt:lpstr>#4: Loose Coupling </vt:lpstr>
      <vt:lpstr>Answer: Loose coupling support changes</vt:lpstr>
      <vt:lpstr>Designing the Weather Station </vt:lpstr>
      <vt:lpstr>Java Built-in Observer Pattern</vt:lpstr>
      <vt:lpstr>Decorator pattern: Starbuzz Coffee Example</vt:lpstr>
      <vt:lpstr>With more beverages &amp; Toppings</vt:lpstr>
      <vt:lpstr>The Open-Closed Principle </vt:lpstr>
      <vt:lpstr>The Decorator Pattern defined </vt:lpstr>
      <vt:lpstr>Class diagram</vt:lpstr>
      <vt:lpstr>Starbuzz example</vt:lpstr>
      <vt:lpstr>Homework</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162</cp:revision>
  <dcterms:created xsi:type="dcterms:W3CDTF">2009-12-29T10:39:27Z</dcterms:created>
  <dcterms:modified xsi:type="dcterms:W3CDTF">2020-10-31T07:01:10Z</dcterms:modified>
</cp:coreProperties>
</file>