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64" r:id="rId2"/>
    <p:sldId id="285" r:id="rId3"/>
    <p:sldId id="284" r:id="rId4"/>
    <p:sldId id="257" r:id="rId5"/>
    <p:sldId id="271" r:id="rId6"/>
    <p:sldId id="281" r:id="rId7"/>
    <p:sldId id="275" r:id="rId8"/>
    <p:sldId id="282" r:id="rId9"/>
    <p:sldId id="273" r:id="rId10"/>
    <p:sldId id="283" r:id="rId11"/>
    <p:sldId id="280" r:id="rId12"/>
    <p:sldId id="278" r:id="rId13"/>
    <p:sldId id="279" r:id="rId14"/>
    <p:sldId id="286" r:id="rId15"/>
    <p:sldId id="276" r:id="rId16"/>
    <p:sldId id="277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7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7"/>
    <p:restoredTop sz="85714" autoAdjust="0"/>
  </p:normalViewPr>
  <p:slideViewPr>
    <p:cSldViewPr snapToGrid="0" snapToObjects="1">
      <p:cViewPr varScale="1">
        <p:scale>
          <a:sx n="109" d="100"/>
          <a:sy n="109" d="100"/>
        </p:scale>
        <p:origin x="26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7:24:49.1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1401 24575,'12'-4'0,"3"0"0,-7 4 0,4 0 0,-4 0 0,3 0 0,-2 0 0,5 0 0,-2 0 0,1 0 0,-2 0 0,-3 0 0,3 0 0,-2 0 0,5 0 0,-1 0 0,-1 0 0,3 0 0,5 0 0,-2 0 0,14 0 0,-14 0 0,14 0 0,-14 0 0,6 0 0,-12 0 0,3 0 0,-3 0 0,4 0 0,-4 0 0,3 7 0,-3-5 0,12 5 0,-6-4 0,6-2 0,0 2 0,2-3 0,0 0 0,6 0 0,-17 0 0,4 0 0,-11 0 0,3 0 0,-2 0 0,6 0 0,-3 0 0,4 0 0,-4 0 0,28 0 0,-25 0 0,34 0 0,-38 0 0,20 0 0,-17 0 0,7 4 0,-6-3 0,-3 2 0,12-3 0,-10 0 0,9 0 0,-11 0 0,4 0 0,8 0 0,-10 0 0,9 0 0,-10 0 0,2 0 0,-3 0 0,3 0 0,-6 0 0,2 0 0,-3 0 0,3 0 0,-2 0 0,2 0 0,-3 0 0,3 0 0,-2 0 0,2 0 0,-3 0 0,3 0 0,-2 0 0,2 0 0,9 0 0,-9 0 0,9 0 0,-13 0 0,13 0 0,-9 0 0,8 0 0,-7 0 0,-4 0 0,4 0 0,7 0 0,-4-7 0,5 6 0,3-6 0,-12 7 0,9 0 0,0 0 0,-10 0 0,22 0 0,-21 0 0,8 0 0,1 0 0,-6 0 0,7 0 0,2-6 0,-12 5 0,8-4 0,1 5 0,-9 0 0,9 0 0,-9 0 0,-3 0 0,4-3 0,-4 2 0,3-3 0,-2 4 0,5 0 0,-1 0 0,2-3 0,-3 2 0,3-3 0,-3 4 0,0 0 0,12 0 0,-2-10 0,1 7 0,-4-7 0,-11 10 0,12 0 0,-9 0 0,8 0 0,-11 0 0,4-3 0,-4 2 0,4-3 0,-5 4 0,13-5 0,-9 0 0,8-1 0,-11 3 0,0 3 0,0 0 0,0 0 0,0 0 0,3 0 0,-2 0 0,2 0 0,-3 0 0,3 0 0,-2 0 0,2 0 0,-3 0 0,11 0 0,-4 0 0,17 0 0,11 0 0,-12 0 0,6 0 0,4-16 0,-26 12 0,25-13 0,-31 17 0,2 0 0,-3 0 0,11 0 0,-4 0 0,17 0 0,-14-3 0,6 2 0,-9-3 0,-2 4 0,1 0 0,-5 0 0,2 0 0,-3 0 0,3 0 0,2-3 0,-1 2 0,3-3 0,-7 4 0,4 0 0,-5 0 0,1-3 0,0 2 0,0-2 0,0 3 0,-1 0 0,5 0 0,0-4 0,0 0 0,11-6 0,-12 5 0,20-5 0,-16 9 0,5-8 0,-5 8 0,-6-2 0,14-7 0,-12 7 0,8-7 0,-7 6 0,0 3 0,3-6 0,-2 6 0,10-7 0,-12 6 0,8-3 0,18-3 0,-22 3 0,34-9 0,-35 9 0,10-4 0,-12 8 0,3-6 0,5 1 0,-5-2 0,8-2 0,-14 6 0,2-3 0,-3 6 0,-1-2 0,1-1 0,4 3 0,0-6 0,0 3 0,3-4 0,-7 3 0,15 2 0,-12-1 0,9 4 0,-9-7 0,-2 6 0,2-3 0,-3 1 0,0-2 0,12-4 0,-10 0 0,10 3 0,-12 3 0,0 3 0,-1 0 0,1 0 0,4-4 0,-4 4 0,7-7 0,-6 2 0,14 1 0,-9-3 0,10 6 0,-8-6 0,8 6 0,-7-6 0,4 6 0,2-8 0,-12 5 0,9-2 0,-9 2 0,-2 4 0,14-5 0,-12 4 0,8-4 0,-7 5 0,8-6 0,-6 5 0,6-4 0,-9 5 0,-2 0 0,6-4 0,5 4 0,-5-4 0,4 4 0,-7 0 0,-4 0 0,7-7 0,-3 5 0,0-5 0,0 7 0,-5 0 0,5 0 0,0-3 0,0 2 0,3-3 0,-7 4 0,7-3 0,-3 2 0,4-6 0,8 6 0,-10-2 0,9-4 0,-10 5 0,-1-5 0,3 7 0,-3-4 0,0 4 0,-1-4 0,-3 4 0,3 0 0,10-5 0,-3 4 0,2-4 0,-5 1 0,-3 3 0,0-2 0,-1 3 0,-3 0 0,4 0 0,-4 0 0,4 0 0,-5 0 0,13-6 0,-9 2 0,12-2 0,-11 2 0,0 4 0,0-3 0,-5-2 0,1 1 0,12-10 0,-9 8 0,8-9 0,-11 11 0,0 1 0,0 3 0,0 0 0,3-4 0,-2 3 0,5-6 0,-5 6 0,2-2 0,-3 3 0,3-4 0,-2 0 0,6-4 0,-6 4 0,5-3 0,-5 6 0,2-3 0,-3 4 0,3 0 0,-2 0 0,2-3 0,1-5 0,-4 3 0,4-6 0,-4 10 0,-1-6 0,5 6 0,-4-2 0,7-1 0,-3 3 0,0-2 0,0 3 0,-1-7 0,-2 5 0,2-5 0,-3 4 0,0 2 0,3-3 0,1 4 0,0 0 0,3 0 0,-3-3 0,0 2 0,3-3 0,-6 4 0,2 0 0,-3 0 0,3-3 0,-2 2 0,6-6 0,-7 3 0,4-1 0,-5-2 0,1 6 0,0-2 0,3-1 0,-2 3 0,2-6 0,1 3 0,0-7 0,0 5 0,-1-1 0,0 7 0,-2-3 0,6-1 0,-6-4 0,2 0 0,-3 3 0,0-2 0,3 3 0,1-4 0,0 4 0,3-7 0,-3 6 0,12-13 0,-10 12 0,6-4 0,-9 3 0,-2 1 0,2-2 0,-3 5 0,0-1 0,0 4 0,0-7 0,-1 6 0,5-10 0,0 6 0,0-3 0,-1 5 0,-3 3 0,0-4 0,3 0 0,-2-1 0,6-5 0,-3 8 0,0-8 0,-1 9 0,1-6 0,-4 6 0,4-3 0,-5 1 0,1 2 0,3-3 0,-2 4 0,2-3 0,-3-2 0,4 1 0,0-3 0,0 6 0,3-6 0,-7 6 0,7-2 0,-6 3 0,6-4 0,-7 3 0,4-2 0,-1 3 0,-2 0 0,14-10 0,-13 7 0,10-7 0,-9 6 0,27-5 0,-19 4 0,21-3 0,-20 8 0,7 0 0,24 0 0,-12 0 0,47 0 0,-26 0 0,13 0 0,-21 0 0,-18 10 0,-8-8 0,-2 9 0,-8-11 0,-4 0 0,3 0 0,-7 0 0,4 0 0,-4 0 0,3 0 0,-3 0 0,7 0 0,6 0 0,-7 0 0,6 0 0,-1 0 0,-8 0 0,9 0 0,-9 0 0,-2-4 0,2 3 0,-3-2 0,3 3 0,-2 0 0,2 0 0,-3 0 0,3 0 0,-2 0 0,2 0 0,-3 0 0,3 0 0,-2 0 0,2-4 0,-3 3 0,4-2 0,-4 3 0,7-4 0,6-2 0,-7-2 0,5-1 0,1-1 0,-9 5 0,12-3 0,-14 7 0,2-3 0,0 4 0,10-5 0,-7 0 0,6-4 0,-9 4 0,1 2 0,4-1 0,-4 3 0,-1-2 0,-3 3 0,0-4 0,12 4 0,-10-4 0,14 0 0,-12 0 0,0 0 0,11-5 0,-12 8 0,12-4 0,-11 5 0,4 0 0,-4 0 0,11-6 0,-12 5 0,9-4 0,-9 5 0,-2 0 0,2 0 0,-3 0 0,28-8 0,-21 6 0,26-13 0,-29 10 0,0-3 0,3 4 0,-6 4 0,2 0 0,-3 0 0,3 0 0,1 0 0,0 0 0,11 0 0,-12 0 0,21 0 0,-18 0 0,18 0 0,-14 0 0,3 0 0,-7 0 0,-5 0 0,2 0 0,9 0 0,-6 0 0,7 0 0,-6 0 0,-7 0 0,15-5 0,-12 4 0,9-4 0,-12 5 0,0 0 0,11-6 0,-8 5 0,21-4 0,-18 5 0,18-10 0,-18 7 0,10-7 0,-4 10 0,-2 0 0,14-5 0,-17 4 0,4-5 0,-7 6 0,8-5 0,-2 4 0,6-4 0,-12 5 0,3 0 0,5 0 0,-2 0 0,3 0 0,-7 0 0,-2 0 0,4 0 0,8 0 0,-10 0 0,10 0 0,-4 0 0,-6 0 0,6 0 0,-9 0 0,-2 0 0,2 0 0,9 0 0,-6 0 0,19 0 0,27 0 0,-17 0 0,16 10 0,2 2 0,4-6 0,-13 8 0,3 2 0,35 6 0,-13-9-295,-23-4 1,0 2 294,23 5 0,-13-12 0,-14 12 0,-32-16 0,2 0 0,-5 0 0,-3 3 589,0-2-589,3 6 0,-6-6 0,2 3 0,-3-4 0,3 0 0,1 0 0,0 0 0,12 0 0,-14 0 0,22 0 0,-21 0 0,12 0 0,-11 0 0,0 0 0,3 0 0,6 0 0,-4 0 0,16 0 0,-16 0 0,7 0 0,-11 0 0,27 0 0,-25 0 0,25 0 0,-28 0 0,4 0 0,8 0 0,-6 0 0,2 0 0,20 0 0,-13 0 0,17 0 0,5 0 0,-30 0 0,17 0 0,-16 0 0,-6 0 0,19 0 0,10 0 0,3 5 0,7-4 0,6 12 0,-21-6 0,14 8 0,0-9 0,38 22 0,-26-23 0,5 23 0,-1 0 0,-3-20 0,-4 14 0,2-1 0,32-18 0,-26 10 0,14-4 0,-64 0 0,47 0 0,-22 3 0,46 9 0,-13-8-204,-28 13 1,-1-2 203,27-17 0,-26 13 0,0 0 0,28-9 0,13 17 0,-43-13 0,20 10 0,-48-19 0,21 2 0,-31-8 0,5 3 407,7-2-407,22 3 0,47 29 0,-34-24 0,4 2-1210,13 22 0,4 3 1210,15-12 0,1-3 0,-14 4 0,0 0 0,14 1 0,-1-1-509,-24-6 0,-3-2 509,-8-3 0,-3-1 0,36 7 0,-42-20 0,-7 4 0,-29-4 2284,-1 4-2284,-3-4 1154,3 0-1154,2 0 0,11 0 0,-10 0 0,5 0 0,-11 0 0,29 0 0,-22 0 0,34 0 0,-35 7 0,18-5 0,-14 5 0,15-2 0,-16-4 0,7 7 0,-12-7 0,0 3 0,-4-4 0,-1 3 0,5-2 0,-4 3 0,16-4 0,-14 0 0,39 16 0,-31-12 0,49 20 0,-45-18 0,12 3 0,-27-6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7:25:46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2393 23813,'24'0'0,"19"0"377,-16 0-377,9 0 127,-28 0-127,0 0 64,29 0-64,24 0 0,0 0 0,7 0-1142,7 6 1,4 0 1141,-12-4 0,3-2 0,-1 1 0,28 6 0,-1-2 0,-2-4 0,0-2 0,0 1 0,-3 0-404,-21 0 0,-3 0 404,-10 0 0,-3 0 0,0 0 0,-5 0 0,12 0 0,29 0 0,0 0-513,4 0 513,-39 0 0,2 0 0,-1 0 0,-1 0 0,40 0 0,-22 0 2237,-22 0-2237,-28 0 888,-3 0-888,-9 0 0,1 0 0,4-3 610,-1 2-610,-3-3 63,12 4-63,-10-3 0,18 2 0,-17-2 0,8 3 0,-3-6 0,10 5 0,-7-8 0,0 9 0,14-12 0,-22 6 0,22-3 0,0-10 0,-10 15 0,24-18 0,1 5 0,4 8 0,17-24 0,-26 29 0,3-17 0,-32 19 0,6-6 0,-9 3 0,-3 1 0,12 0 0,-2-1 0,11 0 0,36-11 0,-36 4 0,25-4 0,-42 5 0,-1 7 0,1-3 0,25-2 0,-22 0 0,64-20 0,-35 20 0,17-14 0,-24 15 0,-26 3 0,26-18 0,-19 15 0,28-14 0,-7 1 0,-12 8 0,18-4 0,-31 13 0,14-1 0,-6-6 0,0 3 0,-2-6 0,-11 10 0,10-1 0,-9-2 0,10 7 0,0-14 0,-6 8 0,6-9 0,0 6 0,-6 0 0,6-4 0,-9 4 0,1-2 0,8-4 0,-10 6 0,6-2 0,-9 7 0,-2 4 0,6-7 0,14-19 0,-1 8 0,8-11 0,-16 23 0,-5-5 0,-3 6 0,0-6 0,-1 6 0,1-2 0,0-1 0,4 0 0,-1 0 0,9-6 0,2 1 0,-3-3 0,0 1 0,-11 7 0,4-3 0,-4 6 0,3-6 0,-3 3 0,0 3 0,11-12 0,-12 11 0,12-9 0,-2 1 0,-7 4 0,9-5 0,-2 6 0,-4 0 0,8-4 0,-10 8 0,-3-5 0,0 5 0,7-4 0,4-6 0,11 2 0,-7-2 0,5 4 0,-6 6 0,18-25 0,-8 19 0,-1-18 0,-11 16 0,-8 4 0,0-2 0,-1 3 0,-3 4 0,29-8 0,-23 3 0,23-4 0,-25 1 0,8-2 0,-10 4 0,6-5 0,-9 7 0,1 1 0,1-1 0,-2 0 0,0 0 0,-2 0 0,6 0 0,-7 0 0,4 4 0,-5-3 0,5 2 0,8-4 0,-2-3 0,14 0 0,-17 0 0,16 1 0,-17 3 0,7-2 0,-6 2 0,-7 1 0,7-1 0,23-13 0,-20 10 0,23-6 0,-29 10 0,3 2 0,1 1 0,0-6 0,-1 4 0,1-5 0,8 7 0,-6-3 0,14-5 0,-18 3 0,10-6 0,-12 11 0,12-5 0,-7 1 0,7 1 0,-11-3 0,10 4 0,-9-3 0,18 3 0,-14-4 0,6 4 0,-12-1 0,3 0 0,6 1 0,-4-6 0,16 0 0,-19 0 0,6 2 0,-1 6 0,-4-6 0,9 4 0,-9-5 0,26-2 0,-22 8 0,30-3 0,-27-2 0,4 3 0,-2-4 0,-11 8 0,10-2 0,-9 0 0,10-1 0,-12 2 0,11-6 0,-12 8 0,21-14 0,-10 15 0,4-8 0,-2 8 0,-11-2 0,1 3 0,24 0 0,-8-5 0,10 3 0,9-3 0,-31 5 0,32-10 0,-32 7 0,31-7 0,-27 10 0,45 0 0,-3-10 0,14 8-394,-26-8 0,3 0 394,39 7 0,-39-6 0,2-1 0,-2 9 0,1-1 0,8-10 0,-1-2 0,35 2 0,-9-7 0,-21 3 0,-29 14 0,13-11 0,-1 12 0,-12-4 0,30-4 788,-42 4-788,21-4 0,-33 2 0,9 6 0,-12-3 0,-1 4 0,9 0 0,-6 0 0,7 0 0,2-5 0,-9 4 0,18-9 0,-17 8 0,16-3 0,-16-2 0,5 6 0,-5-6 0,-3 3 0,0 3 0,11-2 0,-8 3 0,17-5 0,-14 3 0,14-3 0,-14 2 0,6 2 0,-9-3 0,-2 4 0,10 0 0,-1-10 0,5 4 0,-7-5 0,3 2 0,-12 8 0,9-4 0,-12 5 0,11 0 0,-8 0 0,9 0 0,-1-5 0,4 3 0,3-3 0,-2 2 0,-12-2 0,0 1 0,-5 0 0,5 4 0,0 0 0,12-5 0,-6 4 0,14-4 0,-6 5 0,26-8 0,-14 6 0,14-12 0,17 13 0,-34-4 0,31 0 0,-48 0 0,14-1 0,-14-1 0,32 6 0,-20-2 0,22-3 0,-18 5 0,1-4 0,-1 0 0,1 4 0,-9-5 0,6-4 0,-18 8 0,6-9 0,0 11 0,-10 0 0,14-3 0,-12 2 0,3-3 0,27-4 0,-24 6 0,31-6 0,-35 8 0,6 0 0,-5 0 0,-3 0 0,12 0 0,-6 0 0,32 0 0,-3 0 0,9 0 0,3 0 0,-32 0 0,1 0 0,-17 0 0,9 0 0,-6 0 0,19 0 0,-7 0 0,25 0 0,-12 0 0,4 0 0,-22 0 0,2 0 0,-12 0 0,20 0 0,-16 0 0,17 0 0,-18 0 0,9 0 0,-10 0 0,2 0 0,9 0 0,-6 7 0,6-5 0,0 5 0,-6-4 0,6-2 0,-12 3 0,11-4 0,-12 0 0,12 0 0,-11 0 0,4 0 0,-1 0 0,1 0 0,-4 0 0,11 5 0,-12-4 0,9 4 0,-1-5 0,-4 4 0,5-4 0,3 4 0,-8-4 0,17 0 0,44 20 0,-12-7-288,-4 3 1,2 0 287,16-6 0,-23 1 0,-3-2 0,-4-7 0,35 8 0,-68-10 0,34 0 0,-35 0 0,18 0 575,-14 0-575,49 0 0,-15 16 0,38-12 0,-17 13 0,-17-12 0,-13-4 0,-23 8 0,-8-8 0,-5 2 0,5-3 0,0 0 0,0 0 0,11 0 0,-12 0 0,9 0 0,-12-4 0,-1 0 0,5 0 0,8 0 0,6 4 0,43 0 0,-9 0 0,30 0 0,-42 0 0,1 0 0,-34 0 0,4 0 0,-7 0 0,-4 0 0,4 0 0,-5 0 0,5 0 0,-4 0 0,7 0 0,-3 0 0,0 0 0,0 0 0,-4 0 0,28 0 0,8 0 0,46 0 0,-38 0 0,15 0 0,-49 0 0,6 0 0,-12 0 0,11-5 0,-9 4 0,10-4 0,-8 5 0,-4 0 0,3 0 0,5 0 0,24 0 0,-6 0 0,31 0 0,-30 0 0,1 0 0,-24 0 0,-13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7:26:50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3443 24575,'-1'4'0,"2"0"0,10-1 0,1-2 0,12 3 0,-10-4 0,9 3 0,-2-2 0,-3 2 0,14-3 0,-14 0 0,14 0 0,-14 0 0,14 0 0,-14 0 0,15 0 0,10 0 0,-13 0 0,37 0 0,-49 0 0,48 0 0,-22 0 0,12 0 0,13 0 0,-13-16 0,17 12 0,-18-12 0,-3 11 0,-17-2 0,-9 1 0,-6 1 0,-9 5 0,9 0 0,-9 0 0,20-5 0,-8 3 0,29-3 0,21-15 0,-11 17 0,3 1 0,-14-8 0,0 0 0,3 7 0,-2 1 0,16 1 0,-29-9 0,4 8 0,-10-3 0,-16 2 0,33-14 0,-28 6 0,62-26 0,-50 18 0,52-12 0,-55 19 0,6 0 0,-14 12 0,-8-7 0,9-1 0,-12 2 0,-1 0 0,12 6 0,-11-4 0,23-2 0,-21-2 0,19-9 0,-16 8 0,16-7 0,-7 6 0,25-13 0,-12 14 0,47-27 0,-43 31 0,43-23 0,-30 9 0,17-1 0,-26-2 0,20 5 0,-45 5 0,19-2 0,-25 3 0,8 1 0,2-5 0,0 4 0,-6-3 0,13-15 0,-17 12 0,17-12 0,8 5 0,-22 12 0,21-8 0,-16 2 0,-5 7 0,8-7 0,22-16 0,-29 20 0,36-27 0,-42 28 0,10-6 0,-12 6 0,11-5 0,-12 9 0,9-6 0,-12 7 0,3-3 0,-2 2 0,2-2 0,17-18 0,-14 16 0,18-19 0,-20 19 0,7-6 0,-3 3 0,0 0 0,-1 1 0,-6 10 0,5-9 0,-2 5 0,12-5 0,12-18 0,0 10 0,-4-8 0,-9 11 0,-11 7 0,0 0 0,3-3 0,15-14 0,-14 12 0,13-12 0,-18 18 0,-2 2 0,2-2 0,0 3 0,10-2 0,39-24 0,1 5 0,12-10 0,-22 11 0,-25 17 0,-2-4 0,17 11 0,-22-3 0,54-24 0,-27 12 0,8-16 0,13 18 0,-45 4 0,19 3 0,-29 0 0,0 9 0,-5-2 0,5-1 0,8-7 0,23-11 0,-4 7 0,4-4 0,24-12 0,-32 15 0,22-15 0,-34 22 0,14-8 0,-6 4 0,12-8 0,-10 10 0,-7-4 0,0 4 0,6-5 0,-6 6 0,9-2 0,-9-1 0,41-24 0,-45 19 0,44-23 0,-19-5 0,-6 21 0,9-23 0,-17 31 0,-19 4 0,9-2 0,-11 4 0,12-5 0,-6 3 0,39-28 0,-25 25 0,18-18 0,-26 21 0,-8 4 0,8-9 0,-6 5 0,2 1 0,-9 1 0,9 5 0,-6-2 0,10-5 0,-8 4 0,-4-2 0,11 1 0,-5-1 0,15-1 0,-15 0 0,2 2 0,-9 6 0,1-3 0,0 2 0,0-2 0,-5 2 0,13-9 0,20-4 0,-13 0 0,13 1 0,-31 13 0,6 1 0,-3 2 0,12-8 0,-7 8 0,7-8 0,-11 5 0,1-1 0,-5 2 0,6 3 0,-3-4 0,0 4 0,3-4 0,-3 1 0,4 2 0,8-8 0,-10 8 0,6-4 0,-9-2 0,-2 5 0,2-5 0,-3 3 0,0 3 0,3-2 0,-2 3 0,2-4 0,8-2 0,-8 2 0,9-2 0,17-2 0,-22 3 0,22-4 0,-30 5 0,5 4 0,-4 0 0,16 0 0,-2 0 0,4 0 0,-2 0 0,-12 0 0,12 0 0,-14 0 0,10 0 0,-9 0 0,-2 0 0,2 0 0,12 0 0,-7 0 0,11 0 0,-11 0 0,8 0 0,-10 0 0,6 0 0,16 0 0,-17 0 0,31 0 0,-33 0 0,33 0 0,-20 0 0,13 0 0,-10 0 0,-15 0 0,14 0 0,-18 0 0,9 0 0,-11 0 0,4-3 0,-4 2 0,3-3 0,-6 4 0,14-5 0,-12 4 0,8-4 0,-7 1 0,0 3 0,12-7 0,-10 3 0,9-4 0,-11 4 0,4 2 0,8-3 0,-6 5 0,2-7 0,-8 7 0,7-3 0,-8 4 0,12-7 0,-11 5 0,4-5 0,8 7 0,2-5 0,9 4 0,-9-4 0,6 5 0,-18 0 0,10 0 0,-16 0 0,4 0 0,-5 0 0,5-4 0,0 3 0,3-2 0,1 3 0,-4 0 0,11-5 0,-8 4 0,17-5 0,-6 6 0,26 0 0,4 0 0,0 0 0,12 0 0,-29 0 0,13 0 0,-18 0 0,-11 0 0,-4 0 0,0 0 0,-9 0 0,12 0 0,-13 0 0,2 0 0,26 0 0,-19 0 0,49 0 0,-3 0 0,14 0 0,-25 0 0,1 0 0,23 0 0,-4 0 0,-4 0 0,-13 0 0,-9 0 0,3 0 0,-32 0 0,14 0 0,11 0 0,-4 0 0,13 0 0,-1 0 0,-20 0 0,52 0 0,-31 0 0,23 0 0,7 0 0,-28 0 0,-1 0-324,19 0 1,0 0 323,18 0 0,-34 0 0,12 0 0,-37 0 0,10 0 0,-29 0 0,-1 0 0,-3 0 0,12 0 647,-6 0-647,19 0 0,27 0 0,0 0 0,13 0 0,-4 0 0,4 0 0,4 0 0,-22 0 0,-3 0 0,-3 0 0,34 0 0,-65 0 0,49 0 0,-37 0 0,22 6 0,-18-5 0,-1 4 0,-11-5 0,0 0 0,-10 0 0,1 0 0,1 0 0,24 0 0,9 0 0,1 0 0,19 0 0,-20 0 0,-3 0 0,22-8 0,-48 6 0,32-6 0,-24 8 0,26 0 0,-14 0 0,31 0 0,-39 0 0,20 0 0,-24 0 0,9 0 0,-9 0 0,6 0 0,-6 0 0,9 0 0,-1 0 0,35-20 0,-34 15 0,48-15 0,-35 12 0,-1 6 0,3-6 0,-36 8 0,18-5 0,-22 3 0,22-3 0,-9 5 0,3-3 0,30-28 0,-23 20 0,41-29 0,-44 30 0,35-10 0,-35 1 0,10 8 0,-17 1 0,-11 3 0,0 5 0,0-5 0,-5 7 0,30-8 0,-22 6 0,25-6 0,-31 5 0,2 2 0,1-6 0,-4 6 0,4-3 0,7-6 0,-4 7 0,9-10 0,17 12 0,-11-3 0,13 4 0,-10-5 0,-19 4 0,9-4 0,-11 1 0,1 3 0,-2-2 0,-3 3 0,3 0 0,1 0 0,4-4 0,-4 0 0,3 0 0,5 0 0,-2 4 0,6-3 0,-12 2 0,-1-3 0,-3 4 0,0 0 0,3 0 0,-2 0 0,2 0 0,-3 0 0,3 0 0,-2-3 0,2 2 0,-3-3 0,29-4 0,-22 6 0,34-6 0,-39 8 0,10 0 0,-9 0 0,-2 0 0,14-10 0,-12 7 0,9-7 0,-9 6 0,10 4 0,-4-4 0,33-4 0,-32 6 0,23-6 0,-33 8 0,4 0 0,-5 0 0,1-4 0,0 3 0,3-2 0,-2 3 0,2 0 0,-3 0 0,0 0 0,-4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48B9B-05C8-435A-B8FF-9FB1CEC33D20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0EC82-364E-49E6-AADE-097AF8AA6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1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13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73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86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86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Top strip (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current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state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):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room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temp,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floor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temp, PCM SOC %,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score" (0–100).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24-hour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timeline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centerpiece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heater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(bar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under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overlay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Hourly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(green).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temp (line).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Quick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controls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</a:t>
            </a:r>
            <a:endParaRPr lang="nb-N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"Comfort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band; right: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hold temp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Setpoint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(per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"Auto / Manual" and a manual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immediate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Explainability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box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plain-language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explanation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actions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e.g.:</a:t>
            </a:r>
            <a:b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“Pre-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charging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floor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between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02:00–05:00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because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price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is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low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(0.07 €/kWh) and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forecasted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low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of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-3°C at 07:00.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Expected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cost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saving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today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 1.4 €.”</a:t>
            </a:r>
            <a:endParaRPr lang="nb-N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Energy &amp;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Cost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preview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estimated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usage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24 h under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plan +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comparison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vs. "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optimization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3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Condensed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temp,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one-tap “force pre-charge” or “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mode”.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notifications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important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events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(e.g.,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planned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pre-charge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started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93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Top strip (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current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state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):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room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temp,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floor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temp, PCM SOC %,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score" (0–100).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24-hour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timeline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centerpiece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Hourly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(line).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(mini bars for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outside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temp +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icons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temp (line).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heater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(bar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under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overlay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Shaded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band for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pre-charge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Quick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controls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</a:t>
            </a:r>
            <a:endParaRPr lang="nb-N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"Comfort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band; right: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hold temp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Setpoint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(per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"Auto / Manual" and a manual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immediate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Explainability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box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plain-language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explanation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actions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e.g.:</a:t>
            </a:r>
            <a:b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“Pre-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charging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floor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between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02:00–05:00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because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price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is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low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(0.07 €/kWh) and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forecasted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low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of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-3°C at 07:00.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Expected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cost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saving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today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 1.4 €.”</a:t>
            </a:r>
            <a:endParaRPr lang="nb-N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Energy &amp;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Cost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preview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estimated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usage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24 h under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plan +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comparison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vs. "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optimization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11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82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048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2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010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29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24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5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1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4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6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1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4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7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347E84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VN"/>
            </a:p>
          </p:txBody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VN"/>
            </a:p>
          </p:txBody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VN"/>
            </a:p>
          </p:txBody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VN"/>
            </a:p>
          </p:txBody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VN"/>
            </a:p>
          </p:txBody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VN"/>
            </a:p>
          </p:txBody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VN"/>
            </a:p>
          </p:txBody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VN"/>
            </a:p>
          </p:txBody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VN"/>
            </a:p>
          </p:txBody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VN"/>
            </a:p>
          </p:txBody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VN"/>
            </a:p>
          </p:txBody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VN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VN"/>
            </a:p>
          </p:txBody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VN"/>
            </a:p>
          </p:txBody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VN"/>
            </a:p>
          </p:txBody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VN"/>
            </a:p>
          </p:txBody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VN"/>
            </a:p>
          </p:txBody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VN"/>
            </a:p>
          </p:txBody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VN"/>
            </a:p>
          </p:txBody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VN"/>
            </a:p>
          </p:txBody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VN"/>
            </a:p>
          </p:txBody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VN"/>
            </a:p>
          </p:txBody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VN"/>
            </a:p>
          </p:txBody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VN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V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5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E1F421-2BD9-4273-B1E1-5AD3F04EA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10" y="1920035"/>
            <a:ext cx="8575344" cy="22627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Ph.D. position @ Hi</a:t>
            </a:r>
            <a:r>
              <a:rPr lang="nb-NO" dirty="0"/>
              <a:t>Ø </a:t>
            </a:r>
            <a:br>
              <a:rPr lang="nb-NO" dirty="0"/>
            </a:br>
            <a:r>
              <a:rPr lang="nb-NO" dirty="0"/>
              <a:t>2nd </a:t>
            </a:r>
            <a:r>
              <a:rPr lang="nb-NO" dirty="0" err="1"/>
              <a:t>Interview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0C47691-00B7-473B-B8BA-B168DC6D8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248" y="4457545"/>
            <a:ext cx="6600451" cy="1126283"/>
          </a:xfrm>
        </p:spPr>
        <p:txBody>
          <a:bodyPr/>
          <a:lstStyle/>
          <a:p>
            <a:pPr algn="ctr"/>
            <a:r>
              <a:rPr lang="nb-NO" b="1" dirty="0"/>
              <a:t>Minh</a:t>
            </a:r>
            <a:r>
              <a:rPr lang="nb-NO" dirty="0"/>
              <a:t> Quang Than</a:t>
            </a:r>
          </a:p>
        </p:txBody>
      </p:sp>
    </p:spTree>
    <p:extLst>
      <p:ext uri="{BB962C8B-B14F-4D97-AF65-F5344CB8AC3E}">
        <p14:creationId xmlns:p14="http://schemas.microsoft.com/office/powerpoint/2010/main" val="94612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6F113C3-DD37-46A5-B173-12FB48BF8380}"/>
              </a:ext>
            </a:extLst>
          </p:cNvPr>
          <p:cNvSpPr txBox="1">
            <a:spLocks/>
          </p:cNvSpPr>
          <p:nvPr/>
        </p:nvSpPr>
        <p:spPr>
          <a:xfrm>
            <a:off x="1367096" y="647870"/>
            <a:ext cx="7167303" cy="676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II.1a. UI proposal </a:t>
            </a:r>
            <a:r>
              <a:rPr lang="en-US" sz="2800" dirty="0"/>
              <a:t>- summary</a:t>
            </a:r>
            <a:endParaRPr lang="en-US" sz="2800" dirty="0">
              <a:solidFill>
                <a:srgbClr val="0066CC"/>
              </a:solidFill>
            </a:endParaRPr>
          </a:p>
        </p:txBody>
      </p:sp>
      <p:pic>
        <p:nvPicPr>
          <p:cNvPr id="6" name="Picture 1" descr="A screenshot of a data analysis&#10;&#10;AI-generated content may be incorrect.">
            <a:extLst>
              <a:ext uri="{FF2B5EF4-FFF2-40B4-BE49-F238E27FC236}">
                <a16:creationId xmlns:a16="http://schemas.microsoft.com/office/drawing/2014/main" id="{8355CEFC-2FCE-4AA7-8FE6-2D0D123E4D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8" y="1402353"/>
            <a:ext cx="8517941" cy="51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7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lassholder for innhold 4">
            <a:extLst>
              <a:ext uri="{FF2B5EF4-FFF2-40B4-BE49-F238E27FC236}">
                <a16:creationId xmlns:a16="http://schemas.microsoft.com/office/drawing/2014/main" id="{C1BECEFB-ABA9-453D-B5B7-5B89170A0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943614"/>
              </p:ext>
            </p:extLst>
          </p:nvPr>
        </p:nvGraphicFramePr>
        <p:xfrm>
          <a:off x="564107" y="1460310"/>
          <a:ext cx="8279643" cy="49996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3833">
                  <a:extLst>
                    <a:ext uri="{9D8B030D-6E8A-4147-A177-3AD203B41FA5}">
                      <a16:colId xmlns:a16="http://schemas.microsoft.com/office/drawing/2014/main" val="4049368201"/>
                    </a:ext>
                  </a:extLst>
                </a:gridCol>
                <a:gridCol w="3492952">
                  <a:extLst>
                    <a:ext uri="{9D8B030D-6E8A-4147-A177-3AD203B41FA5}">
                      <a16:colId xmlns:a16="http://schemas.microsoft.com/office/drawing/2014/main" val="2038654089"/>
                    </a:ext>
                  </a:extLst>
                </a:gridCol>
                <a:gridCol w="3462858">
                  <a:extLst>
                    <a:ext uri="{9D8B030D-6E8A-4147-A177-3AD203B41FA5}">
                      <a16:colId xmlns:a16="http://schemas.microsoft.com/office/drawing/2014/main" val="3776995463"/>
                    </a:ext>
                  </a:extLst>
                </a:gridCol>
              </a:tblGrid>
              <a:tr h="503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600" kern="100" dirty="0" err="1">
                          <a:effectLst/>
                        </a:rPr>
                        <a:t>Layer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600" kern="100" dirty="0" err="1">
                          <a:effectLst/>
                        </a:rPr>
                        <a:t>Tool</a:t>
                      </a:r>
                      <a:r>
                        <a:rPr lang="nb-NO" sz="1600" kern="100" dirty="0">
                          <a:effectLst/>
                        </a:rPr>
                        <a:t> / Technology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</a:rPr>
                        <a:t>Purpose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45605779"/>
                  </a:ext>
                </a:extLst>
              </a:tr>
              <a:tr h="9944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 err="1">
                          <a:effectLst/>
                        </a:rPr>
                        <a:t>Frontend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 err="1">
                          <a:effectLst/>
                        </a:rPr>
                        <a:t>React</a:t>
                      </a:r>
                      <a:r>
                        <a:rPr lang="nb-NO" sz="1600" kern="100" dirty="0">
                          <a:effectLst/>
                        </a:rPr>
                        <a:t> + </a:t>
                      </a:r>
                      <a:r>
                        <a:rPr lang="nb-NO" sz="1600" kern="100" dirty="0" err="1">
                          <a:effectLst/>
                        </a:rPr>
                        <a:t>Tailwind</a:t>
                      </a:r>
                      <a:r>
                        <a:rPr lang="nb-NO" sz="1600" kern="100" dirty="0">
                          <a:effectLst/>
                        </a:rPr>
                        <a:t> + MQTT </a:t>
                      </a:r>
                      <a:r>
                        <a:rPr lang="nb-NO" sz="1600" kern="100" dirty="0" err="1">
                          <a:effectLst/>
                        </a:rPr>
                        <a:t>client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Real-time, responsive user interface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08997094"/>
                  </a:ext>
                </a:extLst>
              </a:tr>
              <a:tr h="9944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Backend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 err="1">
                          <a:effectLst/>
                        </a:rPr>
                        <a:t>FastAPI</a:t>
                      </a:r>
                      <a:r>
                        <a:rPr lang="nb-NO" sz="1600" kern="100" dirty="0">
                          <a:effectLst/>
                        </a:rPr>
                        <a:t> + Python (MPC/ML </a:t>
                      </a:r>
                      <a:r>
                        <a:rPr lang="nb-NO" sz="1600" kern="100" dirty="0" err="1">
                          <a:effectLst/>
                        </a:rPr>
                        <a:t>models</a:t>
                      </a:r>
                      <a:r>
                        <a:rPr lang="nb-NO" sz="1600" kern="100" dirty="0">
                          <a:effectLst/>
                        </a:rPr>
                        <a:t>)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Control logic and optimization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57296298"/>
                  </a:ext>
                </a:extLst>
              </a:tr>
              <a:tr h="5040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Database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 err="1">
                          <a:effectLst/>
                        </a:rPr>
                        <a:t>PostgreSQL</a:t>
                      </a:r>
                      <a:r>
                        <a:rPr lang="nb-NO" sz="1600" kern="100" dirty="0">
                          <a:effectLst/>
                        </a:rPr>
                        <a:t> + </a:t>
                      </a:r>
                      <a:r>
                        <a:rPr lang="nb-NO" sz="1600" kern="100" dirty="0" err="1">
                          <a:effectLst/>
                        </a:rPr>
                        <a:t>InfluxDB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Persistent + time-series data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78051224"/>
                  </a:ext>
                </a:extLst>
              </a:tr>
              <a:tr h="9944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Communication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</a:rPr>
                        <a:t>MQTT + REST API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</a:rPr>
                        <a:t>Real-time &amp; </a:t>
                      </a:r>
                      <a:r>
                        <a:rPr lang="nb-NO" sz="1600" kern="100" dirty="0" err="1">
                          <a:effectLst/>
                        </a:rPr>
                        <a:t>scheduled</a:t>
                      </a:r>
                      <a:r>
                        <a:rPr lang="nb-NO" sz="1600" kern="100" dirty="0">
                          <a:effectLst/>
                        </a:rPr>
                        <a:t> </a:t>
                      </a:r>
                      <a:r>
                        <a:rPr lang="nb-NO" sz="1600" kern="100" dirty="0" err="1">
                          <a:effectLst/>
                        </a:rPr>
                        <a:t>updates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58618352"/>
                  </a:ext>
                </a:extLst>
              </a:tr>
              <a:tr h="5040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Deployment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Docker + Kubernetes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 err="1">
                          <a:effectLst/>
                        </a:rPr>
                        <a:t>Scalability</a:t>
                      </a:r>
                      <a:r>
                        <a:rPr lang="nb-NO" sz="1600" kern="100" dirty="0">
                          <a:effectLst/>
                        </a:rPr>
                        <a:t> and </a:t>
                      </a:r>
                      <a:r>
                        <a:rPr lang="nb-NO" sz="1600" kern="100" dirty="0" err="1">
                          <a:effectLst/>
                        </a:rPr>
                        <a:t>reliability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42732983"/>
                  </a:ext>
                </a:extLst>
              </a:tr>
              <a:tr h="5040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Monitoring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Grafana + Prometheus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</a:rPr>
                        <a:t>System </a:t>
                      </a:r>
                      <a:r>
                        <a:rPr lang="nb-NO" sz="1600" kern="100" dirty="0" err="1">
                          <a:effectLst/>
                        </a:rPr>
                        <a:t>health</a:t>
                      </a:r>
                      <a:r>
                        <a:rPr lang="nb-NO" sz="1600" kern="100" dirty="0">
                          <a:effectLst/>
                        </a:rPr>
                        <a:t> and </a:t>
                      </a:r>
                      <a:r>
                        <a:rPr lang="nb-NO" sz="1600" kern="100" dirty="0" err="1">
                          <a:effectLst/>
                        </a:rPr>
                        <a:t>analytics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85465135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7B31DBE-0EEA-4389-91D8-CA6414C3B16A}"/>
              </a:ext>
            </a:extLst>
          </p:cNvPr>
          <p:cNvSpPr txBox="1">
            <a:spLocks/>
          </p:cNvSpPr>
          <p:nvPr/>
        </p:nvSpPr>
        <p:spPr>
          <a:xfrm>
            <a:off x="1408101" y="766784"/>
            <a:ext cx="7167303" cy="5617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b="1"/>
              <a:t>II.1b. </a:t>
            </a:r>
            <a:r>
              <a:rPr lang="en-VN" b="1"/>
              <a:t>Frontend and backend database, tools</a:t>
            </a:r>
            <a:endParaRPr lang="en-US" b="1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1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lassholder for innhold 4">
            <a:extLst>
              <a:ext uri="{FF2B5EF4-FFF2-40B4-BE49-F238E27FC236}">
                <a16:creationId xmlns:a16="http://schemas.microsoft.com/office/drawing/2014/main" id="{B2F8E92C-DEB3-4AF9-84F6-0C62F0346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068440"/>
              </p:ext>
            </p:extLst>
          </p:nvPr>
        </p:nvGraphicFramePr>
        <p:xfrm>
          <a:off x="595952" y="1587689"/>
          <a:ext cx="8366078" cy="4622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2406">
                  <a:extLst>
                    <a:ext uri="{9D8B030D-6E8A-4147-A177-3AD203B41FA5}">
                      <a16:colId xmlns:a16="http://schemas.microsoft.com/office/drawing/2014/main" val="2997702531"/>
                    </a:ext>
                  </a:extLst>
                </a:gridCol>
                <a:gridCol w="6573672">
                  <a:extLst>
                    <a:ext uri="{9D8B030D-6E8A-4147-A177-3AD203B41FA5}">
                      <a16:colId xmlns:a16="http://schemas.microsoft.com/office/drawing/2014/main" val="1580577486"/>
                    </a:ext>
                  </a:extLst>
                </a:gridCol>
              </a:tblGrid>
              <a:tr h="579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Category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Tools / Frameworks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92914050"/>
                  </a:ext>
                </a:extLst>
              </a:tr>
              <a:tr h="5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UX Research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Figma, Maze, Hotjar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15075155"/>
                  </a:ext>
                </a:extLst>
              </a:tr>
              <a:tr h="5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User Analytics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Google Analytics 4, Amplitude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04403435"/>
                  </a:ext>
                </a:extLst>
              </a:tr>
              <a:tr h="5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A/B Testing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Optimizely or custom backend logic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5438549"/>
                  </a:ext>
                </a:extLst>
              </a:tr>
              <a:tr h="5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Feedback Collection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</a:rPr>
                        <a:t>In-app micro-surveys (Typeform / </a:t>
                      </a:r>
                      <a:r>
                        <a:rPr lang="nb-NO" sz="1600" kern="100" dirty="0" err="1">
                          <a:effectLst/>
                        </a:rPr>
                        <a:t>custom</a:t>
                      </a:r>
                      <a:r>
                        <a:rPr lang="nb-NO" sz="1600" kern="100" dirty="0">
                          <a:effectLst/>
                        </a:rPr>
                        <a:t>)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4050892"/>
                  </a:ext>
                </a:extLst>
              </a:tr>
              <a:tr h="5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Notification System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</a:rPr>
                        <a:t>Firebase </a:t>
                      </a:r>
                      <a:r>
                        <a:rPr lang="nb-NO" sz="1600" kern="100" dirty="0" err="1">
                          <a:effectLst/>
                        </a:rPr>
                        <a:t>Cloud</a:t>
                      </a:r>
                      <a:r>
                        <a:rPr lang="nb-NO" sz="1600" kern="100" dirty="0">
                          <a:effectLst/>
                        </a:rPr>
                        <a:t> Messaging, </a:t>
                      </a:r>
                      <a:r>
                        <a:rPr lang="nb-NO" sz="1600" kern="100" dirty="0" err="1">
                          <a:effectLst/>
                        </a:rPr>
                        <a:t>Twilio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62973807"/>
                  </a:ext>
                </a:extLst>
              </a:tr>
              <a:tr h="11437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Personalization Engine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</a:rPr>
                        <a:t>Python ML service </a:t>
                      </a:r>
                      <a:r>
                        <a:rPr lang="nb-NO" sz="1600" kern="100" dirty="0" err="1">
                          <a:effectLst/>
                        </a:rPr>
                        <a:t>integrated</a:t>
                      </a:r>
                      <a:r>
                        <a:rPr lang="nb-NO" sz="1600" kern="100" dirty="0">
                          <a:effectLst/>
                        </a:rPr>
                        <a:t> </a:t>
                      </a:r>
                      <a:r>
                        <a:rPr lang="nb-NO" sz="1600" kern="100" dirty="0" err="1">
                          <a:effectLst/>
                        </a:rPr>
                        <a:t>with</a:t>
                      </a:r>
                      <a:r>
                        <a:rPr lang="nb-NO" sz="1600" kern="100" dirty="0">
                          <a:effectLst/>
                        </a:rPr>
                        <a:t> </a:t>
                      </a:r>
                      <a:r>
                        <a:rPr lang="nb-NO" sz="1600" kern="100" dirty="0" err="1">
                          <a:effectLst/>
                        </a:rPr>
                        <a:t>user</a:t>
                      </a:r>
                      <a:r>
                        <a:rPr lang="nb-NO" sz="1600" kern="100" dirty="0">
                          <a:effectLst/>
                        </a:rPr>
                        <a:t> </a:t>
                      </a:r>
                      <a:r>
                        <a:rPr lang="nb-NO" sz="1600" kern="100" dirty="0" err="1">
                          <a:effectLst/>
                        </a:rPr>
                        <a:t>behavior</a:t>
                      </a:r>
                      <a:r>
                        <a:rPr lang="nb-NO" sz="1600" kern="100" dirty="0">
                          <a:effectLst/>
                        </a:rPr>
                        <a:t> data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1964792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659F1A2-355F-4692-B7E4-1F6B9B960BB6}"/>
              </a:ext>
            </a:extLst>
          </p:cNvPr>
          <p:cNvSpPr txBox="1">
            <a:spLocks/>
          </p:cNvSpPr>
          <p:nvPr/>
        </p:nvSpPr>
        <p:spPr>
          <a:xfrm>
            <a:off x="1408101" y="766784"/>
            <a:ext cx="7167303" cy="5617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b="1"/>
              <a:t>II.2. Ensure usability and user management</a:t>
            </a:r>
            <a:endParaRPr lang="en-US" b="1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8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lassholder for innhold 4">
            <a:extLst>
              <a:ext uri="{FF2B5EF4-FFF2-40B4-BE49-F238E27FC236}">
                <a16:creationId xmlns:a16="http://schemas.microsoft.com/office/drawing/2014/main" id="{BF9791E3-EAFE-4F3F-BF55-0F8729944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04802"/>
              </p:ext>
            </p:extLst>
          </p:nvPr>
        </p:nvGraphicFramePr>
        <p:xfrm>
          <a:off x="509516" y="1514901"/>
          <a:ext cx="8425218" cy="4940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0980">
                  <a:extLst>
                    <a:ext uri="{9D8B030D-6E8A-4147-A177-3AD203B41FA5}">
                      <a16:colId xmlns:a16="http://schemas.microsoft.com/office/drawing/2014/main" val="3350490736"/>
                    </a:ext>
                  </a:extLst>
                </a:gridCol>
                <a:gridCol w="3007056">
                  <a:extLst>
                    <a:ext uri="{9D8B030D-6E8A-4147-A177-3AD203B41FA5}">
                      <a16:colId xmlns:a16="http://schemas.microsoft.com/office/drawing/2014/main" val="2677917875"/>
                    </a:ext>
                  </a:extLst>
                </a:gridCol>
                <a:gridCol w="3157182">
                  <a:extLst>
                    <a:ext uri="{9D8B030D-6E8A-4147-A177-3AD203B41FA5}">
                      <a16:colId xmlns:a16="http://schemas.microsoft.com/office/drawing/2014/main" val="674179994"/>
                    </a:ext>
                  </a:extLst>
                </a:gridCol>
              </a:tblGrid>
              <a:tr h="356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</a:rPr>
                        <a:t>Challenge Type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600" kern="100" dirty="0" err="1">
                          <a:effectLst/>
                        </a:rPr>
                        <a:t>Example</a:t>
                      </a:r>
                      <a:r>
                        <a:rPr lang="nb-NO" sz="1600" kern="100" dirty="0">
                          <a:effectLst/>
                        </a:rPr>
                        <a:t> </a:t>
                      </a:r>
                      <a:r>
                        <a:rPr lang="nb-NO" sz="1600" kern="100" dirty="0" err="1">
                          <a:effectLst/>
                        </a:rPr>
                        <a:t>Issue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600" kern="100" dirty="0" err="1">
                          <a:effectLst/>
                        </a:rPr>
                        <a:t>Recommended</a:t>
                      </a:r>
                      <a:r>
                        <a:rPr lang="nb-NO" sz="1600" kern="100" dirty="0">
                          <a:effectLst/>
                        </a:rPr>
                        <a:t> </a:t>
                      </a:r>
                      <a:r>
                        <a:rPr lang="nb-NO" sz="1600" kern="100" dirty="0" err="1">
                          <a:effectLst/>
                        </a:rPr>
                        <a:t>Strategy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51006812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 err="1">
                          <a:effectLst/>
                        </a:rPr>
                        <a:t>Thermal</a:t>
                      </a:r>
                      <a:r>
                        <a:rPr lang="nb-NO" sz="1600" kern="100" dirty="0">
                          <a:effectLst/>
                        </a:rPr>
                        <a:t> </a:t>
                      </a:r>
                      <a:r>
                        <a:rPr lang="nb-NO" sz="1600" kern="100" dirty="0" err="1">
                          <a:effectLst/>
                        </a:rPr>
                        <a:t>Modeling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</a:rPr>
                        <a:t>Nonlinear PCM </a:t>
                      </a:r>
                      <a:r>
                        <a:rPr lang="nb-NO" sz="1600" kern="100" dirty="0" err="1">
                          <a:effectLst/>
                        </a:rPr>
                        <a:t>dynamics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Physics-informed hybrid models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68120649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</a:rPr>
                        <a:t>Real-time Data Integration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 err="1">
                          <a:effectLst/>
                        </a:rPr>
                        <a:t>Asynchronous</a:t>
                      </a:r>
                      <a:r>
                        <a:rPr lang="nb-NO" sz="1600" kern="100" dirty="0">
                          <a:effectLst/>
                        </a:rPr>
                        <a:t> </a:t>
                      </a:r>
                      <a:r>
                        <a:rPr lang="nb-NO" sz="1600" kern="100" dirty="0" err="1">
                          <a:effectLst/>
                        </a:rPr>
                        <a:t>feeds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MQTT buffering + timestamp sync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14310912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Optimization Load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 err="1">
                          <a:effectLst/>
                        </a:rPr>
                        <a:t>Slow</a:t>
                      </a:r>
                      <a:r>
                        <a:rPr lang="nb-NO" sz="1600" kern="100" dirty="0">
                          <a:effectLst/>
                        </a:rPr>
                        <a:t> MPC </a:t>
                      </a:r>
                      <a:r>
                        <a:rPr lang="nb-NO" sz="1600" kern="100" dirty="0" err="1">
                          <a:effectLst/>
                        </a:rPr>
                        <a:t>response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Edge + cloud hybrid processing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45466883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Forecast Uncertainty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 err="1">
                          <a:effectLst/>
                        </a:rPr>
                        <a:t>Weather</a:t>
                      </a:r>
                      <a:r>
                        <a:rPr lang="nb-NO" sz="1600" kern="100" dirty="0">
                          <a:effectLst/>
                        </a:rPr>
                        <a:t>/</a:t>
                      </a:r>
                      <a:r>
                        <a:rPr lang="nb-NO" sz="1600" kern="100" dirty="0" err="1">
                          <a:effectLst/>
                        </a:rPr>
                        <a:t>price</a:t>
                      </a:r>
                      <a:r>
                        <a:rPr lang="nb-NO" sz="1600" kern="100" dirty="0">
                          <a:effectLst/>
                        </a:rPr>
                        <a:t> </a:t>
                      </a:r>
                      <a:r>
                        <a:rPr lang="nb-NO" sz="1600" kern="100" dirty="0" err="1">
                          <a:effectLst/>
                        </a:rPr>
                        <a:t>errors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 err="1">
                          <a:effectLst/>
                        </a:rPr>
                        <a:t>Stochastic</a:t>
                      </a:r>
                      <a:r>
                        <a:rPr lang="nb-NO" sz="1600" kern="100" dirty="0">
                          <a:effectLst/>
                        </a:rPr>
                        <a:t> or ensemble </a:t>
                      </a:r>
                      <a:r>
                        <a:rPr lang="nb-NO" sz="1600" kern="100" dirty="0" err="1">
                          <a:effectLst/>
                        </a:rPr>
                        <a:t>optimization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4734245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User Trust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Reluctance to automate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</a:rPr>
                        <a:t>Transparent </a:t>
                      </a:r>
                      <a:r>
                        <a:rPr lang="nb-NO" sz="1600" kern="100" dirty="0" err="1">
                          <a:effectLst/>
                        </a:rPr>
                        <a:t>decisions</a:t>
                      </a:r>
                      <a:r>
                        <a:rPr lang="nb-NO" sz="1600" kern="100" dirty="0">
                          <a:effectLst/>
                        </a:rPr>
                        <a:t>, manual </a:t>
                      </a:r>
                      <a:r>
                        <a:rPr lang="nb-NO" sz="1600" kern="100" dirty="0" err="1">
                          <a:effectLst/>
                        </a:rPr>
                        <a:t>override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1984918"/>
                  </a:ext>
                </a:extLst>
              </a:tr>
              <a:tr h="35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Usability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Data overload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</a:rPr>
                        <a:t>Simple, progressive UI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40569529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Engagement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Notification fatigue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</a:rPr>
                        <a:t>Reports and feedback loops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6908668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19018F55-AEC8-4365-B95D-3EBAB80EEF45}"/>
              </a:ext>
            </a:extLst>
          </p:cNvPr>
          <p:cNvSpPr txBox="1">
            <a:spLocks/>
          </p:cNvSpPr>
          <p:nvPr/>
        </p:nvSpPr>
        <p:spPr>
          <a:xfrm>
            <a:off x="1408101" y="606867"/>
            <a:ext cx="7645689" cy="7231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nb-NO" b="1" dirty="0"/>
              <a:t>III.1. Challenges </a:t>
            </a:r>
            <a:r>
              <a:rPr lang="en-US" b="1" dirty="0"/>
              <a:t>&amp; considerations</a:t>
            </a:r>
          </a:p>
          <a:p>
            <a:pPr>
              <a:defRPr>
                <a:solidFill>
                  <a:srgbClr val="0066CC"/>
                </a:solidFill>
              </a:defRPr>
            </a:pPr>
            <a:r>
              <a:rPr lang="en-US" dirty="0"/>
              <a:t>Main technical and user-related challenges </a:t>
            </a:r>
          </a:p>
        </p:txBody>
      </p:sp>
    </p:spTree>
    <p:extLst>
      <p:ext uri="{BB962C8B-B14F-4D97-AF65-F5344CB8AC3E}">
        <p14:creationId xmlns:p14="http://schemas.microsoft.com/office/powerpoint/2010/main" val="146631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lassholder for innhold 4">
            <a:extLst>
              <a:ext uri="{FF2B5EF4-FFF2-40B4-BE49-F238E27FC236}">
                <a16:creationId xmlns:a16="http://schemas.microsoft.com/office/drawing/2014/main" id="{BF9791E3-EAFE-4F3F-BF55-0F8729944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1166261"/>
              </p:ext>
            </p:extLst>
          </p:nvPr>
        </p:nvGraphicFramePr>
        <p:xfrm>
          <a:off x="595951" y="1801504"/>
          <a:ext cx="8425218" cy="3174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2239">
                  <a:extLst>
                    <a:ext uri="{9D8B030D-6E8A-4147-A177-3AD203B41FA5}">
                      <a16:colId xmlns:a16="http://schemas.microsoft.com/office/drawing/2014/main" val="3350490736"/>
                    </a:ext>
                  </a:extLst>
                </a:gridCol>
                <a:gridCol w="2815989">
                  <a:extLst>
                    <a:ext uri="{9D8B030D-6E8A-4147-A177-3AD203B41FA5}">
                      <a16:colId xmlns:a16="http://schemas.microsoft.com/office/drawing/2014/main" val="2677917875"/>
                    </a:ext>
                  </a:extLst>
                </a:gridCol>
                <a:gridCol w="4016990">
                  <a:extLst>
                    <a:ext uri="{9D8B030D-6E8A-4147-A177-3AD203B41FA5}">
                      <a16:colId xmlns:a16="http://schemas.microsoft.com/office/drawing/2014/main" val="674179994"/>
                    </a:ext>
                  </a:extLst>
                </a:gridCol>
              </a:tblGrid>
              <a:tr h="356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600" b="1" kern="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  <a:endParaRPr lang="nb-NO" sz="16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600" b="1" kern="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Core Strategy</a:t>
                      </a:r>
                      <a:endParaRPr lang="nb-NO" sz="16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600" b="1" kern="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Example</a:t>
                      </a:r>
                      <a:endParaRPr lang="nb-NO" sz="16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51006812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Security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Multi-layer protection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kern="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TLS, RBAC, signed OTA updates</a:t>
                      </a:r>
                      <a:endParaRPr lang="nb-NO" sz="16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68120649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Privacy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minimization &amp; consent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Edge computation, GDPR tools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14310912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 Preferences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6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Adaptive AI with manual control</a:t>
                      </a:r>
                      <a:endParaRPr lang="nb-NO" sz="16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Personalized comfort profiles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45466883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Reliability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Redundant &amp; </a:t>
                      </a:r>
                      <a:r>
                        <a:rPr lang="nb-NO" sz="1600" kern="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autonomous</a:t>
                      </a:r>
                      <a:r>
                        <a:rPr lang="nb-NO" sz="16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systems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Edge fallback, </a:t>
                      </a:r>
                      <a:r>
                        <a:rPr lang="nb-NO" sz="1600" kern="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predictive</a:t>
                      </a:r>
                      <a:r>
                        <a:rPr lang="nb-NO" sz="16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b-NO" sz="1600" kern="1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maintenance</a:t>
                      </a:r>
                      <a:endParaRPr lang="nb-NO" sz="16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4734245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19018F55-AEC8-4365-B95D-3EBAB80EEF45}"/>
              </a:ext>
            </a:extLst>
          </p:cNvPr>
          <p:cNvSpPr txBox="1">
            <a:spLocks/>
          </p:cNvSpPr>
          <p:nvPr/>
        </p:nvSpPr>
        <p:spPr>
          <a:xfrm>
            <a:off x="1267075" y="606867"/>
            <a:ext cx="8304556" cy="723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nb-NO" sz="2200" b="1" dirty="0"/>
              <a:t>III.2. Challenges </a:t>
            </a:r>
            <a:r>
              <a:rPr lang="en-US" sz="2200" b="1" dirty="0"/>
              <a:t>&amp; considerations</a:t>
            </a:r>
          </a:p>
          <a:p>
            <a:pPr>
              <a:defRPr>
                <a:solidFill>
                  <a:srgbClr val="0066CC"/>
                </a:solidFill>
              </a:defRPr>
            </a:pPr>
            <a:r>
              <a:rPr lang="en-US" sz="2200" dirty="0"/>
              <a:t>Security, data privacy, user preferences, system reliability</a:t>
            </a:r>
          </a:p>
        </p:txBody>
      </p:sp>
    </p:spTree>
    <p:extLst>
      <p:ext uri="{BB962C8B-B14F-4D97-AF65-F5344CB8AC3E}">
        <p14:creationId xmlns:p14="http://schemas.microsoft.com/office/powerpoint/2010/main" val="967528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6585-4EBD-432D-C1AA-E908BC79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579" y="1541123"/>
            <a:ext cx="8044664" cy="4787757"/>
          </a:xfrm>
        </p:spPr>
        <p:txBody>
          <a:bodyPr>
            <a:normAutofit/>
          </a:bodyPr>
          <a:lstStyle/>
          <a:p>
            <a:pPr lvl="1"/>
            <a:endParaRPr lang="en-VN" sz="2000" dirty="0"/>
          </a:p>
          <a:p>
            <a:endParaRPr lang="en-VN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3A019C-8206-4EF6-A194-E120437D0EBF}"/>
              </a:ext>
            </a:extLst>
          </p:cNvPr>
          <p:cNvSpPr txBox="1">
            <a:spLocks/>
          </p:cNvSpPr>
          <p:nvPr/>
        </p:nvSpPr>
        <p:spPr>
          <a:xfrm>
            <a:off x="1345756" y="696923"/>
            <a:ext cx="7645689" cy="543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IV.1. Contributions</a:t>
            </a:r>
            <a:r>
              <a:rPr lang="en-US" sz="2800" dirty="0"/>
              <a:t> - </a:t>
            </a:r>
            <a:r>
              <a:rPr lang="en-VN" sz="2800" dirty="0"/>
              <a:t>Background and skills</a:t>
            </a:r>
            <a:endParaRPr lang="en-US" sz="2800" b="1" dirty="0">
              <a:solidFill>
                <a:srgbClr val="0066CC"/>
              </a:solidFill>
            </a:endParaRPr>
          </a:p>
        </p:txBody>
      </p:sp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0855FC5E-92D7-4D15-9E7B-9660E3206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78863"/>
              </p:ext>
            </p:extLst>
          </p:nvPr>
        </p:nvGraphicFramePr>
        <p:xfrm>
          <a:off x="508455" y="1381853"/>
          <a:ext cx="8419787" cy="4947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860">
                  <a:extLst>
                    <a:ext uri="{9D8B030D-6E8A-4147-A177-3AD203B41FA5}">
                      <a16:colId xmlns:a16="http://schemas.microsoft.com/office/drawing/2014/main" val="431259958"/>
                    </a:ext>
                  </a:extLst>
                </a:gridCol>
                <a:gridCol w="2445889">
                  <a:extLst>
                    <a:ext uri="{9D8B030D-6E8A-4147-A177-3AD203B41FA5}">
                      <a16:colId xmlns:a16="http://schemas.microsoft.com/office/drawing/2014/main" val="1892472862"/>
                    </a:ext>
                  </a:extLst>
                </a:gridCol>
                <a:gridCol w="3916038">
                  <a:extLst>
                    <a:ext uri="{9D8B030D-6E8A-4147-A177-3AD203B41FA5}">
                      <a16:colId xmlns:a16="http://schemas.microsoft.com/office/drawing/2014/main" val="2611167999"/>
                    </a:ext>
                  </a:extLst>
                </a:gridCol>
              </a:tblGrid>
              <a:tr h="5511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</a:rPr>
                        <a:t>Area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600" kern="100" dirty="0" err="1">
                          <a:effectLst/>
                        </a:rPr>
                        <a:t>Role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Example Contribution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514323"/>
                  </a:ext>
                </a:extLst>
              </a:tr>
              <a:tr h="551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</a:rPr>
                        <a:t>Architecture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System design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Create modular, scalable backend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46056288"/>
                  </a:ext>
                </a:extLst>
              </a:tr>
              <a:tr h="551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</a:rPr>
                        <a:t>Data Integration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API &amp; sensor fusion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Merge weather, price, and IoT data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16763632"/>
                  </a:ext>
                </a:extLst>
              </a:tr>
              <a:tr h="551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Optimization Logic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Algorithm engineering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Implement MPC / ML control models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3446854"/>
                  </a:ext>
                </a:extLst>
              </a:tr>
              <a:tr h="10877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Frontend/UI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</a:rPr>
                        <a:t>Dashboard </a:t>
                      </a:r>
                      <a:r>
                        <a:rPr lang="nb-NO" sz="1600" kern="100" dirty="0" err="1">
                          <a:effectLst/>
                        </a:rPr>
                        <a:t>development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Real-time visualization and control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0042199"/>
                  </a:ext>
                </a:extLst>
              </a:tr>
              <a:tr h="551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DevOps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Reliability engineering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CI/CD, monitoring, error recovery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96452610"/>
                  </a:ext>
                </a:extLst>
              </a:tr>
              <a:tr h="551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Security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Privacy &amp; compliance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Secure data pipelines and access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1283707"/>
                  </a:ext>
                </a:extLst>
              </a:tr>
              <a:tr h="551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  <a:r>
                        <a:rPr lang="nb-NO" sz="16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b-NO" sz="16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knowledge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</a:rPr>
                        <a:t>Project </a:t>
                      </a:r>
                      <a:r>
                        <a:rPr lang="nb-NO" sz="1600" kern="100" dirty="0" err="1">
                          <a:effectLst/>
                        </a:rPr>
                        <a:t>oversight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 err="1">
                          <a:effectLst/>
                        </a:rPr>
                        <a:t>Align</a:t>
                      </a:r>
                      <a:r>
                        <a:rPr lang="nb-NO" sz="1600" kern="100" dirty="0">
                          <a:effectLst/>
                        </a:rPr>
                        <a:t> cross-</a:t>
                      </a:r>
                      <a:r>
                        <a:rPr lang="nb-NO" sz="1600" kern="100" dirty="0" err="1">
                          <a:effectLst/>
                        </a:rPr>
                        <a:t>functional</a:t>
                      </a:r>
                      <a:r>
                        <a:rPr lang="nb-NO" sz="1600" kern="100" dirty="0">
                          <a:effectLst/>
                        </a:rPr>
                        <a:t> teams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2554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2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0F36C4-7604-40B4-91E6-4570B365CA6D}"/>
              </a:ext>
            </a:extLst>
          </p:cNvPr>
          <p:cNvSpPr txBox="1">
            <a:spLocks/>
          </p:cNvSpPr>
          <p:nvPr/>
        </p:nvSpPr>
        <p:spPr>
          <a:xfrm>
            <a:off x="1338394" y="441624"/>
            <a:ext cx="7645689" cy="6179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IV.2. Contributions</a:t>
            </a:r>
            <a:endParaRPr lang="en-US" sz="2800" dirty="0"/>
          </a:p>
          <a:p>
            <a:pPr>
              <a:defRPr>
                <a:solidFill>
                  <a:srgbClr val="0066CC"/>
                </a:solidFill>
              </a:defRPr>
            </a:pPr>
            <a:r>
              <a:rPr lang="en-VN" sz="2800" dirty="0"/>
              <a:t>Additional ideas &amp; improvements</a:t>
            </a:r>
            <a:endParaRPr lang="en-US" sz="2800" dirty="0">
              <a:solidFill>
                <a:srgbClr val="0066CC"/>
              </a:solidFill>
            </a:endParaRPr>
          </a:p>
        </p:txBody>
      </p:sp>
      <p:graphicFrame>
        <p:nvGraphicFramePr>
          <p:cNvPr id="7" name="Plassholder for innhold 6">
            <a:extLst>
              <a:ext uri="{FF2B5EF4-FFF2-40B4-BE49-F238E27FC236}">
                <a16:creationId xmlns:a16="http://schemas.microsoft.com/office/drawing/2014/main" id="{59A0F49D-AA78-4448-AF5D-229094C23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832648"/>
              </p:ext>
            </p:extLst>
          </p:nvPr>
        </p:nvGraphicFramePr>
        <p:xfrm>
          <a:off x="606866" y="1492563"/>
          <a:ext cx="8184495" cy="4969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9982">
                  <a:extLst>
                    <a:ext uri="{9D8B030D-6E8A-4147-A177-3AD203B41FA5}">
                      <a16:colId xmlns:a16="http://schemas.microsoft.com/office/drawing/2014/main" val="744286792"/>
                    </a:ext>
                  </a:extLst>
                </a:gridCol>
                <a:gridCol w="3306348">
                  <a:extLst>
                    <a:ext uri="{9D8B030D-6E8A-4147-A177-3AD203B41FA5}">
                      <a16:colId xmlns:a16="http://schemas.microsoft.com/office/drawing/2014/main" val="1998230622"/>
                    </a:ext>
                  </a:extLst>
                </a:gridCol>
                <a:gridCol w="2728165">
                  <a:extLst>
                    <a:ext uri="{9D8B030D-6E8A-4147-A177-3AD203B41FA5}">
                      <a16:colId xmlns:a16="http://schemas.microsoft.com/office/drawing/2014/main" val="532117782"/>
                    </a:ext>
                  </a:extLst>
                </a:gridCol>
              </a:tblGrid>
              <a:tr h="3747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600" kern="100" dirty="0" err="1">
                          <a:effectLst/>
                        </a:rPr>
                        <a:t>Improvement</a:t>
                      </a:r>
                      <a:r>
                        <a:rPr lang="nb-NO" sz="1600" kern="100" dirty="0">
                          <a:effectLst/>
                        </a:rPr>
                        <a:t> Area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Proposal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Expected Benefit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09942542"/>
                  </a:ext>
                </a:extLst>
              </a:tr>
              <a:tr h="739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</a:rPr>
                        <a:t>Control </a:t>
                      </a:r>
                      <a:r>
                        <a:rPr lang="nb-NO" sz="1600" kern="100" dirty="0" err="1">
                          <a:effectLst/>
                        </a:rPr>
                        <a:t>Algorithms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Hybrid MPC + RL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More adaptive and efficient optimization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27883470"/>
                  </a:ext>
                </a:extLst>
              </a:tr>
              <a:tr h="739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</a:rPr>
                        <a:t>Comfort </a:t>
                      </a:r>
                      <a:r>
                        <a:rPr lang="nb-NO" sz="1600" kern="100" dirty="0" err="1">
                          <a:effectLst/>
                        </a:rPr>
                        <a:t>Modeling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</a:rPr>
                        <a:t>Adaptive </a:t>
                      </a:r>
                      <a:r>
                        <a:rPr lang="nb-NO" sz="1600" kern="100" dirty="0" err="1">
                          <a:effectLst/>
                        </a:rPr>
                        <a:t>comfort</a:t>
                      </a:r>
                      <a:r>
                        <a:rPr lang="nb-NO" sz="1600" kern="100" dirty="0">
                          <a:effectLst/>
                        </a:rPr>
                        <a:t> standards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Energy saving without comfort loss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7223400"/>
                  </a:ext>
                </a:extLst>
              </a:tr>
              <a:tr h="3748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Renewable Integration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</a:rPr>
                        <a:t>PV + </a:t>
                      </a:r>
                      <a:r>
                        <a:rPr lang="nb-NO" sz="1600" kern="100" dirty="0" err="1">
                          <a:effectLst/>
                        </a:rPr>
                        <a:t>demand</a:t>
                      </a:r>
                      <a:r>
                        <a:rPr lang="nb-NO" sz="1600" kern="100" dirty="0">
                          <a:effectLst/>
                        </a:rPr>
                        <a:t> </a:t>
                      </a:r>
                      <a:r>
                        <a:rPr lang="nb-NO" sz="1600" kern="100" dirty="0" err="1">
                          <a:effectLst/>
                        </a:rPr>
                        <a:t>response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Lower costs and emissions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73384692"/>
                  </a:ext>
                </a:extLst>
              </a:tr>
              <a:tr h="739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Analytics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</a:rPr>
                        <a:t>Digital </a:t>
                      </a:r>
                      <a:r>
                        <a:rPr lang="nb-NO" sz="1600" kern="100" dirty="0" err="1">
                          <a:effectLst/>
                        </a:rPr>
                        <a:t>twin</a:t>
                      </a:r>
                      <a:r>
                        <a:rPr lang="nb-NO" sz="1600" kern="100" dirty="0">
                          <a:effectLst/>
                        </a:rPr>
                        <a:t> + </a:t>
                      </a:r>
                      <a:r>
                        <a:rPr lang="nb-NO" sz="1600" kern="100" dirty="0" err="1">
                          <a:effectLst/>
                        </a:rPr>
                        <a:t>predictive</a:t>
                      </a:r>
                      <a:r>
                        <a:rPr lang="nb-NO" sz="1600" kern="100" dirty="0">
                          <a:effectLst/>
                        </a:rPr>
                        <a:t> </a:t>
                      </a:r>
                      <a:r>
                        <a:rPr lang="nb-NO" sz="1600" kern="100" dirty="0" err="1">
                          <a:effectLst/>
                        </a:rPr>
                        <a:t>maintenance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Better insights and reliability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16416483"/>
                  </a:ext>
                </a:extLst>
              </a:tr>
              <a:tr h="739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User Experience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>
                          <a:effectLst/>
                        </a:rPr>
                        <a:t>Smart </a:t>
                      </a:r>
                      <a:r>
                        <a:rPr lang="nb-NO" sz="1600" kern="100" dirty="0" err="1">
                          <a:effectLst/>
                        </a:rPr>
                        <a:t>notifications</a:t>
                      </a:r>
                      <a:r>
                        <a:rPr lang="nb-NO" sz="1600" kern="100" dirty="0">
                          <a:effectLst/>
                        </a:rPr>
                        <a:t>, </a:t>
                      </a:r>
                      <a:r>
                        <a:rPr lang="nb-NO" sz="1600" kern="100" dirty="0" err="1">
                          <a:effectLst/>
                        </a:rPr>
                        <a:t>profiles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Higher engagement and transparency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578932"/>
                  </a:ext>
                </a:extLst>
              </a:tr>
              <a:tr h="3748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Edge &amp; Security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 err="1">
                          <a:effectLst/>
                        </a:rPr>
                        <a:t>Local</a:t>
                      </a:r>
                      <a:r>
                        <a:rPr lang="nb-NO" sz="1600" kern="100" dirty="0">
                          <a:effectLst/>
                        </a:rPr>
                        <a:t> AI + OTA </a:t>
                      </a:r>
                      <a:r>
                        <a:rPr lang="nb-NO" sz="1600" kern="100" dirty="0" err="1">
                          <a:effectLst/>
                        </a:rPr>
                        <a:t>updates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 err="1">
                          <a:effectLst/>
                        </a:rPr>
                        <a:t>Resilience</a:t>
                      </a:r>
                      <a:r>
                        <a:rPr lang="nb-NO" sz="1600" kern="100" dirty="0">
                          <a:effectLst/>
                        </a:rPr>
                        <a:t> and trust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6170339"/>
                  </a:ext>
                </a:extLst>
              </a:tr>
              <a:tr h="739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Scalability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>
                          <a:effectLst/>
                        </a:rPr>
                        <a:t>Multi-building optimization</a:t>
                      </a:r>
                      <a:endParaRPr lang="nb-NO" sz="16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600" kern="100" dirty="0" err="1">
                          <a:effectLst/>
                        </a:rPr>
                        <a:t>Larger-scale</a:t>
                      </a:r>
                      <a:r>
                        <a:rPr lang="nb-NO" sz="1600" kern="100" dirty="0">
                          <a:effectLst/>
                        </a:rPr>
                        <a:t> </a:t>
                      </a:r>
                      <a:r>
                        <a:rPr lang="nb-NO" sz="1600" kern="100" dirty="0" err="1">
                          <a:effectLst/>
                        </a:rPr>
                        <a:t>energy</a:t>
                      </a:r>
                      <a:r>
                        <a:rPr lang="nb-NO" sz="1600" kern="100" dirty="0">
                          <a:effectLst/>
                        </a:rPr>
                        <a:t> </a:t>
                      </a:r>
                      <a:r>
                        <a:rPr lang="nb-NO" sz="1600" kern="100" dirty="0" err="1">
                          <a:effectLst/>
                        </a:rPr>
                        <a:t>efficiency</a:t>
                      </a:r>
                      <a:endParaRPr lang="nb-NO" sz="16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5093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358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BF594F-D0E4-4203-8DD4-2CC4F3C7C7BE}"/>
              </a:ext>
            </a:extLst>
          </p:cNvPr>
          <p:cNvSpPr txBox="1">
            <a:spLocks/>
          </p:cNvSpPr>
          <p:nvPr/>
        </p:nvSpPr>
        <p:spPr>
          <a:xfrm>
            <a:off x="443831" y="2853963"/>
            <a:ext cx="8256337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>
                <a:solidFill>
                  <a:srgbClr val="0066CC"/>
                </a:solidFill>
              </a:defRPr>
            </a:pPr>
            <a:r>
              <a:rPr lang="nb-NO" dirty="0" err="1">
                <a:solidFill>
                  <a:srgbClr val="0066CC"/>
                </a:solidFill>
              </a:rPr>
              <a:t>Thank</a:t>
            </a:r>
            <a:r>
              <a:rPr lang="nb-NO" dirty="0">
                <a:solidFill>
                  <a:srgbClr val="0066CC"/>
                </a:solidFill>
              </a:rPr>
              <a:t> </a:t>
            </a:r>
            <a:r>
              <a:rPr lang="nb-NO" dirty="0" err="1">
                <a:solidFill>
                  <a:srgbClr val="0066CC"/>
                </a:solidFill>
              </a:rPr>
              <a:t>you</a:t>
            </a:r>
            <a:r>
              <a:rPr lang="nb-NO" dirty="0">
                <a:solidFill>
                  <a:srgbClr val="0066CC"/>
                </a:solidFill>
              </a:rPr>
              <a:t> </a:t>
            </a:r>
          </a:p>
          <a:p>
            <a:pPr algn="ctr">
              <a:defRPr>
                <a:solidFill>
                  <a:srgbClr val="0066CC"/>
                </a:solidFill>
              </a:defRPr>
            </a:pPr>
            <a:r>
              <a:rPr lang="nb-NO" dirty="0">
                <a:solidFill>
                  <a:srgbClr val="0066CC"/>
                </a:solidFill>
              </a:rPr>
              <a:t>for </a:t>
            </a:r>
            <a:r>
              <a:rPr lang="nb-NO" dirty="0" err="1">
                <a:solidFill>
                  <a:srgbClr val="0066CC"/>
                </a:solidFill>
              </a:rPr>
              <a:t>your</a:t>
            </a:r>
            <a:r>
              <a:rPr lang="nb-NO" dirty="0">
                <a:solidFill>
                  <a:srgbClr val="0066CC"/>
                </a:solidFill>
              </a:rPr>
              <a:t> </a:t>
            </a:r>
            <a:r>
              <a:rPr lang="nb-NO" dirty="0" err="1">
                <a:solidFill>
                  <a:srgbClr val="0066CC"/>
                </a:solidFill>
              </a:rPr>
              <a:t>attention</a:t>
            </a:r>
            <a:endParaRPr lang="nb-NO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8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28B1C-B76D-96A4-470F-86B6F714A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28C2B-9624-3345-EC15-C02C1D8CB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16180"/>
            <a:ext cx="7758544" cy="276398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 project involves a smart floor system embedded with </a:t>
            </a:r>
            <a:r>
              <a:rPr lang="en-GB" b="1" dirty="0"/>
              <a:t>phase change materials (PCM)</a:t>
            </a:r>
            <a:r>
              <a:rPr lang="en-GB" dirty="0"/>
              <a:t> that act as passive thermal storage. A </a:t>
            </a:r>
            <a:r>
              <a:rPr lang="en-GB" b="1" dirty="0"/>
              <a:t>web application</a:t>
            </a:r>
            <a:r>
              <a:rPr lang="en-GB" dirty="0"/>
              <a:t> is being developed to control the heating system based on real-time data, electricity prices, and weather forecasts.</a:t>
            </a:r>
          </a:p>
          <a:p>
            <a:r>
              <a:rPr lang="en-GB" dirty="0"/>
              <a:t>Imagine you are tasked with </a:t>
            </a:r>
            <a:r>
              <a:rPr lang="en-GB" b="1" dirty="0"/>
              <a:t>designing the logic and user interface</a:t>
            </a:r>
            <a:r>
              <a:rPr lang="en-GB" dirty="0"/>
              <a:t> for a digital tool that optimizes the heating of the smart floor system. </a:t>
            </a:r>
            <a:r>
              <a:rPr lang="en-US" dirty="0"/>
              <a:t>The tool should:</a:t>
            </a:r>
            <a:endParaRPr lang="en-VN" dirty="0"/>
          </a:p>
          <a:p>
            <a:pPr lvl="1"/>
            <a:r>
              <a:rPr lang="en-GB" b="1" dirty="0"/>
              <a:t>Incorporate real-time temperature data from sensors</a:t>
            </a:r>
            <a:endParaRPr lang="en-VN" dirty="0"/>
          </a:p>
          <a:p>
            <a:pPr lvl="1"/>
            <a:r>
              <a:rPr lang="en-GB" b="1" dirty="0"/>
              <a:t>Utilize next-day electricity prices and weather forecasts</a:t>
            </a:r>
            <a:endParaRPr lang="en-VN" dirty="0"/>
          </a:p>
          <a:p>
            <a:pPr lvl="1"/>
            <a:r>
              <a:rPr lang="en-GB" b="1" dirty="0"/>
              <a:t>Minimize energy consumption and cost</a:t>
            </a:r>
            <a:endParaRPr lang="en-VN" dirty="0"/>
          </a:p>
          <a:p>
            <a:pPr lvl="1"/>
            <a:r>
              <a:rPr lang="nb-NO" b="1" dirty="0" err="1"/>
              <a:t>Maximize</a:t>
            </a:r>
            <a:r>
              <a:rPr lang="nb-NO" b="1" dirty="0"/>
              <a:t> </a:t>
            </a:r>
            <a:r>
              <a:rPr lang="nb-NO" b="1" dirty="0" err="1"/>
              <a:t>user</a:t>
            </a:r>
            <a:r>
              <a:rPr lang="nb-NO" b="1" dirty="0"/>
              <a:t> </a:t>
            </a:r>
            <a:r>
              <a:rPr lang="nb-NO" b="1" dirty="0" err="1"/>
              <a:t>comfort</a:t>
            </a:r>
            <a:endParaRPr lang="en-V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F535E3-CCFA-C51B-7935-3B67374B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091" y="624110"/>
            <a:ext cx="7114309" cy="615872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Case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7650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A6B4A-AC75-D2E1-746D-E083513B4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16180"/>
            <a:ext cx="7446818" cy="421178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nb-NO" b="1" dirty="0"/>
              <a:t>I. </a:t>
            </a:r>
            <a:r>
              <a:rPr lang="nb-NO" b="1" dirty="0" err="1"/>
              <a:t>Conceptual</a:t>
            </a:r>
            <a:r>
              <a:rPr lang="nb-NO" b="1" dirty="0"/>
              <a:t> Design:</a:t>
            </a:r>
            <a:endParaRPr lang="en-VN" dirty="0"/>
          </a:p>
          <a:p>
            <a:pPr lvl="1"/>
            <a:r>
              <a:rPr lang="en-GB" dirty="0"/>
              <a:t>What kind of data would you collect and how would you use it?</a:t>
            </a:r>
            <a:endParaRPr lang="en-VN" dirty="0"/>
          </a:p>
          <a:p>
            <a:pPr lvl="1"/>
            <a:r>
              <a:rPr lang="en-GB" dirty="0"/>
              <a:t>What algorithms or logic would you implement to optimize heating?</a:t>
            </a:r>
            <a:endParaRPr lang="en-VN" dirty="0"/>
          </a:p>
          <a:p>
            <a:pPr lvl="0"/>
            <a:r>
              <a:rPr lang="nb-NO" b="1" dirty="0"/>
              <a:t>II. User Interface (UI) </a:t>
            </a:r>
            <a:r>
              <a:rPr lang="nb-NO" b="1" dirty="0" err="1"/>
              <a:t>Proposal</a:t>
            </a:r>
            <a:r>
              <a:rPr lang="nb-NO" b="1" dirty="0"/>
              <a:t>:</a:t>
            </a:r>
            <a:endParaRPr lang="en-VN" dirty="0"/>
          </a:p>
          <a:p>
            <a:pPr lvl="1"/>
            <a:r>
              <a:rPr lang="en-GB" dirty="0"/>
              <a:t>Sketch or describe the interface for both the web and mobile applications. Explain how you define frontend and backend database, tools you will use and why. </a:t>
            </a:r>
            <a:endParaRPr lang="en-VN" dirty="0"/>
          </a:p>
          <a:p>
            <a:pPr lvl="1"/>
            <a:r>
              <a:rPr lang="en-GB" dirty="0"/>
              <a:t>How would you ensure usability and user engagement?</a:t>
            </a:r>
            <a:endParaRPr lang="en-VN" dirty="0"/>
          </a:p>
          <a:p>
            <a:pPr lvl="0"/>
            <a:r>
              <a:rPr lang="nb-NO" b="1" dirty="0"/>
              <a:t>III. Challenges and </a:t>
            </a:r>
            <a:r>
              <a:rPr lang="nb-NO" b="1" dirty="0" err="1"/>
              <a:t>Considerations</a:t>
            </a:r>
            <a:r>
              <a:rPr lang="nb-NO" b="1" dirty="0"/>
              <a:t>:</a:t>
            </a:r>
            <a:endParaRPr lang="en-VN" dirty="0"/>
          </a:p>
          <a:p>
            <a:pPr lvl="1"/>
            <a:r>
              <a:rPr lang="en-GB" dirty="0"/>
              <a:t>What are the main technical and user-related challenges?</a:t>
            </a:r>
            <a:endParaRPr lang="en-VN" dirty="0"/>
          </a:p>
          <a:p>
            <a:pPr lvl="1"/>
            <a:r>
              <a:rPr lang="en-GB" dirty="0"/>
              <a:t>How would you address issues like security, data privacy, user preferences, and system reliability?</a:t>
            </a:r>
            <a:endParaRPr lang="en-VN" dirty="0"/>
          </a:p>
          <a:p>
            <a:pPr lvl="0"/>
            <a:r>
              <a:rPr lang="nb-NO" b="1" dirty="0"/>
              <a:t>IV. Your </a:t>
            </a:r>
            <a:r>
              <a:rPr lang="nb-NO" b="1" dirty="0" err="1"/>
              <a:t>Contribution</a:t>
            </a:r>
            <a:r>
              <a:rPr lang="nb-NO" b="1" dirty="0"/>
              <a:t>:</a:t>
            </a:r>
            <a:endParaRPr lang="en-VN" dirty="0"/>
          </a:p>
          <a:p>
            <a:pPr lvl="1"/>
            <a:r>
              <a:rPr lang="en-GB" dirty="0"/>
              <a:t>How would your background and skills contribute to solving this challenge?</a:t>
            </a:r>
            <a:endParaRPr lang="en-VN" dirty="0"/>
          </a:p>
          <a:p>
            <a:pPr lvl="1"/>
            <a:r>
              <a:rPr lang="en-GB" dirty="0"/>
              <a:t>What additional ideas or improvements would you propose?</a:t>
            </a:r>
            <a:endParaRPr lang="en-V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212E9C-F595-79EC-69F9-27A1DC91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528" y="679528"/>
            <a:ext cx="6589199" cy="581235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Content summary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66425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859" y="683029"/>
            <a:ext cx="6817178" cy="658091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I.1. Conceptual design </a:t>
            </a:r>
            <a:r>
              <a:rPr lang="en-US" sz="2800" dirty="0"/>
              <a:t>- data</a:t>
            </a:r>
            <a:endParaRPr sz="2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6038BA2-007F-2920-7FBA-3D7FDFD55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218179"/>
              </p:ext>
            </p:extLst>
          </p:nvPr>
        </p:nvGraphicFramePr>
        <p:xfrm>
          <a:off x="466344" y="1341120"/>
          <a:ext cx="8068056" cy="517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352">
                  <a:extLst>
                    <a:ext uri="{9D8B030D-6E8A-4147-A177-3AD203B41FA5}">
                      <a16:colId xmlns:a16="http://schemas.microsoft.com/office/drawing/2014/main" val="1419835574"/>
                    </a:ext>
                  </a:extLst>
                </a:gridCol>
                <a:gridCol w="2689352">
                  <a:extLst>
                    <a:ext uri="{9D8B030D-6E8A-4147-A177-3AD203B41FA5}">
                      <a16:colId xmlns:a16="http://schemas.microsoft.com/office/drawing/2014/main" val="1486439236"/>
                    </a:ext>
                  </a:extLst>
                </a:gridCol>
                <a:gridCol w="2689352">
                  <a:extLst>
                    <a:ext uri="{9D8B030D-6E8A-4147-A177-3AD203B41FA5}">
                      <a16:colId xmlns:a16="http://schemas.microsoft.com/office/drawing/2014/main" val="3299897434"/>
                    </a:ext>
                  </a:extLst>
                </a:gridCol>
              </a:tblGrid>
              <a:tr h="591398">
                <a:tc>
                  <a:txBody>
                    <a:bodyPr/>
                    <a:lstStyle/>
                    <a:p>
                      <a:r>
                        <a:rPr lang="en-US" sz="1200"/>
                        <a:t>Real-time sensors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Meta/ configuration data</a:t>
                      </a:r>
                      <a:endParaRPr lang="en-VN" sz="1200"/>
                    </a:p>
                    <a:p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200"/>
                        <a:t>Used</a:t>
                      </a:r>
                    </a:p>
                    <a:p>
                      <a:endParaRPr lang="en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276068"/>
                  </a:ext>
                </a:extLst>
              </a:tr>
              <a:tr h="599612">
                <a:tc>
                  <a:txBody>
                    <a:bodyPr/>
                    <a:lstStyle/>
                    <a:p>
                      <a:r>
                        <a:rPr lang="en-US" sz="1200" b="1" dirty="0"/>
                        <a:t>Room air temperature(s) </a:t>
                      </a:r>
                    </a:p>
                    <a:p>
                      <a:r>
                        <a:rPr lang="en-US" sz="1200" dirty="0"/>
                        <a:t>(one per room/zone)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1" dirty="0" err="1"/>
                        <a:t>Building</a:t>
                      </a:r>
                      <a:r>
                        <a:rPr lang="nb-NO" sz="1200" b="1" dirty="0"/>
                        <a:t> </a:t>
                      </a:r>
                      <a:r>
                        <a:rPr lang="nb-NO" sz="1200" b="1" dirty="0" err="1"/>
                        <a:t>envelope</a:t>
                      </a:r>
                      <a:r>
                        <a:rPr lang="nb-NO" sz="1200" b="1" dirty="0"/>
                        <a:t> parameters </a:t>
                      </a:r>
                    </a:p>
                    <a:p>
                      <a:r>
                        <a:rPr lang="en-US" sz="1200" dirty="0"/>
                        <a:t>(R-values, floor area, ceiling height)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1200" b="1" dirty="0"/>
                        <a:t>Estimate/simulate thermal states: </a:t>
                      </a:r>
                      <a:r>
                        <a:rPr lang="en-US" sz="1200" b="0" dirty="0"/>
                        <a:t>air temp, floor temp, PCM fraction</a:t>
                      </a:r>
                      <a:endParaRPr lang="en-VN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678644"/>
                  </a:ext>
                </a:extLst>
              </a:tr>
              <a:tr h="599612">
                <a:tc>
                  <a:txBody>
                    <a:bodyPr/>
                    <a:lstStyle/>
                    <a:p>
                      <a:r>
                        <a:rPr lang="en-US" sz="1200" b="1" dirty="0"/>
                        <a:t>Floor surface temperature(s) </a:t>
                      </a:r>
                      <a:r>
                        <a:rPr lang="en-US" sz="1200" dirty="0"/>
                        <a:t>(near PCM layer)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1" dirty="0"/>
                        <a:t>PCM </a:t>
                      </a:r>
                      <a:r>
                        <a:rPr lang="nb-NO" sz="1200" b="1" dirty="0" err="1"/>
                        <a:t>properties</a:t>
                      </a:r>
                      <a:r>
                        <a:rPr lang="nb-NO" sz="1200" dirty="0"/>
                        <a:t>: </a:t>
                      </a:r>
                      <a:r>
                        <a:rPr lang="en-US" sz="1200" dirty="0"/>
                        <a:t>melting temperature(s), latent heat per m², effective heat capacity curve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1200" b="1" dirty="0"/>
                        <a:t>Schedule heating plan:</a:t>
                      </a:r>
                    </a:p>
                    <a:p>
                      <a:r>
                        <a:rPr lang="en-US" sz="1200" b="0" dirty="0"/>
                        <a:t>for the next 24 hours</a:t>
                      </a:r>
                      <a:endParaRPr lang="en-VN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18447"/>
                  </a:ext>
                </a:extLst>
              </a:tr>
              <a:tr h="599612">
                <a:tc>
                  <a:txBody>
                    <a:bodyPr/>
                    <a:lstStyle/>
                    <a:p>
                      <a:r>
                        <a:rPr lang="en-US" sz="1200" b="1" dirty="0"/>
                        <a:t>PCM temperature(s) </a:t>
                      </a:r>
                    </a:p>
                    <a:p>
                      <a:r>
                        <a:rPr lang="en-US" sz="1200" dirty="0"/>
                        <a:t>(if possible, or inferred from floor temp)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1" dirty="0"/>
                        <a:t>Floor </a:t>
                      </a:r>
                      <a:r>
                        <a:rPr lang="nb-NO" sz="1200" b="1" dirty="0" err="1"/>
                        <a:t>heating</a:t>
                      </a:r>
                      <a:r>
                        <a:rPr lang="nb-NO" sz="1200" b="1" dirty="0"/>
                        <a:t> </a:t>
                      </a:r>
                      <a:r>
                        <a:rPr lang="nb-NO" sz="1200" b="1" dirty="0" err="1"/>
                        <a:t>actuator</a:t>
                      </a:r>
                      <a:r>
                        <a:rPr lang="nb-NO" sz="1200" b="1" dirty="0"/>
                        <a:t> limits</a:t>
                      </a:r>
                    </a:p>
                    <a:p>
                      <a:r>
                        <a:rPr lang="en-US" sz="1200" dirty="0"/>
                        <a:t>(max power, min on/off interval, ramp rate)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200" b="1" dirty="0"/>
                        <a:t>Control real-time heating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9040"/>
                  </a:ext>
                </a:extLst>
              </a:tr>
              <a:tr h="5996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Power consumption of heater(s)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(smart meter or per-circuit power sensor)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User comfort preferences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(target temp ± tolerance, schedule, “comfort vs cost” slider)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Adaptive learning</a:t>
                      </a:r>
                      <a:endParaRPr lang="en-V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58559"/>
                  </a:ext>
                </a:extLst>
              </a:tr>
              <a:tr h="5996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Actuator state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(valve/opening, pump speed, on/off)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Safety limits </a:t>
                      </a:r>
                    </a:p>
                    <a:p>
                      <a:r>
                        <a:rPr lang="en-US" sz="1200" dirty="0"/>
                        <a:t>(max floor temperature to protect floor/occupants)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6238"/>
                  </a:ext>
                </a:extLst>
              </a:tr>
              <a:tr h="6891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1" dirty="0" err="1"/>
                        <a:t>External</a:t>
                      </a:r>
                      <a:r>
                        <a:rPr lang="nb-NO" sz="1200" b="1" dirty="0"/>
                        <a:t> </a:t>
                      </a:r>
                      <a:r>
                        <a:rPr lang="nb-NO" sz="1200" b="1" dirty="0" err="1"/>
                        <a:t>weather</a:t>
                      </a:r>
                      <a:r>
                        <a:rPr lang="nb-NO" sz="1200" b="1" dirty="0"/>
                        <a:t> </a:t>
                      </a:r>
                      <a:r>
                        <a:rPr lang="nb-NO" sz="1200" b="1" dirty="0" err="1"/>
                        <a:t>feed</a:t>
                      </a:r>
                      <a:r>
                        <a:rPr lang="nb-NO" sz="1200" b="0" dirty="0"/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0" dirty="0"/>
                        <a:t>(API </a:t>
                      </a:r>
                      <a:r>
                        <a:rPr lang="nb-NO" sz="1200" b="0" dirty="0" err="1"/>
                        <a:t>forecasted</a:t>
                      </a:r>
                      <a:r>
                        <a:rPr lang="nb-NO" sz="1200" b="0" dirty="0"/>
                        <a:t> &amp; sensors)</a:t>
                      </a:r>
                      <a:br>
                        <a:rPr lang="nb-NO" sz="1200" dirty="0"/>
                      </a:br>
                      <a:r>
                        <a:rPr lang="nb-NO" sz="1200" b="1" dirty="0" err="1"/>
                        <a:t>Electricity</a:t>
                      </a:r>
                      <a:r>
                        <a:rPr lang="nb-NO" sz="1200" b="1" dirty="0"/>
                        <a:t> </a:t>
                      </a:r>
                      <a:r>
                        <a:rPr lang="nb-NO" sz="1200" b="1" dirty="0" err="1"/>
                        <a:t>price</a:t>
                      </a:r>
                      <a:r>
                        <a:rPr lang="nb-NO" sz="1200" b="1" dirty="0"/>
                        <a:t> </a:t>
                      </a:r>
                      <a:r>
                        <a:rPr lang="nb-NO" sz="1200" b="1" dirty="0" err="1"/>
                        <a:t>feed</a:t>
                      </a:r>
                      <a:endParaRPr lang="en-V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29077"/>
                  </a:ext>
                </a:extLst>
              </a:tr>
              <a:tr h="6891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(other additional data upon needed)</a:t>
                      </a:r>
                      <a:endParaRPr lang="en-V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518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7DE81F-1265-7D9F-A907-75DE47C7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B9600-066A-BFFA-48FF-160A0991A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15" y="1644591"/>
            <a:ext cx="8709785" cy="420900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165602A-22BC-4EF4-9301-2E6AEB3657FF}"/>
              </a:ext>
            </a:extLst>
          </p:cNvPr>
          <p:cNvSpPr txBox="1">
            <a:spLocks/>
          </p:cNvSpPr>
          <p:nvPr/>
        </p:nvSpPr>
        <p:spPr>
          <a:xfrm>
            <a:off x="1345320" y="696971"/>
            <a:ext cx="7480026" cy="6148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nb-NO" sz="2800" b="1" dirty="0"/>
              <a:t>I.1. </a:t>
            </a:r>
            <a:r>
              <a:rPr lang="nb-NO" sz="2800" b="1" dirty="0" err="1"/>
              <a:t>Conceptual</a:t>
            </a:r>
            <a:r>
              <a:rPr lang="nb-NO" sz="2800" b="1" dirty="0"/>
              <a:t> Design </a:t>
            </a:r>
            <a:r>
              <a:rPr lang="nb-NO" sz="2800" dirty="0"/>
              <a:t>- </a:t>
            </a:r>
            <a:r>
              <a:rPr lang="en-VN" sz="2800" dirty="0"/>
              <a:t>control flow</a:t>
            </a:r>
            <a:endParaRPr lang="en-US" sz="2800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43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CEC5D-0E93-F97D-708A-492740F8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47" y="1361349"/>
            <a:ext cx="8107953" cy="5047652"/>
          </a:xfrm>
        </p:spPr>
        <p:txBody>
          <a:bodyPr>
            <a:normAutofit fontScale="70000" lnSpcReduction="20000"/>
          </a:bodyPr>
          <a:lstStyle/>
          <a:p>
            <a:r>
              <a:rPr lang="en-GB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Architectural choices</a:t>
            </a:r>
          </a:p>
          <a:p>
            <a:pPr lvl="1"/>
            <a:r>
              <a:rPr lang="nb-NO" dirty="0"/>
              <a:t>Model </a:t>
            </a:r>
            <a:r>
              <a:rPr lang="nb-NO" dirty="0" err="1"/>
              <a:t>Predictive</a:t>
            </a:r>
            <a:r>
              <a:rPr lang="nb-NO" dirty="0"/>
              <a:t> Control (MPC): 24 </a:t>
            </a:r>
            <a:r>
              <a:rPr lang="nb-NO" dirty="0" err="1"/>
              <a:t>hours</a:t>
            </a:r>
            <a:r>
              <a:rPr lang="nb-NO" dirty="0"/>
              <a:t> </a:t>
            </a:r>
            <a:r>
              <a:rPr lang="nb-NO" dirty="0" err="1"/>
              <a:t>receding</a:t>
            </a:r>
            <a:r>
              <a:rPr lang="nb-NO" dirty="0"/>
              <a:t> </a:t>
            </a:r>
            <a:r>
              <a:rPr lang="nb-NO" dirty="0" err="1"/>
              <a:t>horizon</a:t>
            </a:r>
            <a:r>
              <a:rPr lang="nb-NO" dirty="0"/>
              <a:t>, 5–15 min </a:t>
            </a:r>
            <a:r>
              <a:rPr lang="nb-NO" dirty="0" err="1"/>
              <a:t>timestep</a:t>
            </a:r>
            <a:r>
              <a:rPr lang="nb-NO" dirty="0"/>
              <a:t>.</a:t>
            </a:r>
          </a:p>
          <a:p>
            <a:pPr lvl="1"/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safety</a:t>
            </a:r>
            <a:r>
              <a:rPr lang="nb-NO" dirty="0"/>
              <a:t> </a:t>
            </a:r>
            <a:r>
              <a:rPr lang="nb-NO" dirty="0" err="1"/>
              <a:t>controller</a:t>
            </a:r>
            <a:r>
              <a:rPr lang="nb-NO" dirty="0"/>
              <a:t>: fast PID/</a:t>
            </a:r>
            <a:r>
              <a:rPr lang="nb-NO" dirty="0" err="1"/>
              <a:t>relay</a:t>
            </a:r>
            <a:r>
              <a:rPr lang="nb-NO" dirty="0"/>
              <a:t> loop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floor</a:t>
            </a:r>
            <a:r>
              <a:rPr lang="nb-NO" dirty="0"/>
              <a:t> </a:t>
            </a:r>
            <a:r>
              <a:rPr lang="nb-NO" dirty="0" err="1"/>
              <a:t>temperature</a:t>
            </a:r>
            <a:r>
              <a:rPr lang="nb-NO" dirty="0"/>
              <a:t> to </a:t>
            </a:r>
            <a:r>
              <a:rPr lang="nb-NO" dirty="0" err="1"/>
              <a:t>prevent</a:t>
            </a:r>
            <a:r>
              <a:rPr lang="nb-NO" dirty="0"/>
              <a:t> </a:t>
            </a:r>
            <a:r>
              <a:rPr lang="nb-NO" dirty="0" err="1"/>
              <a:t>overheating</a:t>
            </a:r>
            <a:r>
              <a:rPr lang="nb-NO" dirty="0"/>
              <a:t> (</a:t>
            </a:r>
            <a:r>
              <a:rPr lang="nb-NO" dirty="0" err="1"/>
              <a:t>executes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MPC </a:t>
            </a:r>
            <a:r>
              <a:rPr lang="nb-NO" dirty="0" err="1"/>
              <a:t>updates</a:t>
            </a:r>
            <a:r>
              <a:rPr lang="nb-NO" dirty="0"/>
              <a:t>).</a:t>
            </a:r>
          </a:p>
          <a:p>
            <a:pPr lvl="1"/>
            <a:r>
              <a:rPr lang="nb-NO" dirty="0"/>
              <a:t>Parameter </a:t>
            </a:r>
            <a:r>
              <a:rPr lang="nb-NO" dirty="0" err="1"/>
              <a:t>learning</a:t>
            </a:r>
            <a:r>
              <a:rPr lang="nb-NO" dirty="0"/>
              <a:t>: online system </a:t>
            </a:r>
            <a:r>
              <a:rPr lang="nb-NO" dirty="0" err="1"/>
              <a:t>identification</a:t>
            </a:r>
            <a:r>
              <a:rPr lang="nb-NO" dirty="0"/>
              <a:t> (</a:t>
            </a:r>
            <a:r>
              <a:rPr lang="nb-NO" dirty="0" err="1"/>
              <a:t>recursive</a:t>
            </a:r>
            <a:r>
              <a:rPr lang="nb-NO" dirty="0"/>
              <a:t> </a:t>
            </a:r>
            <a:r>
              <a:rPr lang="nb-NO" dirty="0" err="1"/>
              <a:t>least</a:t>
            </a:r>
            <a:r>
              <a:rPr lang="nb-NO" dirty="0"/>
              <a:t> </a:t>
            </a:r>
            <a:r>
              <a:rPr lang="nb-NO" dirty="0" err="1"/>
              <a:t>squares</a:t>
            </a:r>
            <a:r>
              <a:rPr lang="nb-NO" dirty="0"/>
              <a:t>) to </a:t>
            </a:r>
            <a:r>
              <a:rPr lang="nb-NO" dirty="0" err="1"/>
              <a:t>update</a:t>
            </a:r>
            <a:r>
              <a:rPr lang="nb-NO" dirty="0"/>
              <a:t> RC </a:t>
            </a:r>
            <a:r>
              <a:rPr lang="nb-NO" dirty="0" err="1"/>
              <a:t>thermal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and PCM </a:t>
            </a:r>
            <a:r>
              <a:rPr lang="nb-NO" dirty="0" err="1"/>
              <a:t>effective</a:t>
            </a:r>
            <a:r>
              <a:rPr lang="nb-NO" dirty="0"/>
              <a:t> </a:t>
            </a:r>
            <a:r>
              <a:rPr lang="nb-NO" dirty="0" err="1"/>
              <a:t>capacity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Long-term </a:t>
            </a:r>
            <a:r>
              <a:rPr lang="nb-NO" dirty="0" err="1"/>
              <a:t>adaption</a:t>
            </a:r>
            <a:r>
              <a:rPr lang="nb-NO" dirty="0"/>
              <a:t>: </a:t>
            </a:r>
            <a:r>
              <a:rPr lang="nb-NO" dirty="0" err="1"/>
              <a:t>Reinforcement</a:t>
            </a:r>
            <a:r>
              <a:rPr lang="nb-NO" dirty="0"/>
              <a:t> Learning.</a:t>
            </a:r>
          </a:p>
          <a:p>
            <a:r>
              <a:rPr lang="en-US" b="1" dirty="0"/>
              <a:t>Special logic for PCM pre-charging</a:t>
            </a:r>
          </a:p>
          <a:p>
            <a:pPr lvl="1"/>
            <a:r>
              <a:rPr lang="en-US" dirty="0"/>
              <a:t>When next-day prices include low-price windows (e.g., off-peak), schedule pre-charge: increase floor heating power before peak hours so PCM melts/charges and then releases during high price/peak cold periods.</a:t>
            </a:r>
          </a:p>
          <a:p>
            <a:pPr lvl="1"/>
            <a:r>
              <a:rPr lang="en-US" dirty="0"/>
              <a:t>If forecast predicts sunny midday (solar gains), shift pre-charge to later or reduce it.</a:t>
            </a:r>
          </a:p>
          <a:p>
            <a:pPr lvl="1"/>
            <a:r>
              <a:rPr lang="en-US" dirty="0"/>
              <a:t>If occupancy changes (user home sooner), adapt setpoint and possibly use stored PCM heat to avoid extra energy.</a:t>
            </a:r>
          </a:p>
          <a:p>
            <a:r>
              <a:rPr lang="nb-NO" b="1" dirty="0"/>
              <a:t>Adaptation &amp; </a:t>
            </a:r>
            <a:r>
              <a:rPr lang="nb-NO" b="1" dirty="0" err="1"/>
              <a:t>learning</a:t>
            </a:r>
            <a:endParaRPr lang="nb-NO" b="1" dirty="0"/>
          </a:p>
          <a:p>
            <a:pPr lvl="1"/>
            <a:r>
              <a:rPr lang="en-US" dirty="0"/>
              <a:t>Use recursive least squares or Kalman filter to fit the RC model parameters and PCM capacity from logged temp/power data.</a:t>
            </a:r>
          </a:p>
          <a:p>
            <a:pPr lvl="1"/>
            <a:r>
              <a:rPr lang="en-US" dirty="0"/>
              <a:t>Detect degraded performance or sensor faults via residual monitoring; notify user</a:t>
            </a:r>
          </a:p>
          <a:p>
            <a:r>
              <a:rPr lang="nb-NO" b="1" dirty="0" err="1"/>
              <a:t>Heuristics</a:t>
            </a:r>
            <a:r>
              <a:rPr lang="nb-NO" b="1" dirty="0"/>
              <a:t> / Fallback</a:t>
            </a:r>
          </a:p>
          <a:p>
            <a:pPr lvl="1"/>
            <a:r>
              <a:rPr lang="en-US" dirty="0"/>
              <a:t>If price or forecast API fails: run conservative schedule — maintain comfort band with minimal energy and apply simple time-of-day pre-charge based on historical price pattern.</a:t>
            </a:r>
          </a:p>
          <a:p>
            <a:pPr lvl="1"/>
            <a:r>
              <a:rPr lang="en-US" dirty="0"/>
              <a:t>Safety overrides: never exceed floor temp safety threshold.</a:t>
            </a:r>
            <a:endParaRPr lang="en-V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6732C-7C5F-8915-8C8C-D329596E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427" y="703258"/>
            <a:ext cx="6817178" cy="658091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/>
              <a:t>I.2. Conceptual design </a:t>
            </a:r>
            <a:r>
              <a:rPr lang="en-US" sz="2800"/>
              <a:t>- algorithms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2020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6F113C3-DD37-46A5-B173-12FB48BF8380}"/>
              </a:ext>
            </a:extLst>
          </p:cNvPr>
          <p:cNvSpPr txBox="1">
            <a:spLocks/>
          </p:cNvSpPr>
          <p:nvPr/>
        </p:nvSpPr>
        <p:spPr>
          <a:xfrm>
            <a:off x="1387877" y="673469"/>
            <a:ext cx="7167303" cy="676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II.1a. UI proposal </a:t>
            </a:r>
            <a:r>
              <a:rPr lang="en-US" sz="2800" dirty="0"/>
              <a:t>- main dashboard</a:t>
            </a:r>
            <a:endParaRPr lang="en-US" sz="2800" dirty="0">
              <a:solidFill>
                <a:srgbClr val="0066CC"/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148283F-A3E2-BD7B-C900-72CCDB7CF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4164" y="1415600"/>
            <a:ext cx="8495265" cy="48800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149EDA-6CA2-8052-7895-E87E8E3DB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78" y="4566192"/>
            <a:ext cx="5350858" cy="16439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A7C3FDD-8582-6568-AF93-F60466171BAD}"/>
                  </a:ext>
                </a:extLst>
              </p14:cNvPr>
              <p14:cNvContentPartPr/>
              <p14:nvPr/>
            </p14:nvContentPartPr>
            <p14:xfrm>
              <a:off x="857990" y="3365879"/>
              <a:ext cx="5281200" cy="512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A7C3FDD-8582-6568-AF93-F60466171B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1870" y="3359759"/>
                <a:ext cx="529344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28C401E-D4B4-B0F1-FC4B-1CE1337778BA}"/>
                  </a:ext>
                </a:extLst>
              </p14:cNvPr>
              <p14:cNvContentPartPr/>
              <p14:nvPr/>
            </p14:nvContentPartPr>
            <p14:xfrm>
              <a:off x="857990" y="2929919"/>
              <a:ext cx="5196240" cy="871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28C401E-D4B4-B0F1-FC4B-1CE1337778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1870" y="2923799"/>
                <a:ext cx="5208480" cy="8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D0B10F9-F3D7-5D15-43AF-E1E7797590F4}"/>
                  </a:ext>
                </a:extLst>
              </p14:cNvPr>
              <p14:cNvContentPartPr/>
              <p14:nvPr/>
            </p14:nvContentPartPr>
            <p14:xfrm>
              <a:off x="695575" y="4644000"/>
              <a:ext cx="5326920" cy="1247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D0B10F9-F3D7-5D15-43AF-E1E7797590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9455" y="4637880"/>
                <a:ext cx="5339160" cy="12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659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CD2D3A-CC2B-4883-81DC-819CBC5D0754}"/>
              </a:ext>
            </a:extLst>
          </p:cNvPr>
          <p:cNvSpPr txBox="1">
            <a:spLocks/>
          </p:cNvSpPr>
          <p:nvPr/>
        </p:nvSpPr>
        <p:spPr>
          <a:xfrm>
            <a:off x="1367096" y="656072"/>
            <a:ext cx="7167303" cy="709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II.1a. UI proposal </a:t>
            </a:r>
            <a:r>
              <a:rPr lang="en-US" sz="2800" dirty="0"/>
              <a:t>- mobile UX</a:t>
            </a:r>
            <a:endParaRPr lang="en-US" sz="2800" dirty="0">
              <a:solidFill>
                <a:srgbClr val="0066CC"/>
              </a:solidFill>
            </a:endParaRPr>
          </a:p>
        </p:txBody>
      </p:sp>
      <p:pic>
        <p:nvPicPr>
          <p:cNvPr id="7" name="Picture 1" descr="Generated image">
            <a:extLst>
              <a:ext uri="{FF2B5EF4-FFF2-40B4-BE49-F238E27FC236}">
                <a16:creationId xmlns:a16="http://schemas.microsoft.com/office/drawing/2014/main" id="{8448C395-16FD-46C8-8990-7AEFF34EBD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100" y="1484960"/>
            <a:ext cx="3346622" cy="4858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81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7135-18AD-0BBA-82BF-69C9BB2F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57" y="1431057"/>
            <a:ext cx="8017743" cy="4480165"/>
          </a:xfrm>
        </p:spPr>
        <p:txBody>
          <a:bodyPr>
            <a:noAutofit/>
          </a:bodyPr>
          <a:lstStyle/>
          <a:p>
            <a:r>
              <a:rPr lang="nb-NO" dirty="0"/>
              <a:t>Setup &amp; </a:t>
            </a:r>
            <a:r>
              <a:rPr lang="nb-NO" dirty="0" err="1"/>
              <a:t>advanced</a:t>
            </a:r>
            <a:r>
              <a:rPr lang="nb-NO" dirty="0"/>
              <a:t> </a:t>
            </a:r>
            <a:r>
              <a:rPr lang="nb-NO" dirty="0" err="1"/>
              <a:t>pages</a:t>
            </a:r>
            <a:endParaRPr lang="nb-NO" dirty="0"/>
          </a:p>
          <a:p>
            <a:pPr lvl="1"/>
            <a:r>
              <a:rPr lang="nb-NO" sz="1800" dirty="0"/>
              <a:t>System </a:t>
            </a:r>
            <a:r>
              <a:rPr lang="nb-NO" sz="1800" dirty="0" err="1"/>
              <a:t>configuration</a:t>
            </a:r>
            <a:r>
              <a:rPr lang="nb-NO" sz="1800" dirty="0"/>
              <a:t> </a:t>
            </a:r>
            <a:r>
              <a:rPr lang="nb-NO" sz="1800" dirty="0" err="1"/>
              <a:t>wizard</a:t>
            </a:r>
            <a:r>
              <a:rPr lang="nb-NO" sz="1800" dirty="0"/>
              <a:t>: </a:t>
            </a:r>
            <a:r>
              <a:rPr lang="nb-NO" sz="1800" dirty="0" err="1"/>
              <a:t>prompts</a:t>
            </a:r>
            <a:r>
              <a:rPr lang="nb-NO" sz="1800" dirty="0"/>
              <a:t> for PCM melting temp, PCM </a:t>
            </a:r>
            <a:r>
              <a:rPr lang="nb-NO" sz="1800" dirty="0" err="1"/>
              <a:t>mass</a:t>
            </a:r>
            <a:r>
              <a:rPr lang="nb-NO" sz="1800" dirty="0"/>
              <a:t>/area (or "auto-</a:t>
            </a:r>
            <a:r>
              <a:rPr lang="nb-NO" sz="1800" dirty="0" err="1"/>
              <a:t>identify</a:t>
            </a:r>
            <a:r>
              <a:rPr lang="nb-NO" sz="1800" dirty="0"/>
              <a:t>" </a:t>
            </a:r>
            <a:r>
              <a:rPr lang="nb-NO" sz="1800" dirty="0" err="1"/>
              <a:t>button</a:t>
            </a:r>
            <a:r>
              <a:rPr lang="nb-NO" sz="1800" dirty="0"/>
              <a:t>).</a:t>
            </a:r>
          </a:p>
          <a:p>
            <a:pPr lvl="1"/>
            <a:r>
              <a:rPr lang="nb-NO" sz="1800" dirty="0"/>
              <a:t>Sensor map: show </a:t>
            </a:r>
            <a:r>
              <a:rPr lang="nb-NO" sz="1800" dirty="0" err="1"/>
              <a:t>where</a:t>
            </a:r>
            <a:r>
              <a:rPr lang="nb-NO" sz="1800" dirty="0"/>
              <a:t> sensors </a:t>
            </a:r>
            <a:r>
              <a:rPr lang="nb-NO" sz="1800" dirty="0" err="1"/>
              <a:t>are</a:t>
            </a:r>
            <a:r>
              <a:rPr lang="nb-NO" sz="1800" dirty="0"/>
              <a:t> </a:t>
            </a:r>
            <a:r>
              <a:rPr lang="nb-NO" sz="1800" dirty="0" err="1"/>
              <a:t>located</a:t>
            </a:r>
            <a:r>
              <a:rPr lang="nb-NO" sz="1800" dirty="0"/>
              <a:t>; status (online/offline).</a:t>
            </a:r>
          </a:p>
          <a:p>
            <a:pPr lvl="1"/>
            <a:r>
              <a:rPr lang="nb-NO" sz="1800" dirty="0"/>
              <a:t>Price &amp; </a:t>
            </a:r>
            <a:r>
              <a:rPr lang="nb-NO" sz="1800" dirty="0" err="1"/>
              <a:t>weather</a:t>
            </a:r>
            <a:r>
              <a:rPr lang="nb-NO" sz="1800" dirty="0"/>
              <a:t> </a:t>
            </a:r>
            <a:r>
              <a:rPr lang="nb-NO" sz="1800" dirty="0" err="1"/>
              <a:t>sources</a:t>
            </a:r>
            <a:r>
              <a:rPr lang="nb-NO" sz="1800" dirty="0"/>
              <a:t>: show API </a:t>
            </a:r>
            <a:r>
              <a:rPr lang="nb-NO" sz="1800" dirty="0" err="1"/>
              <a:t>connections</a:t>
            </a:r>
            <a:r>
              <a:rPr lang="nb-NO" sz="1800" dirty="0"/>
              <a:t>, manual </a:t>
            </a:r>
            <a:r>
              <a:rPr lang="nb-NO" sz="1800" dirty="0" err="1"/>
              <a:t>override</a:t>
            </a:r>
            <a:r>
              <a:rPr lang="nb-NO" sz="1800" dirty="0"/>
              <a:t> for </a:t>
            </a:r>
            <a:r>
              <a:rPr lang="nb-NO" sz="1800" dirty="0" err="1"/>
              <a:t>price</a:t>
            </a:r>
            <a:r>
              <a:rPr lang="nb-NO" sz="1800" dirty="0"/>
              <a:t> </a:t>
            </a:r>
            <a:r>
              <a:rPr lang="nb-NO" sz="1800" dirty="0" err="1"/>
              <a:t>schedule</a:t>
            </a:r>
            <a:r>
              <a:rPr lang="nb-NO" sz="1800" dirty="0"/>
              <a:t>.</a:t>
            </a:r>
          </a:p>
          <a:p>
            <a:pPr lvl="1"/>
            <a:r>
              <a:rPr lang="nb-NO" sz="1800" dirty="0"/>
              <a:t>Advanced tuning: MPC </a:t>
            </a:r>
            <a:r>
              <a:rPr lang="nb-NO" sz="1800" dirty="0" err="1"/>
              <a:t>horizon</a:t>
            </a:r>
            <a:r>
              <a:rPr lang="nb-NO" sz="1800" dirty="0"/>
              <a:t>, </a:t>
            </a:r>
            <a:r>
              <a:rPr lang="nb-NO" sz="1800" dirty="0" err="1"/>
              <a:t>timestep</a:t>
            </a:r>
            <a:r>
              <a:rPr lang="nb-NO" sz="1800" dirty="0"/>
              <a:t>, </a:t>
            </a:r>
            <a:r>
              <a:rPr lang="el-GR" sz="1800" dirty="0"/>
              <a:t>α </a:t>
            </a:r>
            <a:r>
              <a:rPr lang="nb-NO" sz="1800" dirty="0" err="1"/>
              <a:t>weight</a:t>
            </a:r>
            <a:r>
              <a:rPr lang="nb-NO" sz="1800" dirty="0"/>
              <a:t>, </a:t>
            </a:r>
            <a:r>
              <a:rPr lang="nb-NO" sz="1800" dirty="0" err="1"/>
              <a:t>safety</a:t>
            </a:r>
            <a:r>
              <a:rPr lang="nb-NO" sz="1800" dirty="0"/>
              <a:t> limits, system ID </a:t>
            </a:r>
            <a:r>
              <a:rPr lang="nb-NO" sz="1800" dirty="0" err="1"/>
              <a:t>toggle</a:t>
            </a:r>
            <a:r>
              <a:rPr lang="nb-NO" sz="1800" dirty="0"/>
              <a:t>.</a:t>
            </a:r>
          </a:p>
          <a:p>
            <a:r>
              <a:rPr lang="nb-NO" dirty="0"/>
              <a:t>Notifications &amp; alerts &amp; </a:t>
            </a:r>
            <a:r>
              <a:rPr lang="nb-NO" dirty="0" err="1"/>
              <a:t>summary</a:t>
            </a:r>
            <a:endParaRPr lang="nb-NO" dirty="0"/>
          </a:p>
          <a:p>
            <a:pPr lvl="1"/>
            <a:r>
              <a:rPr lang="en-US" sz="1800" dirty="0"/>
              <a:t>Alerts for sensor faults, failed actuator commands, or if floor temp limit approached.</a:t>
            </a:r>
          </a:p>
          <a:p>
            <a:pPr lvl="1"/>
            <a:r>
              <a:rPr lang="en-US" sz="1800" dirty="0"/>
              <a:t>Weekly/monthly energy/cost summary and learned thermal parameters.</a:t>
            </a:r>
            <a:endParaRPr lang="en-VN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04BDC7-4086-4DAE-BE16-CC682630FADB}"/>
              </a:ext>
            </a:extLst>
          </p:cNvPr>
          <p:cNvSpPr txBox="1">
            <a:spLocks/>
          </p:cNvSpPr>
          <p:nvPr/>
        </p:nvSpPr>
        <p:spPr>
          <a:xfrm>
            <a:off x="1367097" y="721679"/>
            <a:ext cx="7167303" cy="709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II.1a. UI proposal </a:t>
            </a:r>
            <a:r>
              <a:rPr lang="en-US" sz="2800" dirty="0"/>
              <a:t>– others</a:t>
            </a:r>
            <a:endParaRPr lang="en-US" sz="2800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55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5100</TotalTime>
  <Words>1724</Words>
  <Application>Microsoft Macintosh PowerPoint</Application>
  <PresentationFormat>On-screen Show (4:3)</PresentationFormat>
  <Paragraphs>251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Arial</vt:lpstr>
      <vt:lpstr>Century Gothic</vt:lpstr>
      <vt:lpstr>Courier New</vt:lpstr>
      <vt:lpstr>Symbol</vt:lpstr>
      <vt:lpstr>Times New Roman</vt:lpstr>
      <vt:lpstr>Wingdings 3</vt:lpstr>
      <vt:lpstr>Wisp</vt:lpstr>
      <vt:lpstr>Ph.D. position @ HiØ  2nd Interview</vt:lpstr>
      <vt:lpstr>Case</vt:lpstr>
      <vt:lpstr>Content summary</vt:lpstr>
      <vt:lpstr>I.1. Conceptual design - data</vt:lpstr>
      <vt:lpstr>PowerPoint Presentation</vt:lpstr>
      <vt:lpstr>I.2. Conceptual design -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subject/>
  <dc:creator/>
  <cp:keywords/>
  <dc:description>generated using python-pptx</dc:description>
  <cp:lastModifiedBy>Quang Minh Than</cp:lastModifiedBy>
  <cp:revision>148</cp:revision>
  <dcterms:created xsi:type="dcterms:W3CDTF">2013-01-27T09:14:16Z</dcterms:created>
  <dcterms:modified xsi:type="dcterms:W3CDTF">2025-10-08T09:55:33Z</dcterms:modified>
  <cp:category/>
</cp:coreProperties>
</file>