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3" r:id="rId3"/>
    <p:sldId id="345" r:id="rId4"/>
    <p:sldId id="346" r:id="rId5"/>
    <p:sldId id="348" r:id="rId6"/>
    <p:sldId id="349" r:id="rId7"/>
    <p:sldId id="350" r:id="rId8"/>
    <p:sldId id="352" r:id="rId9"/>
    <p:sldId id="351" r:id="rId10"/>
    <p:sldId id="353" r:id="rId11"/>
    <p:sldId id="358" r:id="rId12"/>
    <p:sldId id="354" r:id="rId13"/>
    <p:sldId id="355" r:id="rId14"/>
    <p:sldId id="356" r:id="rId15"/>
    <p:sldId id="357" r:id="rId16"/>
    <p:sldId id="344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>
        <p:scale>
          <a:sx n="75" d="100"/>
          <a:sy n="75" d="100"/>
        </p:scale>
        <p:origin x="-2168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23/08/2017</a:t>
            </a:r>
            <a:endParaRPr lang="en-US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Software Engineering and Human Computer Interaction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Than </a:t>
            </a:r>
            <a:r>
              <a:rPr lang="en-US" dirty="0" smtClean="0">
                <a:ea typeface="+mn-ea"/>
                <a:cs typeface="+mn-cs"/>
              </a:rPr>
              <a:t>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thanqminh.com</a:t>
            </a:r>
            <a:endParaRPr lang="en-US" dirty="0" smtClean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Course URL: /courses/</a:t>
            </a:r>
            <a:r>
              <a:rPr lang="en-US" dirty="0" err="1" smtClean="0">
                <a:ea typeface="+mn-ea"/>
                <a:cs typeface="+mn-cs"/>
              </a:rPr>
              <a:t>sehci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folHlink"/>
                </a:solidFill>
              </a:rPr>
              <a:t>Capybara &amp; 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51920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feature "Signing in" do</a:t>
            </a:r>
          </a:p>
          <a:p>
            <a:pPr marL="0" indent="0">
              <a:buNone/>
            </a:pPr>
            <a:r>
              <a:rPr lang="en-US" sz="1600" dirty="0"/>
              <a:t>  background do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User.make</a:t>
            </a:r>
            <a:r>
              <a:rPr lang="en-US" sz="1600" dirty="0"/>
              <a:t>(email: '</a:t>
            </a:r>
            <a:r>
              <a:rPr lang="en-US" sz="1600" dirty="0" err="1"/>
              <a:t>user@example.com</a:t>
            </a:r>
            <a:r>
              <a:rPr lang="en-US" sz="1600" dirty="0"/>
              <a:t>', password: '</a:t>
            </a:r>
            <a:r>
              <a:rPr lang="en-US" sz="1600" dirty="0" err="1"/>
              <a:t>caplin</a:t>
            </a:r>
            <a:r>
              <a:rPr lang="en-US" sz="1600" dirty="0"/>
              <a:t>')</a:t>
            </a:r>
          </a:p>
          <a:p>
            <a:pPr marL="0" indent="0">
              <a:buNone/>
            </a:pPr>
            <a:r>
              <a:rPr lang="en-US" sz="1600" dirty="0"/>
              <a:t>  end</a:t>
            </a:r>
          </a:p>
          <a:p>
            <a:pPr marL="0" indent="0">
              <a:buNone/>
            </a:pPr>
            <a:r>
              <a:rPr lang="en-US" sz="1600" dirty="0"/>
              <a:t> </a:t>
            </a:r>
            <a:r>
              <a:rPr lang="en-US" sz="1600" dirty="0" smtClean="0"/>
              <a:t>  </a:t>
            </a:r>
            <a:r>
              <a:rPr lang="en-US" sz="1600" dirty="0"/>
              <a:t>scenario "Signing in with correct credentials" do</a:t>
            </a:r>
          </a:p>
          <a:p>
            <a:pPr marL="0" indent="0">
              <a:buNone/>
            </a:pPr>
            <a:r>
              <a:rPr lang="en-US" sz="1600" dirty="0"/>
              <a:t>    visit '/sessions/new'</a:t>
            </a:r>
          </a:p>
          <a:p>
            <a:pPr marL="0" indent="0">
              <a:buNone/>
            </a:pPr>
            <a:r>
              <a:rPr lang="en-US" sz="1600" dirty="0"/>
              <a:t>    within("#session") do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fill_in</a:t>
            </a:r>
            <a:r>
              <a:rPr lang="en-US" sz="1600" dirty="0"/>
              <a:t> 'Email', with: '</a:t>
            </a:r>
            <a:r>
              <a:rPr lang="en-US" sz="1600" dirty="0" err="1"/>
              <a:t>user@example.com</a:t>
            </a:r>
            <a:r>
              <a:rPr lang="en-US" sz="1600" dirty="0"/>
              <a:t>'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fill_in</a:t>
            </a:r>
            <a:r>
              <a:rPr lang="en-US" sz="1600" dirty="0"/>
              <a:t> 'Password', with: '</a:t>
            </a:r>
            <a:r>
              <a:rPr lang="en-US" sz="1600" dirty="0" err="1"/>
              <a:t>caplin</a:t>
            </a:r>
            <a:r>
              <a:rPr lang="en-US" sz="1600" dirty="0"/>
              <a:t>'</a:t>
            </a:r>
          </a:p>
          <a:p>
            <a:pPr marL="0" indent="0">
              <a:buNone/>
            </a:pPr>
            <a:r>
              <a:rPr lang="en-US" sz="1600" dirty="0"/>
              <a:t>    end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click_button</a:t>
            </a:r>
            <a:r>
              <a:rPr lang="en-US" sz="1600" dirty="0"/>
              <a:t> 'Sign in'</a:t>
            </a:r>
          </a:p>
          <a:p>
            <a:pPr marL="0" indent="0">
              <a:buNone/>
            </a:pPr>
            <a:r>
              <a:rPr lang="en-US" sz="1600" dirty="0"/>
              <a:t>    expect(page).to </a:t>
            </a:r>
            <a:r>
              <a:rPr lang="en-US" sz="1600" dirty="0" err="1"/>
              <a:t>have_content</a:t>
            </a:r>
            <a:r>
              <a:rPr lang="en-US" sz="1600" dirty="0"/>
              <a:t> 'Success'</a:t>
            </a:r>
          </a:p>
          <a:p>
            <a:pPr marL="0" indent="0">
              <a:buNone/>
            </a:pPr>
            <a:r>
              <a:rPr lang="en-US" sz="1600" dirty="0"/>
              <a:t>  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83496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folHlink"/>
                </a:solidFill>
              </a:rPr>
              <a:t>Capybara &amp; 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51920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given(:</a:t>
            </a:r>
            <a:r>
              <a:rPr lang="en-US" sz="1800" dirty="0" err="1"/>
              <a:t>other_user</a:t>
            </a:r>
            <a:r>
              <a:rPr lang="en-US" sz="1800" dirty="0"/>
              <a:t>) { </a:t>
            </a:r>
            <a:r>
              <a:rPr lang="en-US" sz="1800" dirty="0" err="1"/>
              <a:t>User.make</a:t>
            </a:r>
            <a:r>
              <a:rPr lang="en-US" sz="1800" dirty="0"/>
              <a:t>(email: '</a:t>
            </a:r>
            <a:r>
              <a:rPr lang="en-US" sz="1800" dirty="0" err="1"/>
              <a:t>other@example.com</a:t>
            </a:r>
            <a:r>
              <a:rPr lang="en-US" sz="1800" dirty="0"/>
              <a:t>', password: '</a:t>
            </a:r>
            <a:r>
              <a:rPr lang="en-US" sz="1800" dirty="0" err="1"/>
              <a:t>rous</a:t>
            </a:r>
            <a:r>
              <a:rPr lang="en-US" sz="1800" dirty="0"/>
              <a:t>') }</a:t>
            </a:r>
          </a:p>
          <a:p>
            <a:pPr marL="0" indent="0">
              <a:buNone/>
            </a:pPr>
            <a:r>
              <a:rPr lang="en-US" sz="1800" dirty="0"/>
              <a:t> </a:t>
            </a:r>
            <a:r>
              <a:rPr lang="en-US" sz="1800" dirty="0" smtClean="0"/>
              <a:t>  </a:t>
            </a:r>
            <a:r>
              <a:rPr lang="en-US" sz="1800" dirty="0"/>
              <a:t>scenario "Signing in as another user" do</a:t>
            </a:r>
          </a:p>
          <a:p>
            <a:pPr marL="0" indent="0">
              <a:buNone/>
            </a:pPr>
            <a:r>
              <a:rPr lang="en-US" sz="1800" dirty="0"/>
              <a:t>    visit '/sessions/new'</a:t>
            </a:r>
          </a:p>
          <a:p>
            <a:pPr marL="0" indent="0">
              <a:buNone/>
            </a:pPr>
            <a:r>
              <a:rPr lang="en-US" sz="1800" dirty="0"/>
              <a:t>    within("#session") do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fill_in</a:t>
            </a:r>
            <a:r>
              <a:rPr lang="en-US" sz="1800" dirty="0"/>
              <a:t> 'Email', with: </a:t>
            </a:r>
            <a:r>
              <a:rPr lang="en-US" sz="1800" dirty="0" err="1"/>
              <a:t>other_user.email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fill_in</a:t>
            </a:r>
            <a:r>
              <a:rPr lang="en-US" sz="1800" dirty="0"/>
              <a:t> 'Password', with: </a:t>
            </a:r>
            <a:r>
              <a:rPr lang="en-US" sz="1800" dirty="0" err="1"/>
              <a:t>other_user.password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end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click_button</a:t>
            </a:r>
            <a:r>
              <a:rPr lang="en-US" sz="1800" dirty="0"/>
              <a:t> 'Sign in'</a:t>
            </a:r>
          </a:p>
          <a:p>
            <a:pPr marL="0" indent="0">
              <a:buNone/>
            </a:pPr>
            <a:r>
              <a:rPr lang="en-US" sz="1800" dirty="0"/>
              <a:t>    expect(page).to </a:t>
            </a:r>
            <a:r>
              <a:rPr lang="en-US" sz="1800" dirty="0" err="1"/>
              <a:t>have_content</a:t>
            </a:r>
            <a:r>
              <a:rPr lang="en-US" sz="1800" dirty="0"/>
              <a:t> 'Invalid email or password'</a:t>
            </a:r>
          </a:p>
          <a:p>
            <a:pPr marL="0" indent="0">
              <a:buNone/>
            </a:pPr>
            <a:r>
              <a:rPr lang="en-US" sz="1800" dirty="0"/>
              <a:t>  end</a:t>
            </a:r>
          </a:p>
          <a:p>
            <a:pPr marL="0" indent="0">
              <a:buNone/>
            </a:pPr>
            <a:r>
              <a:rPr lang="en-US" sz="1800" dirty="0"/>
              <a:t>end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7573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folHlink"/>
                </a:solidFill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519207"/>
          </a:xfrm>
        </p:spPr>
        <p:txBody>
          <a:bodyPr/>
          <a:lstStyle/>
          <a:p>
            <a:r>
              <a:rPr lang="en-US" sz="2000" dirty="0" err="1" smtClean="0"/>
              <a:t>heroku</a:t>
            </a:r>
            <a:r>
              <a:rPr lang="en-US" sz="2000" dirty="0" smtClean="0"/>
              <a:t> login</a:t>
            </a:r>
          </a:p>
          <a:p>
            <a:r>
              <a:rPr lang="en-US" sz="2000" dirty="0" err="1" smtClean="0"/>
              <a:t>heroku</a:t>
            </a:r>
            <a:r>
              <a:rPr lang="en-US" sz="2000" dirty="0" smtClean="0"/>
              <a:t> create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push </a:t>
            </a:r>
            <a:r>
              <a:rPr lang="en-US" sz="2000" dirty="0" err="1" smtClean="0"/>
              <a:t>heroku</a:t>
            </a:r>
            <a:r>
              <a:rPr lang="en-US" sz="2000" dirty="0" smtClean="0"/>
              <a:t> master</a:t>
            </a:r>
            <a:endParaRPr lang="en-US" sz="2000" dirty="0"/>
          </a:p>
          <a:p>
            <a:r>
              <a:rPr lang="en-US" sz="2000" dirty="0" err="1"/>
              <a:t>heroku</a:t>
            </a:r>
            <a:r>
              <a:rPr lang="en-US" sz="2000" dirty="0"/>
              <a:t> </a:t>
            </a:r>
            <a:r>
              <a:rPr lang="en-US" sz="2000" dirty="0" smtClean="0"/>
              <a:t>open</a:t>
            </a:r>
            <a:endParaRPr lang="en-US" sz="2000" dirty="0"/>
          </a:p>
          <a:p>
            <a:r>
              <a:rPr lang="en-US" sz="2000" dirty="0" err="1" smtClean="0"/>
              <a:t>heroku</a:t>
            </a:r>
            <a:r>
              <a:rPr lang="en-US" sz="2000" dirty="0" smtClean="0"/>
              <a:t> logs --tail</a:t>
            </a:r>
            <a:endParaRPr lang="en-US" sz="2000" dirty="0"/>
          </a:p>
          <a:p>
            <a:r>
              <a:rPr lang="en-US" sz="2000" dirty="0" err="1"/>
              <a:t>heroku</a:t>
            </a:r>
            <a:r>
              <a:rPr lang="en-US" sz="2000" dirty="0"/>
              <a:t> </a:t>
            </a:r>
            <a:r>
              <a:rPr lang="en-US" sz="2000" dirty="0" smtClean="0"/>
              <a:t>run rails console</a:t>
            </a:r>
            <a:endParaRPr lang="en-US" sz="2000" dirty="0"/>
          </a:p>
          <a:p>
            <a:r>
              <a:rPr lang="en-US" sz="2000" dirty="0" err="1" smtClean="0"/>
              <a:t>heroku</a:t>
            </a:r>
            <a:r>
              <a:rPr lang="en-US" sz="2000" dirty="0" smtClean="0"/>
              <a:t> </a:t>
            </a:r>
            <a:r>
              <a:rPr lang="en-US" sz="2000" dirty="0" err="1" smtClean="0"/>
              <a:t>config</a:t>
            </a:r>
            <a:endParaRPr lang="en-US" sz="2000" dirty="0" smtClean="0"/>
          </a:p>
          <a:p>
            <a:r>
              <a:rPr lang="en-US" sz="2000" dirty="0" err="1" smtClean="0"/>
              <a:t>heroku</a:t>
            </a:r>
            <a:r>
              <a:rPr lang="en-US" sz="2000" dirty="0" smtClean="0"/>
              <a:t> </a:t>
            </a:r>
            <a:r>
              <a:rPr lang="en-US" sz="2000" dirty="0" err="1" smtClean="0"/>
              <a:t>addons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0987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folHlink"/>
                </a:solidFill>
              </a:rPr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519207"/>
          </a:xfrm>
        </p:spPr>
        <p:txBody>
          <a:bodyPr/>
          <a:lstStyle/>
          <a:p>
            <a:r>
              <a:rPr lang="en-US" dirty="0"/>
              <a:t>The practices</a:t>
            </a:r>
          </a:p>
          <a:p>
            <a:pPr lvl="1"/>
            <a:r>
              <a:rPr lang="en-US" sz="2400" dirty="0"/>
              <a:t>Maintain a single source repository</a:t>
            </a:r>
          </a:p>
          <a:p>
            <a:pPr lvl="1"/>
            <a:r>
              <a:rPr lang="en-US" sz="2400" dirty="0"/>
              <a:t>Automate the build</a:t>
            </a:r>
          </a:p>
          <a:p>
            <a:pPr lvl="1"/>
            <a:r>
              <a:rPr lang="en-US" sz="2400" dirty="0"/>
              <a:t>Make your build self-testing</a:t>
            </a:r>
          </a:p>
          <a:p>
            <a:pPr lvl="1"/>
            <a:r>
              <a:rPr lang="en-US" sz="2400" dirty="0"/>
              <a:t>Every commit should build on an integration machine</a:t>
            </a:r>
          </a:p>
          <a:p>
            <a:pPr lvl="1"/>
            <a:r>
              <a:rPr lang="en-US" sz="2400" dirty="0"/>
              <a:t>Keep the build fast</a:t>
            </a:r>
          </a:p>
          <a:p>
            <a:pPr lvl="1"/>
            <a:r>
              <a:rPr lang="en-US" sz="2400" dirty="0"/>
              <a:t>Test in a clone of the production environment</a:t>
            </a:r>
          </a:p>
          <a:p>
            <a:pPr lvl="1"/>
            <a:r>
              <a:rPr lang="en-US" sz="2400" dirty="0"/>
              <a:t>Make it easy for anyone to get the latest executable version</a:t>
            </a:r>
          </a:p>
          <a:p>
            <a:pPr lvl="1"/>
            <a:r>
              <a:rPr lang="en-US" sz="2400" dirty="0"/>
              <a:t>Everyone can see what’s happening </a:t>
            </a:r>
          </a:p>
          <a:p>
            <a:pPr lvl="1"/>
            <a:r>
              <a:rPr lang="en-US" sz="2400" dirty="0"/>
              <a:t>Automate </a:t>
            </a:r>
            <a:r>
              <a:rPr lang="en-US" sz="2400" dirty="0" smtClean="0"/>
              <a:t>deployment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16988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folHlink"/>
                </a:solidFill>
              </a:rPr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519207"/>
          </a:xfrm>
        </p:spPr>
        <p:txBody>
          <a:bodyPr/>
          <a:lstStyle/>
          <a:p>
            <a:r>
              <a:rPr lang="en-US" sz="1900" dirty="0" smtClean="0"/>
              <a:t>How </a:t>
            </a:r>
            <a:r>
              <a:rPr lang="en-US" sz="1900" dirty="0"/>
              <a:t>to do it</a:t>
            </a:r>
          </a:p>
          <a:p>
            <a:pPr lvl="1"/>
            <a:r>
              <a:rPr lang="en-US" sz="1900" dirty="0"/>
              <a:t>Developers check out code into their private workspaces</a:t>
            </a:r>
          </a:p>
          <a:p>
            <a:pPr lvl="1"/>
            <a:r>
              <a:rPr lang="en-US" sz="1900" dirty="0"/>
              <a:t>When done, commit the changes to the repository</a:t>
            </a:r>
          </a:p>
          <a:p>
            <a:pPr lvl="1"/>
            <a:r>
              <a:rPr lang="en-US" sz="1900" dirty="0"/>
              <a:t>The CI server monitors the repository and checks out changes when they occur</a:t>
            </a:r>
          </a:p>
          <a:p>
            <a:pPr lvl="1"/>
            <a:r>
              <a:rPr lang="en-US" sz="1900" dirty="0"/>
              <a:t>The CI server builds the system and runs unit and integration tests</a:t>
            </a:r>
          </a:p>
          <a:p>
            <a:pPr lvl="1"/>
            <a:r>
              <a:rPr lang="en-US" sz="1900" dirty="0"/>
              <a:t>The CI server releases deployable </a:t>
            </a:r>
            <a:r>
              <a:rPr lang="en-US" sz="1900" dirty="0" smtClean="0"/>
              <a:t>artifacts </a:t>
            </a:r>
            <a:r>
              <a:rPr lang="en-US" sz="1900" dirty="0"/>
              <a:t>for testing</a:t>
            </a:r>
          </a:p>
          <a:p>
            <a:pPr lvl="1"/>
            <a:r>
              <a:rPr lang="en-US" sz="1900" dirty="0"/>
              <a:t>The CI server assigns a build label to the version of the code it just built</a:t>
            </a:r>
          </a:p>
          <a:p>
            <a:pPr lvl="1"/>
            <a:r>
              <a:rPr lang="en-US" sz="1900" dirty="0"/>
              <a:t>The CI server informs the team of the successful build</a:t>
            </a:r>
          </a:p>
          <a:p>
            <a:pPr lvl="1"/>
            <a:r>
              <a:rPr lang="en-US" sz="1900" dirty="0"/>
              <a:t>If the build or tests fail, the CI server alerts the team</a:t>
            </a:r>
          </a:p>
          <a:p>
            <a:pPr lvl="1"/>
            <a:r>
              <a:rPr lang="en-US" sz="1900" dirty="0"/>
              <a:t>The team fixes the issue at the earliest opportunity</a:t>
            </a:r>
          </a:p>
          <a:p>
            <a:pPr lvl="1"/>
            <a:r>
              <a:rPr lang="en-US" sz="1900" dirty="0"/>
              <a:t>Continue to continually integrate and test throughout the </a:t>
            </a:r>
            <a:r>
              <a:rPr lang="en-US" sz="1900" dirty="0" smtClean="0"/>
              <a:t>project</a:t>
            </a:r>
            <a:endParaRPr lang="en-US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66538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folHlink"/>
                </a:solidFill>
              </a:rPr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519207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/>
              <a:t>responsibilities</a:t>
            </a:r>
          </a:p>
          <a:p>
            <a:pPr lvl="1"/>
            <a:r>
              <a:rPr lang="en-US" sz="2400" dirty="0"/>
              <a:t>Check in frequently</a:t>
            </a:r>
          </a:p>
          <a:p>
            <a:pPr lvl="1"/>
            <a:r>
              <a:rPr lang="en-US" sz="2400" dirty="0"/>
              <a:t>Don’t check in broken code</a:t>
            </a:r>
          </a:p>
          <a:p>
            <a:pPr lvl="1"/>
            <a:r>
              <a:rPr lang="en-US" sz="2400" dirty="0"/>
              <a:t>Don’t check in untested code</a:t>
            </a:r>
          </a:p>
          <a:p>
            <a:pPr lvl="1"/>
            <a:r>
              <a:rPr lang="en-US" sz="2400" dirty="0"/>
              <a:t>Don’t check in when the build is broken</a:t>
            </a:r>
          </a:p>
          <a:p>
            <a:pPr lvl="1"/>
            <a:r>
              <a:rPr lang="en-US" sz="2400" dirty="0"/>
              <a:t>Don’t go home after checking in until the system </a:t>
            </a:r>
            <a:r>
              <a:rPr lang="en-US" sz="2400" dirty="0" smtClean="0"/>
              <a:t>builds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62192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Chapter </a:t>
            </a:r>
            <a:r>
              <a:rPr lang="en-US" dirty="0" smtClean="0"/>
              <a:t>16-20 </a:t>
            </a:r>
            <a:r>
              <a:rPr lang="en-US" dirty="0" smtClean="0"/>
              <a:t>of SE book</a:t>
            </a:r>
          </a:p>
          <a:p>
            <a:pPr lvl="0"/>
            <a:r>
              <a:rPr lang="en-US" dirty="0" smtClean="0"/>
              <a:t>Finish Rails Guide</a:t>
            </a:r>
          </a:p>
          <a:p>
            <a:pPr lvl="0"/>
            <a:r>
              <a:rPr lang="en-US" dirty="0" smtClean="0"/>
              <a:t>Finish Rails </a:t>
            </a:r>
            <a:r>
              <a:rPr lang="en-US" dirty="0" smtClean="0"/>
              <a:t>Tutorials.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303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folHlink"/>
                </a:solidFill>
              </a:rPr>
              <a:t>Rails basics (review)</a:t>
            </a:r>
            <a:endParaRPr lang="en-US" b="1" dirty="0">
              <a:solidFill>
                <a:schemeClr val="folHlink"/>
              </a:solidFill>
            </a:endParaRPr>
          </a:p>
          <a:p>
            <a:r>
              <a:rPr lang="en-US" b="1" dirty="0" smtClean="0">
                <a:solidFill>
                  <a:schemeClr val="folHlink"/>
                </a:solidFill>
              </a:rPr>
              <a:t>Testing</a:t>
            </a:r>
          </a:p>
          <a:p>
            <a:r>
              <a:rPr lang="en-US" b="1" dirty="0" smtClean="0">
                <a:solidFill>
                  <a:schemeClr val="folHlink"/>
                </a:solidFill>
              </a:rPr>
              <a:t>Gherkin &amp; </a:t>
            </a:r>
            <a:r>
              <a:rPr lang="en-US" b="1" dirty="0" smtClean="0">
                <a:solidFill>
                  <a:schemeClr val="folHlink"/>
                </a:solidFill>
              </a:rPr>
              <a:t>Cucumber</a:t>
            </a:r>
          </a:p>
          <a:p>
            <a:r>
              <a:rPr lang="en-US" b="1" dirty="0" err="1" smtClean="0">
                <a:solidFill>
                  <a:schemeClr val="folHlink"/>
                </a:solidFill>
              </a:rPr>
              <a:t>Rspec</a:t>
            </a:r>
            <a:r>
              <a:rPr lang="en-US" b="1" dirty="0" smtClean="0">
                <a:solidFill>
                  <a:schemeClr val="folHlink"/>
                </a:solidFill>
              </a:rPr>
              <a:t> &amp; </a:t>
            </a:r>
            <a:r>
              <a:rPr lang="en-US" b="1" dirty="0" err="1" smtClean="0">
                <a:solidFill>
                  <a:schemeClr val="folHlink"/>
                </a:solidFill>
              </a:rPr>
              <a:t>FactoryGirl</a:t>
            </a:r>
            <a:endParaRPr lang="en-US" b="1" dirty="0" smtClean="0">
              <a:solidFill>
                <a:schemeClr val="folHlink"/>
              </a:solidFill>
            </a:endParaRPr>
          </a:p>
          <a:p>
            <a:r>
              <a:rPr lang="en-US" b="1" dirty="0" smtClean="0">
                <a:solidFill>
                  <a:schemeClr val="folHlink"/>
                </a:solidFill>
              </a:rPr>
              <a:t>Capybara &amp; </a:t>
            </a:r>
            <a:r>
              <a:rPr lang="en-US" b="1" dirty="0" smtClean="0">
                <a:solidFill>
                  <a:schemeClr val="folHlink"/>
                </a:solidFill>
              </a:rPr>
              <a:t>Selenium</a:t>
            </a:r>
          </a:p>
          <a:p>
            <a:r>
              <a:rPr lang="en-US" b="1" dirty="0" err="1" smtClean="0">
                <a:solidFill>
                  <a:schemeClr val="folHlink"/>
                </a:solidFill>
              </a:rPr>
              <a:t>Heroku</a:t>
            </a:r>
            <a:endParaRPr lang="en-US" b="1" dirty="0" smtClean="0">
              <a:solidFill>
                <a:schemeClr val="folHlink"/>
              </a:solidFill>
            </a:endParaRPr>
          </a:p>
          <a:p>
            <a:r>
              <a:rPr lang="en-US" b="1" dirty="0" smtClean="0">
                <a:solidFill>
                  <a:schemeClr val="folHlink"/>
                </a:solidFill>
              </a:rPr>
              <a:t>Continuous Integration (CI)</a:t>
            </a:r>
          </a:p>
          <a:p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269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folHlink"/>
                </a:solidFill>
              </a:rPr>
              <a:t>Rails basics (review</a:t>
            </a:r>
            <a:r>
              <a:rPr lang="en-US" dirty="0" smtClean="0">
                <a:solidFill>
                  <a:schemeClr val="folHlink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Add/remove gems &amp; bundler</a:t>
            </a:r>
          </a:p>
          <a:p>
            <a:r>
              <a:rPr lang="en-US" dirty="0" smtClean="0"/>
              <a:t>Database </a:t>
            </a:r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en-US" dirty="0" smtClean="0"/>
              <a:t>&amp; manipulation with rake</a:t>
            </a:r>
          </a:p>
          <a:p>
            <a:pPr lvl="1"/>
            <a:r>
              <a:rPr lang="en-US" dirty="0" smtClean="0"/>
              <a:t>Create/Reset</a:t>
            </a:r>
          </a:p>
          <a:p>
            <a:pPr lvl="1"/>
            <a:r>
              <a:rPr lang="en-US" dirty="0" smtClean="0"/>
              <a:t>Seeding</a:t>
            </a:r>
          </a:p>
          <a:p>
            <a:r>
              <a:rPr lang="en-US" dirty="0"/>
              <a:t>Rails </a:t>
            </a:r>
            <a:r>
              <a:rPr lang="en-US" dirty="0" smtClean="0"/>
              <a:t>generator:</a:t>
            </a:r>
            <a:endParaRPr lang="en-US" dirty="0"/>
          </a:p>
          <a:p>
            <a:pPr lvl="1"/>
            <a:r>
              <a:rPr lang="en-US" dirty="0" smtClean="0"/>
              <a:t>Model generator (new model, migration)</a:t>
            </a:r>
          </a:p>
          <a:p>
            <a:pPr lvl="1"/>
            <a:r>
              <a:rPr lang="en-US" dirty="0" smtClean="0"/>
              <a:t>Controller/Scaffolding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Layout &amp; Views &amp; Helper</a:t>
            </a:r>
          </a:p>
          <a:p>
            <a:r>
              <a:rPr lang="en-US" dirty="0" smtClean="0"/>
              <a:t>Assets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55739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folHlink"/>
                </a:solidFill>
              </a:rPr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Database: maintain DB, fixtures</a:t>
            </a:r>
          </a:p>
          <a:p>
            <a:r>
              <a:rPr lang="en-US" dirty="0" smtClean="0"/>
              <a:t>Model testing: </a:t>
            </a:r>
          </a:p>
          <a:p>
            <a:r>
              <a:rPr lang="en-US" dirty="0" smtClean="0"/>
              <a:t>System testing</a:t>
            </a:r>
          </a:p>
          <a:p>
            <a:r>
              <a:rPr lang="en-US" dirty="0" smtClean="0"/>
              <a:t>Integration testing</a:t>
            </a:r>
          </a:p>
          <a:p>
            <a:r>
              <a:rPr lang="en-US" dirty="0" smtClean="0"/>
              <a:t>Functional testing</a:t>
            </a:r>
          </a:p>
          <a:p>
            <a:r>
              <a:rPr lang="en-US" dirty="0" smtClean="0"/>
              <a:t>Testing routes</a:t>
            </a:r>
          </a:p>
          <a:p>
            <a:r>
              <a:rPr lang="en-US" dirty="0" smtClean="0"/>
              <a:t>Testing views</a:t>
            </a:r>
          </a:p>
          <a:p>
            <a:r>
              <a:rPr lang="en-US" dirty="0" smtClean="0"/>
              <a:t>Testing helper</a:t>
            </a:r>
          </a:p>
          <a:p>
            <a:r>
              <a:rPr lang="en-US" dirty="0" smtClean="0"/>
              <a:t>Testing mailer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66846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folHlink"/>
                </a:solidFill>
              </a:rPr>
              <a:t>Gherkin &amp; Cucumber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Features, scenarios, steps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ambria"/>
                <a:ea typeface="ＭＳ 明朝"/>
                <a:cs typeface="Times New Roman"/>
              </a:rPr>
              <a:t>Feature: Hello Cucumber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ambria"/>
                <a:ea typeface="ＭＳ 明朝"/>
                <a:cs typeface="Times New Roman"/>
              </a:rPr>
              <a:t>As a product manager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ambria"/>
                <a:ea typeface="ＭＳ 明朝"/>
                <a:cs typeface="Times New Roman"/>
              </a:rPr>
              <a:t>I want our users to be greeted when they visit our site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ambria"/>
                <a:ea typeface="ＭＳ 明朝"/>
                <a:cs typeface="Times New Roman"/>
              </a:rPr>
              <a:t>So that they have a better experience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ambria"/>
                <a:ea typeface="ＭＳ 明朝"/>
                <a:cs typeface="Times New Roman"/>
              </a:rPr>
              <a:t> 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ambria"/>
                <a:ea typeface="ＭＳ 明朝"/>
                <a:cs typeface="Times New Roman"/>
              </a:rPr>
              <a:t>Scenario: User sees the welcome message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ambria"/>
                <a:ea typeface="ＭＳ 明朝"/>
                <a:cs typeface="Times New Roman"/>
              </a:rPr>
              <a:t>When I go to the homepage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ambria"/>
                <a:ea typeface="ＭＳ 明朝"/>
                <a:cs typeface="Times New Roman"/>
              </a:rPr>
              <a:t>Then I should see the welcome message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4893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folHlink"/>
                </a:solidFill>
              </a:rPr>
              <a:t>Gherkin &amp; Cucumber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Features, scenarios, steps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ambria"/>
                <a:ea typeface="ＭＳ 明朝"/>
                <a:cs typeface="Times New Roman"/>
              </a:rPr>
              <a:t>When(/^I go to the homepage$/) do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ambria"/>
                <a:ea typeface="ＭＳ 明朝"/>
                <a:cs typeface="Times New Roman"/>
              </a:rPr>
              <a:t>  visit </a:t>
            </a:r>
            <a:r>
              <a:rPr lang="en-US" dirty="0" err="1">
                <a:latin typeface="Cambria"/>
                <a:ea typeface="ＭＳ 明朝"/>
                <a:cs typeface="Times New Roman"/>
              </a:rPr>
              <a:t>root_path</a:t>
            </a:r>
            <a:r>
              <a:rPr lang="en-US" dirty="0">
                <a:latin typeface="Cambria"/>
                <a:ea typeface="ＭＳ 明朝"/>
                <a:cs typeface="Times New Roman"/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ambria"/>
                <a:ea typeface="ＭＳ 明朝"/>
                <a:cs typeface="Times New Roman"/>
              </a:rPr>
              <a:t>end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ambria"/>
                <a:ea typeface="ＭＳ 明朝"/>
                <a:cs typeface="Times New Roman"/>
              </a:rPr>
              <a:t> 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ambria"/>
                <a:ea typeface="ＭＳ 明朝"/>
                <a:cs typeface="Times New Roman"/>
              </a:rPr>
              <a:t>Then(/^I should see the welcome message$/) do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ambria"/>
                <a:ea typeface="ＭＳ 明朝"/>
                <a:cs typeface="Times New Roman"/>
              </a:rPr>
              <a:t>  expect(page).to </a:t>
            </a:r>
            <a:r>
              <a:rPr lang="en-US" dirty="0" err="1">
                <a:latin typeface="Cambria"/>
                <a:ea typeface="ＭＳ 明朝"/>
                <a:cs typeface="Times New Roman"/>
              </a:rPr>
              <a:t>have_content</a:t>
            </a:r>
            <a:r>
              <a:rPr lang="en-US" dirty="0">
                <a:latin typeface="Cambria"/>
                <a:ea typeface="ＭＳ 明朝"/>
                <a:cs typeface="Times New Roman"/>
              </a:rPr>
              <a:t>("Hello Cucumber")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ambria"/>
                <a:ea typeface="ＭＳ 明朝"/>
                <a:cs typeface="Times New Roman"/>
              </a:rPr>
              <a:t>end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92740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folHlink"/>
                </a:solidFill>
              </a:rPr>
              <a:t>FactoryGirl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51920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factory </a:t>
            </a:r>
            <a:r>
              <a:rPr lang="en-US" sz="2000" dirty="0"/>
              <a:t>:article do</a:t>
            </a:r>
          </a:p>
          <a:p>
            <a:pPr marL="0" indent="0">
              <a:buNone/>
            </a:pPr>
            <a:r>
              <a:rPr lang="en-US" sz="2000" dirty="0"/>
              <a:t>    trait :published do</a:t>
            </a:r>
          </a:p>
          <a:p>
            <a:pPr marL="0" indent="0">
              <a:buNone/>
            </a:pPr>
            <a:r>
              <a:rPr lang="en-US" sz="2000" dirty="0"/>
              <a:t>      status :published</a:t>
            </a:r>
          </a:p>
          <a:p>
            <a:pPr marL="0" indent="0">
              <a:buNone/>
            </a:pPr>
            <a:r>
              <a:rPr lang="en-US" sz="2000" dirty="0"/>
              <a:t>    end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smtClean="0"/>
              <a:t>    </a:t>
            </a:r>
            <a:r>
              <a:rPr lang="en-US" sz="2000" dirty="0"/>
              <a:t>trait :</a:t>
            </a:r>
            <a:r>
              <a:rPr lang="en-US" sz="2000" dirty="0" err="1"/>
              <a:t>in_the_future</a:t>
            </a:r>
            <a:r>
              <a:rPr lang="en-US" sz="2000" dirty="0"/>
              <a:t> do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published_at</a:t>
            </a:r>
            <a:r>
              <a:rPr lang="en-US" sz="2000" dirty="0"/>
              <a:t> { 2.days.from_now }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end</a:t>
            </a: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    trait :</a:t>
            </a:r>
            <a:r>
              <a:rPr lang="en-US" sz="2000" dirty="0" err="1"/>
              <a:t>in_the_past</a:t>
            </a:r>
            <a:r>
              <a:rPr lang="en-US" sz="2000" dirty="0"/>
              <a:t> do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published_at</a:t>
            </a:r>
            <a:r>
              <a:rPr lang="en-US" sz="2000" dirty="0"/>
              <a:t> { 2.days.ago }</a:t>
            </a:r>
          </a:p>
          <a:p>
            <a:pPr marL="0" indent="0">
              <a:buNone/>
            </a:pPr>
            <a:r>
              <a:rPr lang="en-US" sz="2000" dirty="0"/>
              <a:t>    end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8837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folHlink"/>
                </a:solidFill>
              </a:rPr>
              <a:t>FactoryGirl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51920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require 'faker'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 err="1"/>
              <a:t>FactoryGirl.define</a:t>
            </a:r>
            <a:r>
              <a:rPr lang="en-US" sz="2000" dirty="0"/>
              <a:t> do</a:t>
            </a:r>
          </a:p>
          <a:p>
            <a:pPr marL="0" indent="0">
              <a:buNone/>
            </a:pPr>
            <a:r>
              <a:rPr lang="en-US" sz="2000" dirty="0"/>
              <a:t>  factory :contact do |f|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f.firstname</a:t>
            </a:r>
            <a:r>
              <a:rPr lang="en-US" sz="2000" dirty="0"/>
              <a:t> { Faker::</a:t>
            </a:r>
            <a:r>
              <a:rPr lang="en-US" sz="2000" dirty="0" err="1"/>
              <a:t>Name.first_name</a:t>
            </a:r>
            <a:r>
              <a:rPr lang="en-US" sz="2000" dirty="0"/>
              <a:t> }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f.lastname</a:t>
            </a:r>
            <a:r>
              <a:rPr lang="en-US" sz="2000" dirty="0"/>
              <a:t> { Faker::</a:t>
            </a:r>
            <a:r>
              <a:rPr lang="en-US" sz="2000" dirty="0" err="1"/>
              <a:t>Name.last_name</a:t>
            </a:r>
            <a:r>
              <a:rPr lang="en-US" sz="2000" dirty="0"/>
              <a:t> }</a:t>
            </a:r>
          </a:p>
          <a:p>
            <a:pPr marL="0" indent="0">
              <a:buNone/>
            </a:pPr>
            <a:r>
              <a:rPr lang="en-US" sz="2000" dirty="0"/>
              <a:t>  end</a:t>
            </a:r>
          </a:p>
          <a:p>
            <a:pPr marL="0" indent="0">
              <a:buNone/>
            </a:pPr>
            <a:r>
              <a:rPr lang="en-US" sz="2000" dirty="0"/>
              <a:t>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4378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folHlink"/>
                </a:solidFill>
              </a:rPr>
              <a:t>FactoryGirl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51920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# `build` creates an Article object without saving</a:t>
            </a:r>
          </a:p>
          <a:p>
            <a:pPr marL="0" indent="0">
              <a:buNone/>
            </a:pPr>
            <a:r>
              <a:rPr lang="en-US" sz="2000" dirty="0"/>
              <a:t>build :article, :unpublished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1800" dirty="0"/>
              <a:t># `</a:t>
            </a:r>
            <a:r>
              <a:rPr lang="en-US" sz="1800" dirty="0" err="1"/>
              <a:t>build_stubbed</a:t>
            </a:r>
            <a:r>
              <a:rPr lang="en-US" sz="1800" dirty="0"/>
              <a:t>` creates an Article object and acts as an already saved Article</a:t>
            </a:r>
          </a:p>
          <a:p>
            <a:pPr marL="0" indent="0">
              <a:buNone/>
            </a:pPr>
            <a:r>
              <a:rPr lang="en-US" sz="2000" dirty="0" err="1"/>
              <a:t>build_stubbed</a:t>
            </a:r>
            <a:r>
              <a:rPr lang="en-US" sz="2000" dirty="0"/>
              <a:t> :article, :published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# `create` creates an Article object and saves it to the database</a:t>
            </a:r>
          </a:p>
          <a:p>
            <a:pPr marL="0" indent="0">
              <a:buNone/>
            </a:pPr>
            <a:r>
              <a:rPr lang="en-US" sz="2000" dirty="0"/>
              <a:t>create :article, :published, :</a:t>
            </a:r>
            <a:r>
              <a:rPr lang="en-US" sz="2000" dirty="0" err="1"/>
              <a:t>in_the_future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 :article, :published, :</a:t>
            </a:r>
            <a:r>
              <a:rPr lang="en-US" sz="2000" dirty="0" err="1"/>
              <a:t>in_the_past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397"/>
      </p:ext>
    </p:extLst>
  </p:cSld>
  <p:clrMapOvr>
    <a:masterClrMapping/>
  </p:clrMapOvr>
  <p:transition xmlns:p14="http://schemas.microsoft.com/office/powerpoint/2010/main"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2163</TotalTime>
  <Words>626</Words>
  <Application>Microsoft Macintosh PowerPoint</Application>
  <PresentationFormat>On-screen Show (4:3)</PresentationFormat>
  <Paragraphs>199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SE10 slides</vt:lpstr>
      <vt:lpstr>Software Engineering and Human Computer Interaction</vt:lpstr>
      <vt:lpstr>Today’s topics</vt:lpstr>
      <vt:lpstr>Rails basics (review)</vt:lpstr>
      <vt:lpstr>Testing</vt:lpstr>
      <vt:lpstr>Gherkin &amp; Cucumber</vt:lpstr>
      <vt:lpstr>Gherkin &amp; Cucumber</vt:lpstr>
      <vt:lpstr>FactoryGirl</vt:lpstr>
      <vt:lpstr>FactoryGirl</vt:lpstr>
      <vt:lpstr>FactoryGirl</vt:lpstr>
      <vt:lpstr>Capybara &amp; Selenium</vt:lpstr>
      <vt:lpstr>Capybara &amp; Selenium</vt:lpstr>
      <vt:lpstr>Heroku</vt:lpstr>
      <vt:lpstr>Continuous Integration</vt:lpstr>
      <vt:lpstr>Continuous Integration</vt:lpstr>
      <vt:lpstr>Continuous Integration</vt:lpstr>
      <vt:lpstr>Homework</vt:lpstr>
    </vt:vector>
  </TitlesOfParts>
  <Company>St Andrews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Quang Minh Than</cp:lastModifiedBy>
  <cp:revision>88</cp:revision>
  <dcterms:created xsi:type="dcterms:W3CDTF">2009-12-29T10:39:27Z</dcterms:created>
  <dcterms:modified xsi:type="dcterms:W3CDTF">2017-09-05T20:18:52Z</dcterms:modified>
</cp:coreProperties>
</file>