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31"/>
  </p:notesMasterIdLst>
  <p:handoutMasterIdLst>
    <p:handoutMasterId r:id="rId32"/>
  </p:handoutMasterIdLst>
  <p:sldIdLst>
    <p:sldId id="256" r:id="rId2"/>
    <p:sldId id="343" r:id="rId3"/>
    <p:sldId id="365" r:id="rId4"/>
    <p:sldId id="393" r:id="rId5"/>
    <p:sldId id="394" r:id="rId6"/>
    <p:sldId id="395" r:id="rId7"/>
    <p:sldId id="396" r:id="rId8"/>
    <p:sldId id="398" r:id="rId9"/>
    <p:sldId id="400" r:id="rId10"/>
    <p:sldId id="397" r:id="rId11"/>
    <p:sldId id="401" r:id="rId12"/>
    <p:sldId id="399" r:id="rId13"/>
    <p:sldId id="403" r:id="rId14"/>
    <p:sldId id="402" r:id="rId15"/>
    <p:sldId id="404" r:id="rId16"/>
    <p:sldId id="392" r:id="rId17"/>
    <p:sldId id="406" r:id="rId18"/>
    <p:sldId id="407" r:id="rId19"/>
    <p:sldId id="408" r:id="rId20"/>
    <p:sldId id="409" r:id="rId21"/>
    <p:sldId id="410" r:id="rId22"/>
    <p:sldId id="411" r:id="rId23"/>
    <p:sldId id="412" r:id="rId24"/>
    <p:sldId id="413" r:id="rId25"/>
    <p:sldId id="414" r:id="rId26"/>
    <p:sldId id="415" r:id="rId27"/>
    <p:sldId id="416" r:id="rId28"/>
    <p:sldId id="418" r:id="rId29"/>
    <p:sldId id="417" r:id="rId30"/>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31"/>
    <p:restoredTop sz="88545"/>
  </p:normalViewPr>
  <p:slideViewPr>
    <p:cSldViewPr snapToGrid="0" snapToObjects="1">
      <p:cViewPr varScale="1">
        <p:scale>
          <a:sx n="98" d="100"/>
          <a:sy n="98" d="100"/>
        </p:scale>
        <p:origin x="1928" y="19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72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9/23/20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9/23/20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B4F38C2-4548-F541-8261-4C1D96E7A166}" type="slidenum">
              <a:rPr lang="en-US" smtClean="0"/>
              <a:pPr/>
              <a:t>24</a:t>
            </a:fld>
            <a:endParaRPr lang="en-US"/>
          </a:p>
        </p:txBody>
      </p:sp>
    </p:spTree>
    <p:extLst>
      <p:ext uri="{BB962C8B-B14F-4D97-AF65-F5344CB8AC3E}">
        <p14:creationId xmlns:p14="http://schemas.microsoft.com/office/powerpoint/2010/main" val="18225273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7" name="Footer Placeholder 6"/>
          <p:cNvSpPr>
            <a:spLocks noGrp="1"/>
          </p:cNvSpPr>
          <p:nvPr>
            <p:ph type="ftr" sz="quarter" idx="10"/>
          </p:nvPr>
        </p:nvSpPr>
        <p:spPr/>
        <p:txBody>
          <a:bodyPr/>
          <a:lstStyle/>
          <a:p>
            <a:r>
              <a:rPr lang="en-US" dirty="0"/>
              <a:t>Lecture 4</a:t>
            </a:r>
          </a:p>
        </p:txBody>
      </p:sp>
      <p:sp>
        <p:nvSpPr>
          <p:cNvPr id="8" name="Date Placeholder 7"/>
          <p:cNvSpPr>
            <a:spLocks noGrp="1"/>
          </p:cNvSpPr>
          <p:nvPr>
            <p:ph type="dt" sz="half" idx="11"/>
          </p:nvPr>
        </p:nvSpPr>
        <p:spPr/>
        <p:txBody>
          <a:bodyPr/>
          <a:lstStyle/>
          <a:p>
            <a:r>
              <a:rPr lang="en-GB" dirty="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23/08/2017</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4</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23/08/2017</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4</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a:t>Presentation title - </a:t>
            </a:r>
            <a:fld id="{DA4E4A1D-F72B-1945-8E69-DB5636470060}" type="slidenum">
              <a:rPr lang="en-GB" smtClean="0"/>
              <a:pPr>
                <a:defRPr/>
              </a:pPr>
              <a:t>‹#›</a:t>
            </a:fld>
            <a:endParaRPr lang="en-GB"/>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1"/>
          </p:nvPr>
        </p:nvSpPr>
        <p:spPr/>
        <p:txBody>
          <a:bodyPr/>
          <a:lstStyle/>
          <a:p>
            <a:r>
              <a:rPr lang="en-US" dirty="0"/>
              <a:t>24/09/2020</a:t>
            </a:r>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a:t>23/08/2017</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4</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a:t>23/08/2017</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4</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a:t>23/08/2017</a:t>
            </a:r>
            <a:endParaRPr lang="en-US" dirty="0"/>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4</a:t>
            </a:r>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dirty="0"/>
              <a:t>23/08/2017</a:t>
            </a:r>
            <a:endParaRPr lang="en-US" dirty="0"/>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4</a:t>
            </a:r>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23/08/2017</a:t>
            </a:r>
            <a:endParaRPr lang="en-US" dirty="0"/>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4</a:t>
            </a:r>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23/08/2017</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4</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a:t>23/08/2017</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a:t>Lecture 4</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Lecture 4</a:t>
            </a:r>
          </a:p>
        </p:txBody>
      </p:sp>
      <p:sp>
        <p:nvSpPr>
          <p:cNvPr id="12" name="Date Placeholder 1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dirty="0"/>
              <a:t>23/08/2017</a:t>
            </a:r>
            <a:endParaRPr lang="en-US" dirty="0"/>
          </a:p>
        </p:txBody>
      </p: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w3schools.com/js/js_ajax_intro.asp"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379368" y="2130425"/>
            <a:ext cx="8307432" cy="1470025"/>
          </a:xfrm>
        </p:spPr>
        <p:txBody>
          <a:bodyPr/>
          <a:lstStyle/>
          <a:p>
            <a:pPr algn="ctr" eaLnBrk="1" hangingPunct="1"/>
            <a:r>
              <a:rPr lang="en-US" dirty="0"/>
              <a:t>Advanced Web Design</a:t>
            </a:r>
          </a:p>
        </p:txBody>
      </p:sp>
      <p:sp>
        <p:nvSpPr>
          <p:cNvPr id="3" name="Subtitle 2"/>
          <p:cNvSpPr>
            <a:spLocks noGrp="1"/>
          </p:cNvSpPr>
          <p:nvPr>
            <p:ph type="subTitle" idx="1"/>
          </p:nvPr>
        </p:nvSpPr>
        <p:spPr>
          <a:xfrm>
            <a:off x="1371600" y="3886200"/>
            <a:ext cx="6400800" cy="1936708"/>
          </a:xfrm>
        </p:spPr>
        <p:txBody>
          <a:bodyPr/>
          <a:lstStyle/>
          <a:p>
            <a:pPr algn="l" eaLnBrk="1" fontAlgn="auto" hangingPunct="1">
              <a:spcAft>
                <a:spcPts val="0"/>
              </a:spcAft>
              <a:buFont typeface="Arial"/>
              <a:buNone/>
              <a:defRPr/>
            </a:pPr>
            <a:r>
              <a:rPr lang="en-US" dirty="0">
                <a:ea typeface="+mn-ea"/>
                <a:cs typeface="+mn-cs"/>
              </a:rPr>
              <a:t>Than Quang Minh</a:t>
            </a:r>
          </a:p>
          <a:p>
            <a:pPr algn="l" eaLnBrk="1" fontAlgn="auto" hangingPunct="1">
              <a:spcAft>
                <a:spcPts val="0"/>
              </a:spcAft>
              <a:buFont typeface="Arial"/>
              <a:buNone/>
              <a:defRPr/>
            </a:pPr>
            <a:r>
              <a:rPr lang="en-US" dirty="0" err="1">
                <a:ea typeface="+mn-ea"/>
                <a:cs typeface="+mn-cs"/>
              </a:rPr>
              <a:t>thanqminh.com</a:t>
            </a:r>
            <a:endParaRPr lang="en-US" dirty="0">
              <a:ea typeface="+mn-ea"/>
              <a:cs typeface="+mn-cs"/>
            </a:endParaRPr>
          </a:p>
          <a:p>
            <a:pPr algn="l" eaLnBrk="1" fontAlgn="auto" hangingPunct="1">
              <a:spcAft>
                <a:spcPts val="0"/>
              </a:spcAft>
              <a:buFont typeface="Arial"/>
              <a:buNone/>
              <a:defRPr/>
            </a:pPr>
            <a:r>
              <a:rPr lang="en-US" dirty="0">
                <a:ea typeface="+mn-ea"/>
                <a:cs typeface="+mn-cs"/>
              </a:rPr>
              <a:t>Course URL: /courses/</a:t>
            </a:r>
            <a:r>
              <a:rPr lang="en-US" dirty="0" err="1">
                <a:ea typeface="+mn-ea"/>
                <a:cs typeface="+mn-cs"/>
              </a:rPr>
              <a:t>avd</a:t>
            </a:r>
            <a:endParaRPr lang="en-US" dirty="0">
              <a:ea typeface="+mn-ea"/>
              <a:cs typeface="+mn-cs"/>
            </a:endParaRPr>
          </a:p>
        </p:txBody>
      </p:sp>
      <p:sp>
        <p:nvSpPr>
          <p:cNvPr id="2" name="Footer Placeholder 1"/>
          <p:cNvSpPr>
            <a:spLocks noGrp="1"/>
          </p:cNvSpPr>
          <p:nvPr>
            <p:ph type="ftr" sz="quarter" idx="10"/>
          </p:nvPr>
        </p:nvSpPr>
        <p:spPr/>
        <p:txBody>
          <a:bodyPr/>
          <a:lstStyle/>
          <a:p>
            <a:r>
              <a:rPr lang="en-US" dirty="0"/>
              <a:t>Lecture 4</a:t>
            </a:r>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356350"/>
            <a:ext cx="2895600" cy="365125"/>
          </a:xfrm>
        </p:spPr>
        <p:txBody>
          <a:bodyPr/>
          <a:lstStyle/>
          <a:p>
            <a:r>
              <a:rPr lang="en-US" dirty="0"/>
              <a:t>Lecture 4</a:t>
            </a:r>
          </a:p>
        </p:txBody>
      </p:sp>
      <p:sp>
        <p:nvSpPr>
          <p:cNvPr id="5" name="Date Placeholder 4"/>
          <p:cNvSpPr>
            <a:spLocks noGrp="1"/>
          </p:cNvSpPr>
          <p:nvPr>
            <p:ph type="dt" sz="half" idx="11"/>
          </p:nvPr>
        </p:nvSpPr>
        <p:spPr/>
        <p:txBody>
          <a:bodyPr/>
          <a:lstStyle/>
          <a:p>
            <a:r>
              <a:rPr lang="en-US" dirty="0"/>
              <a:t>24/09/2020</a:t>
            </a:r>
          </a:p>
        </p:txBody>
      </p:sp>
      <p:sp>
        <p:nvSpPr>
          <p:cNvPr id="6" name="Slide Number Placeholder 5"/>
          <p:cNvSpPr>
            <a:spLocks noGrp="1"/>
          </p:cNvSpPr>
          <p:nvPr>
            <p:ph type="sldNum" sz="quarter" idx="12"/>
          </p:nvPr>
        </p:nvSpPr>
        <p:spPr/>
        <p:txBody>
          <a:bodyPr/>
          <a:lstStyle/>
          <a:p>
            <a:fld id="{1D5CD492-2BC6-F348-9965-EC1D86DF57A8}" type="slidenum">
              <a:rPr lang="en-US" smtClean="0"/>
              <a:t>10</a:t>
            </a:fld>
            <a:endParaRPr lang="en-US" dirty="0"/>
          </a:p>
        </p:txBody>
      </p:sp>
      <p:sp>
        <p:nvSpPr>
          <p:cNvPr id="8" name="Title 1"/>
          <p:cNvSpPr>
            <a:spLocks noGrp="1"/>
          </p:cNvSpPr>
          <p:nvPr>
            <p:ph type="title"/>
          </p:nvPr>
        </p:nvSpPr>
        <p:spPr>
          <a:xfrm>
            <a:off x="457200" y="274638"/>
            <a:ext cx="8229600" cy="1143000"/>
          </a:xfrm>
        </p:spPr>
        <p:txBody>
          <a:bodyPr/>
          <a:lstStyle/>
          <a:p>
            <a:r>
              <a:rPr lang="en-US" dirty="0"/>
              <a:t>Focus groups are not usability tests</a:t>
            </a:r>
          </a:p>
        </p:txBody>
      </p:sp>
      <p:sp>
        <p:nvSpPr>
          <p:cNvPr id="9" name="Content Placeholder 2"/>
          <p:cNvSpPr>
            <a:spLocks noGrp="1"/>
          </p:cNvSpPr>
          <p:nvPr>
            <p:ph idx="1"/>
          </p:nvPr>
        </p:nvSpPr>
        <p:spPr>
          <a:xfrm>
            <a:off x="457200" y="1600200"/>
            <a:ext cx="8229600" cy="4936067"/>
          </a:xfrm>
        </p:spPr>
        <p:txBody>
          <a:bodyPr/>
          <a:lstStyle/>
          <a:p>
            <a:r>
              <a:rPr lang="en-US" sz="2000" dirty="0"/>
              <a:t>Usability tests are about watching one person at a time try to use something (whether it’s a Web site, a prototype, or some sketches of a new design) to do typical tasks so you can detect and fix the things that confuse or frustrate them.</a:t>
            </a:r>
          </a:p>
          <a:p>
            <a:r>
              <a:rPr lang="en-US" sz="2000" dirty="0"/>
              <a:t>Focus groups are about having people </a:t>
            </a:r>
            <a:r>
              <a:rPr lang="en-US" sz="2000" i="1" dirty="0"/>
              <a:t>talk about </a:t>
            </a:r>
            <a:r>
              <a:rPr lang="en-US" sz="2000" dirty="0"/>
              <a:t>things, like their opinions about our products, their past experiences with them, or their reactions to new ideas that we show them. </a:t>
            </a:r>
          </a:p>
          <a:p>
            <a:r>
              <a:rPr lang="en-US" sz="2000" dirty="0"/>
              <a:t>Focus groups are good for quickly getting a sampling of users’ feelings and opinions about things.</a:t>
            </a:r>
          </a:p>
          <a:p>
            <a:r>
              <a:rPr lang="en-US" sz="2000" dirty="0"/>
              <a:t>So the main difference is that in usability tests, you watch people actually </a:t>
            </a:r>
            <a:r>
              <a:rPr lang="en-US" sz="2000" i="1" dirty="0"/>
              <a:t>use</a:t>
            </a:r>
            <a:r>
              <a:rPr lang="en-US" sz="2000" dirty="0"/>
              <a:t> things, instead of just talk about them.”</a:t>
            </a:r>
          </a:p>
          <a:p>
            <a:r>
              <a:rPr lang="en-US" sz="2000" dirty="0"/>
              <a:t>Focus groups are not good for learning about whether your site works and how to improve it</a:t>
            </a:r>
          </a:p>
        </p:txBody>
      </p:sp>
    </p:spTree>
    <p:extLst>
      <p:ext uri="{BB962C8B-B14F-4D97-AF65-F5344CB8AC3E}">
        <p14:creationId xmlns:p14="http://schemas.microsoft.com/office/powerpoint/2010/main" val="515821404"/>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True things about usability testing</a:t>
            </a:r>
          </a:p>
        </p:txBody>
      </p:sp>
      <p:sp>
        <p:nvSpPr>
          <p:cNvPr id="3" name="Content Placeholder 2"/>
          <p:cNvSpPr>
            <a:spLocks noGrp="1"/>
          </p:cNvSpPr>
          <p:nvPr>
            <p:ph idx="1"/>
          </p:nvPr>
        </p:nvSpPr>
        <p:spPr/>
        <p:txBody>
          <a:bodyPr/>
          <a:lstStyle/>
          <a:p>
            <a:r>
              <a:rPr lang="en-US" dirty="0"/>
              <a:t>If you want a great site, you’ve got to test.</a:t>
            </a:r>
          </a:p>
          <a:p>
            <a:r>
              <a:rPr lang="en-US" dirty="0"/>
              <a:t>Testing one user is 100 percent better than testing none.</a:t>
            </a:r>
          </a:p>
          <a:p>
            <a:r>
              <a:rPr lang="en-US" dirty="0"/>
              <a:t>Testing one user early in the project is better than testing 50 near the end</a:t>
            </a:r>
          </a:p>
        </p:txBody>
      </p:sp>
      <p:sp>
        <p:nvSpPr>
          <p:cNvPr id="4" name="Date Placeholder 3"/>
          <p:cNvSpPr>
            <a:spLocks noGrp="1"/>
          </p:cNvSpPr>
          <p:nvPr>
            <p:ph type="dt" sz="half" idx="11"/>
          </p:nvPr>
        </p:nvSpPr>
        <p:spPr/>
        <p:txBody>
          <a:bodyPr/>
          <a:lstStyle/>
          <a:p>
            <a:r>
              <a:rPr lang="en-US" dirty="0"/>
              <a:t>24/09/2020</a:t>
            </a:r>
          </a:p>
        </p:txBody>
      </p:sp>
      <p:sp>
        <p:nvSpPr>
          <p:cNvPr id="5" name="Slide Number Placeholder 4"/>
          <p:cNvSpPr>
            <a:spLocks noGrp="1"/>
          </p:cNvSpPr>
          <p:nvPr>
            <p:ph type="sldNum" sz="quarter" idx="12"/>
          </p:nvPr>
        </p:nvSpPr>
        <p:spPr/>
        <p:txBody>
          <a:bodyPr/>
          <a:lstStyle/>
          <a:p>
            <a:fld id="{1D5CD492-2BC6-F348-9965-EC1D86DF57A8}" type="slidenum">
              <a:rPr lang="en-US" smtClean="0"/>
              <a:t>11</a:t>
            </a:fld>
            <a:endParaRPr lang="en-US"/>
          </a:p>
        </p:txBody>
      </p:sp>
    </p:spTree>
    <p:extLst>
      <p:ext uri="{BB962C8B-B14F-4D97-AF65-F5344CB8AC3E}">
        <p14:creationId xmlns:p14="http://schemas.microsoft.com/office/powerpoint/2010/main" val="464406671"/>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356350"/>
            <a:ext cx="2895600" cy="365125"/>
          </a:xfrm>
        </p:spPr>
        <p:txBody>
          <a:bodyPr/>
          <a:lstStyle/>
          <a:p>
            <a:r>
              <a:rPr lang="en-US" dirty="0"/>
              <a:t>Lecture 4</a:t>
            </a:r>
          </a:p>
        </p:txBody>
      </p:sp>
      <p:sp>
        <p:nvSpPr>
          <p:cNvPr id="5" name="Date Placeholder 4"/>
          <p:cNvSpPr>
            <a:spLocks noGrp="1"/>
          </p:cNvSpPr>
          <p:nvPr>
            <p:ph type="dt" sz="half" idx="11"/>
          </p:nvPr>
        </p:nvSpPr>
        <p:spPr/>
        <p:txBody>
          <a:bodyPr/>
          <a:lstStyle/>
          <a:p>
            <a:r>
              <a:rPr lang="en-US" dirty="0"/>
              <a:t>24/09/2020</a:t>
            </a:r>
          </a:p>
        </p:txBody>
      </p:sp>
      <p:sp>
        <p:nvSpPr>
          <p:cNvPr id="6" name="Slide Number Placeholder 5"/>
          <p:cNvSpPr>
            <a:spLocks noGrp="1"/>
          </p:cNvSpPr>
          <p:nvPr>
            <p:ph type="sldNum" sz="quarter" idx="12"/>
          </p:nvPr>
        </p:nvSpPr>
        <p:spPr/>
        <p:txBody>
          <a:bodyPr/>
          <a:lstStyle/>
          <a:p>
            <a:fld id="{1D5CD492-2BC6-F348-9965-EC1D86DF57A8}" type="slidenum">
              <a:rPr lang="en-US" smtClean="0"/>
              <a:t>12</a:t>
            </a:fld>
            <a:endParaRPr lang="en-US" dirty="0"/>
          </a:p>
        </p:txBody>
      </p:sp>
      <p:sp>
        <p:nvSpPr>
          <p:cNvPr id="8" name="Title 1"/>
          <p:cNvSpPr>
            <a:spLocks noGrp="1"/>
          </p:cNvSpPr>
          <p:nvPr>
            <p:ph type="title"/>
          </p:nvPr>
        </p:nvSpPr>
        <p:spPr>
          <a:xfrm>
            <a:off x="457200" y="274638"/>
            <a:ext cx="8229600" cy="595842"/>
          </a:xfrm>
        </p:spPr>
        <p:txBody>
          <a:bodyPr/>
          <a:lstStyle/>
          <a:p>
            <a:r>
              <a:rPr lang="en-US" dirty="0"/>
              <a:t>Do-it-yourself usability testing</a:t>
            </a:r>
          </a:p>
        </p:txBody>
      </p:sp>
      <p:sp>
        <p:nvSpPr>
          <p:cNvPr id="9" name="Content Placeholder 2"/>
          <p:cNvSpPr>
            <a:spLocks noGrp="1"/>
          </p:cNvSpPr>
          <p:nvPr>
            <p:ph idx="1"/>
          </p:nvPr>
        </p:nvSpPr>
        <p:spPr>
          <a:xfrm>
            <a:off x="457200" y="1600200"/>
            <a:ext cx="8229600" cy="4525963"/>
          </a:xfrm>
        </p:spPr>
        <p:txBody>
          <a:bodyPr/>
          <a:lstStyle/>
          <a:p>
            <a:r>
              <a:rPr lang="en-US" dirty="0"/>
              <a:t>Web teams aren’t notoriously successful at making decisions about usability questions</a:t>
            </a:r>
          </a:p>
          <a:p>
            <a:r>
              <a:rPr lang="en-US" dirty="0"/>
              <a:t>personal beliefs about things that can’t be proven.</a:t>
            </a:r>
          </a:p>
          <a:p>
            <a:r>
              <a:rPr lang="en-US" dirty="0"/>
              <a:t>rarely result in anyone involved changing his or her point of view</a:t>
            </a:r>
          </a:p>
          <a:p>
            <a:r>
              <a:rPr lang="en-US" dirty="0"/>
              <a:t>wasting time</a:t>
            </a:r>
          </a:p>
          <a:p>
            <a:r>
              <a:rPr lang="en-US" dirty="0"/>
              <a:t>create tension and erode respect among team members</a:t>
            </a:r>
          </a:p>
          <a:p>
            <a:r>
              <a:rPr lang="en-US" dirty="0"/>
              <a:t>prevent the team from making critical decisions	</a:t>
            </a:r>
          </a:p>
        </p:txBody>
      </p:sp>
      <p:pic>
        <p:nvPicPr>
          <p:cNvPr id="3" name="Picture 2"/>
          <p:cNvPicPr>
            <a:picLocks noChangeAspect="1"/>
          </p:cNvPicPr>
          <p:nvPr/>
        </p:nvPicPr>
        <p:blipFill>
          <a:blip r:embed="rId2"/>
          <a:stretch>
            <a:fillRect/>
          </a:stretch>
        </p:blipFill>
        <p:spPr>
          <a:xfrm>
            <a:off x="0" y="962960"/>
            <a:ext cx="9144000" cy="5393390"/>
          </a:xfrm>
          <a:prstGeom prst="rect">
            <a:avLst/>
          </a:prstGeom>
        </p:spPr>
      </p:pic>
    </p:spTree>
    <p:extLst>
      <p:ext uri="{BB962C8B-B14F-4D97-AF65-F5344CB8AC3E}">
        <p14:creationId xmlns:p14="http://schemas.microsoft.com/office/powerpoint/2010/main" val="856359262"/>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Do-it-yourself usability testing</a:t>
            </a:r>
          </a:p>
        </p:txBody>
      </p:sp>
      <p:sp>
        <p:nvSpPr>
          <p:cNvPr id="4" name="Date Placeholder 3"/>
          <p:cNvSpPr>
            <a:spLocks noGrp="1"/>
          </p:cNvSpPr>
          <p:nvPr>
            <p:ph type="dt" sz="half" idx="11"/>
          </p:nvPr>
        </p:nvSpPr>
        <p:spPr/>
        <p:txBody>
          <a:bodyPr/>
          <a:lstStyle/>
          <a:p>
            <a:r>
              <a:rPr lang="en-US" dirty="0"/>
              <a:t>24/09/2020</a:t>
            </a:r>
          </a:p>
        </p:txBody>
      </p:sp>
      <p:sp>
        <p:nvSpPr>
          <p:cNvPr id="5" name="Slide Number Placeholder 4"/>
          <p:cNvSpPr>
            <a:spLocks noGrp="1"/>
          </p:cNvSpPr>
          <p:nvPr>
            <p:ph type="sldNum" sz="quarter" idx="12"/>
          </p:nvPr>
        </p:nvSpPr>
        <p:spPr/>
        <p:txBody>
          <a:bodyPr/>
          <a:lstStyle/>
          <a:p>
            <a:fld id="{1D5CD492-2BC6-F348-9965-EC1D86DF57A8}" type="slidenum">
              <a:rPr lang="en-US" smtClean="0"/>
              <a:t>13</a:t>
            </a:fld>
            <a:endParaRPr lang="en-US"/>
          </a:p>
        </p:txBody>
      </p:sp>
      <p:pic>
        <p:nvPicPr>
          <p:cNvPr id="7" name="Content Placeholder 6"/>
          <p:cNvPicPr>
            <a:picLocks noGrp="1" noChangeAspect="1"/>
          </p:cNvPicPr>
          <p:nvPr>
            <p:ph idx="1"/>
          </p:nvPr>
        </p:nvPicPr>
        <p:blipFill>
          <a:blip r:embed="rId2"/>
          <a:stretch>
            <a:fillRect/>
          </a:stretch>
        </p:blipFill>
        <p:spPr>
          <a:xfrm>
            <a:off x="457200" y="2268098"/>
            <a:ext cx="8229600" cy="4088252"/>
          </a:xfrm>
          <a:prstGeom prst="rect">
            <a:avLst/>
          </a:prstGeom>
        </p:spPr>
      </p:pic>
      <p:pic>
        <p:nvPicPr>
          <p:cNvPr id="8" name="Picture 7"/>
          <p:cNvPicPr>
            <a:picLocks noChangeAspect="1"/>
          </p:cNvPicPr>
          <p:nvPr/>
        </p:nvPicPr>
        <p:blipFill>
          <a:blip r:embed="rId3"/>
          <a:stretch>
            <a:fillRect/>
          </a:stretch>
        </p:blipFill>
        <p:spPr>
          <a:xfrm>
            <a:off x="457200" y="1547900"/>
            <a:ext cx="8229600" cy="589935"/>
          </a:xfrm>
          <a:prstGeom prst="rect">
            <a:avLst/>
          </a:prstGeom>
        </p:spPr>
      </p:pic>
    </p:spTree>
    <p:extLst>
      <p:ext uri="{BB962C8B-B14F-4D97-AF65-F5344CB8AC3E}">
        <p14:creationId xmlns:p14="http://schemas.microsoft.com/office/powerpoint/2010/main" val="314631264"/>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356350"/>
            <a:ext cx="2895600" cy="365125"/>
          </a:xfrm>
        </p:spPr>
        <p:txBody>
          <a:bodyPr/>
          <a:lstStyle/>
          <a:p>
            <a:r>
              <a:rPr lang="en-US" dirty="0"/>
              <a:t>Lecture 4</a:t>
            </a:r>
          </a:p>
        </p:txBody>
      </p:sp>
      <p:sp>
        <p:nvSpPr>
          <p:cNvPr id="5" name="Date Placeholder 4"/>
          <p:cNvSpPr>
            <a:spLocks noGrp="1"/>
          </p:cNvSpPr>
          <p:nvPr>
            <p:ph type="dt" sz="half" idx="11"/>
          </p:nvPr>
        </p:nvSpPr>
        <p:spPr/>
        <p:txBody>
          <a:bodyPr/>
          <a:lstStyle/>
          <a:p>
            <a:r>
              <a:rPr lang="en-US" dirty="0"/>
              <a:t>24/09/2020</a:t>
            </a:r>
          </a:p>
        </p:txBody>
      </p:sp>
      <p:sp>
        <p:nvSpPr>
          <p:cNvPr id="6" name="Slide Number Placeholder 5"/>
          <p:cNvSpPr>
            <a:spLocks noGrp="1"/>
          </p:cNvSpPr>
          <p:nvPr>
            <p:ph type="sldNum" sz="quarter" idx="12"/>
          </p:nvPr>
        </p:nvSpPr>
        <p:spPr/>
        <p:txBody>
          <a:bodyPr/>
          <a:lstStyle/>
          <a:p>
            <a:fld id="{1D5CD492-2BC6-F348-9965-EC1D86DF57A8}" type="slidenum">
              <a:rPr lang="en-US" smtClean="0"/>
              <a:t>14</a:t>
            </a:fld>
            <a:endParaRPr lang="en-US" dirty="0"/>
          </a:p>
        </p:txBody>
      </p:sp>
      <p:sp>
        <p:nvSpPr>
          <p:cNvPr id="8" name="Title 1"/>
          <p:cNvSpPr>
            <a:spLocks noGrp="1"/>
          </p:cNvSpPr>
          <p:nvPr>
            <p:ph type="title"/>
          </p:nvPr>
        </p:nvSpPr>
        <p:spPr>
          <a:xfrm>
            <a:off x="457200" y="274638"/>
            <a:ext cx="8229600" cy="595842"/>
          </a:xfrm>
        </p:spPr>
        <p:txBody>
          <a:bodyPr/>
          <a:lstStyle/>
          <a:p>
            <a:r>
              <a:rPr lang="en-US" dirty="0"/>
              <a:t>Do-it-yourself usability testing</a:t>
            </a:r>
          </a:p>
        </p:txBody>
      </p:sp>
      <p:sp>
        <p:nvSpPr>
          <p:cNvPr id="9" name="Content Placeholder 2"/>
          <p:cNvSpPr>
            <a:spLocks noGrp="1"/>
          </p:cNvSpPr>
          <p:nvPr>
            <p:ph idx="1"/>
          </p:nvPr>
        </p:nvSpPr>
        <p:spPr>
          <a:xfrm>
            <a:off x="457200" y="1600200"/>
            <a:ext cx="8229600" cy="4525963"/>
          </a:xfrm>
        </p:spPr>
        <p:txBody>
          <a:bodyPr/>
          <a:lstStyle/>
          <a:p>
            <a:r>
              <a:rPr lang="en-US" dirty="0"/>
              <a:t>Web teams aren’t notoriously successful at making decisions about usability questions</a:t>
            </a:r>
          </a:p>
          <a:p>
            <a:r>
              <a:rPr lang="en-US" dirty="0"/>
              <a:t>personal beliefs about things that can’t be proven.</a:t>
            </a:r>
          </a:p>
          <a:p>
            <a:r>
              <a:rPr lang="en-US" dirty="0"/>
              <a:t>rarely result in anyone involved changing his or her point of view</a:t>
            </a:r>
          </a:p>
          <a:p>
            <a:r>
              <a:rPr lang="en-US" dirty="0"/>
              <a:t>wasting time</a:t>
            </a:r>
          </a:p>
          <a:p>
            <a:r>
              <a:rPr lang="en-US" dirty="0"/>
              <a:t>create tension and erode respect among team members</a:t>
            </a:r>
          </a:p>
          <a:p>
            <a:r>
              <a:rPr lang="en-US" dirty="0"/>
              <a:t>prevent the team from making critical decisions	</a:t>
            </a:r>
          </a:p>
        </p:txBody>
      </p:sp>
    </p:spTree>
    <p:extLst>
      <p:ext uri="{BB962C8B-B14F-4D97-AF65-F5344CB8AC3E}">
        <p14:creationId xmlns:p14="http://schemas.microsoft.com/office/powerpoint/2010/main" val="1238304134"/>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often should you test? a morning/month</a:t>
            </a:r>
          </a:p>
        </p:txBody>
      </p:sp>
      <p:sp>
        <p:nvSpPr>
          <p:cNvPr id="3" name="Content Placeholder 2"/>
          <p:cNvSpPr>
            <a:spLocks noGrp="1"/>
          </p:cNvSpPr>
          <p:nvPr>
            <p:ph idx="1"/>
          </p:nvPr>
        </p:nvSpPr>
        <p:spPr>
          <a:xfrm>
            <a:off x="457200" y="1600200"/>
            <a:ext cx="8229600" cy="2074333"/>
          </a:xfrm>
        </p:spPr>
        <p:txBody>
          <a:bodyPr/>
          <a:lstStyle/>
          <a:p>
            <a:r>
              <a:rPr lang="en-US" dirty="0"/>
              <a:t>It keeps it simple so you’ll keep doing it.</a:t>
            </a:r>
          </a:p>
          <a:p>
            <a:r>
              <a:rPr lang="en-US" dirty="0"/>
              <a:t>It gives you what you need.</a:t>
            </a:r>
          </a:p>
          <a:p>
            <a:r>
              <a:rPr lang="en-US" dirty="0"/>
              <a:t>It frees you from deciding when to test.</a:t>
            </a:r>
          </a:p>
          <a:p>
            <a:r>
              <a:rPr lang="en-US" dirty="0"/>
              <a:t>It makes it more likely that people will attend.</a:t>
            </a:r>
          </a:p>
        </p:txBody>
      </p:sp>
      <p:sp>
        <p:nvSpPr>
          <p:cNvPr id="4" name="Date Placeholder 3"/>
          <p:cNvSpPr>
            <a:spLocks noGrp="1"/>
          </p:cNvSpPr>
          <p:nvPr>
            <p:ph type="dt" sz="half" idx="11"/>
          </p:nvPr>
        </p:nvSpPr>
        <p:spPr/>
        <p:txBody>
          <a:bodyPr/>
          <a:lstStyle/>
          <a:p>
            <a:r>
              <a:rPr lang="en-US" dirty="0"/>
              <a:t>24/09/2020</a:t>
            </a:r>
          </a:p>
        </p:txBody>
      </p:sp>
      <p:sp>
        <p:nvSpPr>
          <p:cNvPr id="5" name="Slide Number Placeholder 4"/>
          <p:cNvSpPr>
            <a:spLocks noGrp="1"/>
          </p:cNvSpPr>
          <p:nvPr>
            <p:ph type="sldNum" sz="quarter" idx="12"/>
          </p:nvPr>
        </p:nvSpPr>
        <p:spPr/>
        <p:txBody>
          <a:bodyPr/>
          <a:lstStyle/>
          <a:p>
            <a:fld id="{1D5CD492-2BC6-F348-9965-EC1D86DF57A8}" type="slidenum">
              <a:rPr lang="en-US" smtClean="0"/>
              <a:t>15</a:t>
            </a:fld>
            <a:endParaRPr lang="en-US"/>
          </a:p>
        </p:txBody>
      </p:sp>
    </p:spTree>
    <p:extLst>
      <p:ext uri="{BB962C8B-B14F-4D97-AF65-F5344CB8AC3E}">
        <p14:creationId xmlns:p14="http://schemas.microsoft.com/office/powerpoint/2010/main" val="137350187"/>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How many users do you need?</a:t>
            </a:r>
          </a:p>
        </p:txBody>
      </p:sp>
      <p:sp>
        <p:nvSpPr>
          <p:cNvPr id="3" name="Content Placeholder 2"/>
          <p:cNvSpPr>
            <a:spLocks noGrp="1"/>
          </p:cNvSpPr>
          <p:nvPr>
            <p:ph idx="1"/>
          </p:nvPr>
        </p:nvSpPr>
        <p:spPr/>
        <p:txBody>
          <a:bodyPr/>
          <a:lstStyle/>
          <a:p>
            <a:r>
              <a:rPr lang="en-US" dirty="0"/>
              <a:t>Ideal number of participants for each round of do-it-yourself testing is three</a:t>
            </a:r>
          </a:p>
          <a:p>
            <a:r>
              <a:rPr lang="en-US" dirty="0"/>
              <a:t>The purpose of this kind of testing isn’t to prove anything: purpose is to improve what you’re building by identifying and fixing usability problems. The process isn’t rigorous at all: You give them tasks to do, you observe, and you learn. The result is actionable insights, not proof.</a:t>
            </a:r>
          </a:p>
          <a:p>
            <a:r>
              <a:rPr lang="en-US" dirty="0"/>
              <a:t>You don’t need to find all of the problems: You can find more problems in half a day than you can fix in a month.</a:t>
            </a:r>
          </a:p>
        </p:txBody>
      </p:sp>
      <p:sp>
        <p:nvSpPr>
          <p:cNvPr id="4" name="Date Placeholder 3"/>
          <p:cNvSpPr>
            <a:spLocks noGrp="1"/>
          </p:cNvSpPr>
          <p:nvPr>
            <p:ph type="dt" sz="half" idx="11"/>
          </p:nvPr>
        </p:nvSpPr>
        <p:spPr/>
        <p:txBody>
          <a:bodyPr/>
          <a:lstStyle/>
          <a:p>
            <a:r>
              <a:rPr lang="en-US" dirty="0"/>
              <a:t>24/09/2020</a:t>
            </a:r>
          </a:p>
        </p:txBody>
      </p:sp>
      <p:sp>
        <p:nvSpPr>
          <p:cNvPr id="5" name="Slide Number Placeholder 4"/>
          <p:cNvSpPr>
            <a:spLocks noGrp="1"/>
          </p:cNvSpPr>
          <p:nvPr>
            <p:ph type="sldNum" sz="quarter" idx="12"/>
          </p:nvPr>
        </p:nvSpPr>
        <p:spPr/>
        <p:txBody>
          <a:bodyPr/>
          <a:lstStyle/>
          <a:p>
            <a:fld id="{1D5CD492-2BC6-F348-9965-EC1D86DF57A8}" type="slidenum">
              <a:rPr lang="en-US" smtClean="0"/>
              <a:t>16</a:t>
            </a:fld>
            <a:endParaRPr lang="en-US"/>
          </a:p>
        </p:txBody>
      </p:sp>
    </p:spTree>
    <p:extLst>
      <p:ext uri="{BB962C8B-B14F-4D97-AF65-F5344CB8AC3E}">
        <p14:creationId xmlns:p14="http://schemas.microsoft.com/office/powerpoint/2010/main" val="957326014"/>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How do you choose the participants?</a:t>
            </a:r>
          </a:p>
        </p:txBody>
      </p:sp>
      <p:sp>
        <p:nvSpPr>
          <p:cNvPr id="3" name="Content Placeholder 2"/>
          <p:cNvSpPr>
            <a:spLocks noGrp="1"/>
          </p:cNvSpPr>
          <p:nvPr>
            <p:ph idx="1"/>
          </p:nvPr>
        </p:nvSpPr>
        <p:spPr/>
        <p:txBody>
          <a:bodyPr/>
          <a:lstStyle/>
          <a:p>
            <a:r>
              <a:rPr lang="en-US" dirty="0"/>
              <a:t>Recruit loosely and grade on a curve - When somebody has a problem: would our users have that problem, or was it only a problem because they didn’t know what our users know?</a:t>
            </a:r>
          </a:p>
          <a:p>
            <a:r>
              <a:rPr lang="en-US" dirty="0"/>
              <a:t>It’s usually not a good idea to design a site so that only your target audience can use it.</a:t>
            </a:r>
          </a:p>
          <a:p>
            <a:r>
              <a:rPr lang="en-US" dirty="0"/>
              <a:t>We’re all beginners under the skin. </a:t>
            </a:r>
          </a:p>
          <a:p>
            <a:r>
              <a:rPr lang="en-US" dirty="0"/>
              <a:t>Experts are rarely insulted by something that is clear enough for beginners.</a:t>
            </a:r>
          </a:p>
        </p:txBody>
      </p:sp>
      <p:sp>
        <p:nvSpPr>
          <p:cNvPr id="4" name="Date Placeholder 3"/>
          <p:cNvSpPr>
            <a:spLocks noGrp="1"/>
          </p:cNvSpPr>
          <p:nvPr>
            <p:ph type="dt" sz="half" idx="11"/>
          </p:nvPr>
        </p:nvSpPr>
        <p:spPr/>
        <p:txBody>
          <a:bodyPr/>
          <a:lstStyle/>
          <a:p>
            <a:r>
              <a:rPr lang="en-US" dirty="0"/>
              <a:t>24/09/2020</a:t>
            </a:r>
          </a:p>
        </p:txBody>
      </p:sp>
      <p:sp>
        <p:nvSpPr>
          <p:cNvPr id="5" name="Slide Number Placeholder 4"/>
          <p:cNvSpPr>
            <a:spLocks noGrp="1"/>
          </p:cNvSpPr>
          <p:nvPr>
            <p:ph type="sldNum" sz="quarter" idx="12"/>
          </p:nvPr>
        </p:nvSpPr>
        <p:spPr/>
        <p:txBody>
          <a:bodyPr/>
          <a:lstStyle/>
          <a:p>
            <a:fld id="{1D5CD492-2BC6-F348-9965-EC1D86DF57A8}" type="slidenum">
              <a:rPr lang="en-US" smtClean="0"/>
              <a:t>17</a:t>
            </a:fld>
            <a:endParaRPr lang="en-US"/>
          </a:p>
        </p:txBody>
      </p:sp>
    </p:spTree>
    <p:extLst>
      <p:ext uri="{BB962C8B-B14F-4D97-AF65-F5344CB8AC3E}">
        <p14:creationId xmlns:p14="http://schemas.microsoft.com/office/powerpoint/2010/main" val="162816140"/>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you find participants?</a:t>
            </a:r>
          </a:p>
        </p:txBody>
      </p:sp>
      <p:sp>
        <p:nvSpPr>
          <p:cNvPr id="3" name="Content Placeholder 2"/>
          <p:cNvSpPr>
            <a:spLocks noGrp="1"/>
          </p:cNvSpPr>
          <p:nvPr>
            <p:ph idx="1"/>
          </p:nvPr>
        </p:nvSpPr>
        <p:spPr/>
        <p:txBody>
          <a:bodyPr/>
          <a:lstStyle/>
          <a:p>
            <a:r>
              <a:rPr lang="en-US" dirty="0"/>
              <a:t>User groups, trade shows, Craigslist, Facebook, Twitter, customer forums, a pop-up on your site, or even asking friends and neighbors.</a:t>
            </a:r>
          </a:p>
          <a:p>
            <a:r>
              <a:rPr lang="en-US" dirty="0"/>
              <a:t>Checkout NNM report: Ho to Recruit Participants for Usability Studies.</a:t>
            </a:r>
          </a:p>
          <a:p>
            <a:r>
              <a:rPr lang="en-US" dirty="0"/>
              <a:t>Where do you test?</a:t>
            </a:r>
          </a:p>
          <a:p>
            <a:endParaRPr lang="en-US" dirty="0"/>
          </a:p>
          <a:p>
            <a:endParaRPr lang="en-US" dirty="0"/>
          </a:p>
        </p:txBody>
      </p:sp>
      <p:sp>
        <p:nvSpPr>
          <p:cNvPr id="4" name="Date Placeholder 3"/>
          <p:cNvSpPr>
            <a:spLocks noGrp="1"/>
          </p:cNvSpPr>
          <p:nvPr>
            <p:ph type="dt" sz="half" idx="11"/>
          </p:nvPr>
        </p:nvSpPr>
        <p:spPr/>
        <p:txBody>
          <a:bodyPr/>
          <a:lstStyle/>
          <a:p>
            <a:r>
              <a:rPr lang="en-US" dirty="0"/>
              <a:t>24/09/2020</a:t>
            </a:r>
          </a:p>
        </p:txBody>
      </p:sp>
      <p:sp>
        <p:nvSpPr>
          <p:cNvPr id="5" name="Slide Number Placeholder 4"/>
          <p:cNvSpPr>
            <a:spLocks noGrp="1"/>
          </p:cNvSpPr>
          <p:nvPr>
            <p:ph type="sldNum" sz="quarter" idx="12"/>
          </p:nvPr>
        </p:nvSpPr>
        <p:spPr/>
        <p:txBody>
          <a:bodyPr/>
          <a:lstStyle/>
          <a:p>
            <a:fld id="{1D5CD492-2BC6-F348-9965-EC1D86DF57A8}" type="slidenum">
              <a:rPr lang="en-US" smtClean="0"/>
              <a:t>18</a:t>
            </a:fld>
            <a:endParaRPr lang="en-US"/>
          </a:p>
        </p:txBody>
      </p:sp>
    </p:spTree>
    <p:extLst>
      <p:ext uri="{BB962C8B-B14F-4D97-AF65-F5344CB8AC3E}">
        <p14:creationId xmlns:p14="http://schemas.microsoft.com/office/powerpoint/2010/main" val="1920263502"/>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do you test?</a:t>
            </a:r>
          </a:p>
        </p:txBody>
      </p:sp>
      <p:sp>
        <p:nvSpPr>
          <p:cNvPr id="3" name="Content Placeholder 2"/>
          <p:cNvSpPr>
            <a:spLocks noGrp="1"/>
          </p:cNvSpPr>
          <p:nvPr>
            <p:ph idx="1"/>
          </p:nvPr>
        </p:nvSpPr>
        <p:spPr/>
        <p:txBody>
          <a:bodyPr/>
          <a:lstStyle/>
          <a:p>
            <a:r>
              <a:rPr lang="en-US" dirty="0"/>
              <a:t>Quite space, 1 desk, 1 chairs, PC with internet, microphone.</a:t>
            </a:r>
          </a:p>
          <a:p>
            <a:r>
              <a:rPr lang="en-US" dirty="0"/>
              <a:t>Screen sharing software to allow observing the tests.</a:t>
            </a:r>
          </a:p>
          <a:p>
            <a:r>
              <a:rPr lang="en-US" dirty="0"/>
              <a:t>Screen recording software.</a:t>
            </a:r>
          </a:p>
        </p:txBody>
      </p:sp>
      <p:sp>
        <p:nvSpPr>
          <p:cNvPr id="4" name="Date Placeholder 3"/>
          <p:cNvSpPr>
            <a:spLocks noGrp="1"/>
          </p:cNvSpPr>
          <p:nvPr>
            <p:ph type="dt" sz="half" idx="11"/>
          </p:nvPr>
        </p:nvSpPr>
        <p:spPr/>
        <p:txBody>
          <a:bodyPr/>
          <a:lstStyle/>
          <a:p>
            <a:r>
              <a:rPr lang="en-US" dirty="0"/>
              <a:t>24/09/2020</a:t>
            </a:r>
          </a:p>
        </p:txBody>
      </p:sp>
      <p:sp>
        <p:nvSpPr>
          <p:cNvPr id="5" name="Slide Number Placeholder 4"/>
          <p:cNvSpPr>
            <a:spLocks noGrp="1"/>
          </p:cNvSpPr>
          <p:nvPr>
            <p:ph type="sldNum" sz="quarter" idx="12"/>
          </p:nvPr>
        </p:nvSpPr>
        <p:spPr/>
        <p:txBody>
          <a:bodyPr/>
          <a:lstStyle/>
          <a:p>
            <a:fld id="{1D5CD492-2BC6-F348-9965-EC1D86DF57A8}" type="slidenum">
              <a:rPr lang="en-US" smtClean="0"/>
              <a:t>19</a:t>
            </a:fld>
            <a:endParaRPr lang="en-US"/>
          </a:p>
        </p:txBody>
      </p:sp>
      <p:pic>
        <p:nvPicPr>
          <p:cNvPr id="6" name="Picture 5"/>
          <p:cNvPicPr>
            <a:picLocks noChangeAspect="1"/>
          </p:cNvPicPr>
          <p:nvPr/>
        </p:nvPicPr>
        <p:blipFill>
          <a:blip r:embed="rId2"/>
          <a:stretch>
            <a:fillRect/>
          </a:stretch>
        </p:blipFill>
        <p:spPr>
          <a:xfrm>
            <a:off x="1676400" y="3503018"/>
            <a:ext cx="6248400" cy="3035893"/>
          </a:xfrm>
          <a:prstGeom prst="rect">
            <a:avLst/>
          </a:prstGeom>
        </p:spPr>
      </p:pic>
    </p:spTree>
    <p:extLst>
      <p:ext uri="{BB962C8B-B14F-4D97-AF65-F5344CB8AC3E}">
        <p14:creationId xmlns:p14="http://schemas.microsoft.com/office/powerpoint/2010/main" val="327718311"/>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topics</a:t>
            </a:r>
          </a:p>
        </p:txBody>
      </p:sp>
      <p:sp>
        <p:nvSpPr>
          <p:cNvPr id="3" name="Content Placeholder 2"/>
          <p:cNvSpPr>
            <a:spLocks noGrp="1"/>
          </p:cNvSpPr>
          <p:nvPr>
            <p:ph idx="1"/>
          </p:nvPr>
        </p:nvSpPr>
        <p:spPr/>
        <p:txBody>
          <a:bodyPr/>
          <a:lstStyle/>
          <a:p>
            <a:r>
              <a:rPr lang="en-US" b="1" dirty="0">
                <a:solidFill>
                  <a:schemeClr val="folHlink"/>
                </a:solidFill>
              </a:rPr>
              <a:t>Avoid arguments about usability</a:t>
            </a:r>
          </a:p>
          <a:p>
            <a:r>
              <a:rPr lang="en-US" b="1" dirty="0">
                <a:solidFill>
                  <a:schemeClr val="folHlink"/>
                </a:solidFill>
              </a:rPr>
              <a:t>How to conduct usability testing</a:t>
            </a:r>
          </a:p>
          <a:p>
            <a:r>
              <a:rPr lang="en-US" b="1" dirty="0">
                <a:solidFill>
                  <a:schemeClr val="folHlink"/>
                </a:solidFill>
              </a:rPr>
              <a:t>Ajax introduction</a:t>
            </a:r>
          </a:p>
          <a:p>
            <a:r>
              <a:rPr lang="en-US" b="1" dirty="0">
                <a:solidFill>
                  <a:schemeClr val="folHlink"/>
                </a:solidFill>
              </a:rPr>
              <a:t>Assignment 1</a:t>
            </a:r>
          </a:p>
          <a:p>
            <a:endParaRPr lang="en-US" dirty="0"/>
          </a:p>
          <a:p>
            <a:pPr lvl="0"/>
            <a:endParaRPr lang="en-US" dirty="0"/>
          </a:p>
        </p:txBody>
      </p:sp>
      <p:sp>
        <p:nvSpPr>
          <p:cNvPr id="7" name="Footer Placeholder 6"/>
          <p:cNvSpPr>
            <a:spLocks noGrp="1"/>
          </p:cNvSpPr>
          <p:nvPr>
            <p:ph type="ftr" sz="quarter" idx="4294967295"/>
          </p:nvPr>
        </p:nvSpPr>
        <p:spPr>
          <a:xfrm>
            <a:off x="3124200" y="6356350"/>
            <a:ext cx="2895600" cy="365125"/>
          </a:xfrm>
        </p:spPr>
        <p:txBody>
          <a:bodyPr/>
          <a:lstStyle/>
          <a:p>
            <a:r>
              <a:rPr lang="en-US" dirty="0"/>
              <a:t>Lecture 4</a:t>
            </a:r>
          </a:p>
        </p:txBody>
      </p:sp>
      <p:sp>
        <p:nvSpPr>
          <p:cNvPr id="8" name="Date Placeholder 7"/>
          <p:cNvSpPr>
            <a:spLocks noGrp="1"/>
          </p:cNvSpPr>
          <p:nvPr>
            <p:ph type="dt" sz="half" idx="11"/>
          </p:nvPr>
        </p:nvSpPr>
        <p:spPr/>
        <p:txBody>
          <a:bodyPr/>
          <a:lstStyle/>
          <a:p>
            <a:r>
              <a:rPr lang="en-GB" dirty="0"/>
              <a:t>24/09/2020</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a:t>
            </a:fld>
            <a:endParaRPr lang="en-US"/>
          </a:p>
        </p:txBody>
      </p:sp>
    </p:spTree>
    <p:extLst>
      <p:ext uri="{BB962C8B-B14F-4D97-AF65-F5344CB8AC3E}">
        <p14:creationId xmlns:p14="http://schemas.microsoft.com/office/powerpoint/2010/main" val="1276872698"/>
      </p:ext>
    </p:extLst>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should do the testing?</a:t>
            </a:r>
          </a:p>
        </p:txBody>
      </p:sp>
      <p:sp>
        <p:nvSpPr>
          <p:cNvPr id="3" name="Content Placeholder 2"/>
          <p:cNvSpPr>
            <a:spLocks noGrp="1"/>
          </p:cNvSpPr>
          <p:nvPr>
            <p:ph idx="1"/>
          </p:nvPr>
        </p:nvSpPr>
        <p:spPr>
          <a:xfrm>
            <a:off x="457200" y="1600200"/>
            <a:ext cx="8229600" cy="4756150"/>
          </a:xfrm>
        </p:spPr>
        <p:txBody>
          <a:bodyPr/>
          <a:lstStyle/>
          <a:p>
            <a:r>
              <a:rPr lang="en-US" dirty="0"/>
              <a:t>Facilitator. Almost anyone can facilitate a usability test.</a:t>
            </a:r>
          </a:p>
          <a:p>
            <a:r>
              <a:rPr lang="en-US" dirty="0"/>
              <a:t>patient, calm, empathetic, and a good listener</a:t>
            </a:r>
          </a:p>
          <a:p>
            <a:r>
              <a:rPr lang="en-US" dirty="0"/>
              <a:t>keeping the participants comfortable and focused on doing the tasks</a:t>
            </a:r>
          </a:p>
          <a:p>
            <a:r>
              <a:rPr lang="en-US" dirty="0"/>
              <a:t>encourage participants to think out loud as much as possible.</a:t>
            </a:r>
          </a:p>
          <a:p>
            <a:r>
              <a:rPr lang="en-US" dirty="0"/>
              <a:t>The combination of watching what the participants do and hearing what they’re thinking while they do it is what enables the observers to see the site through someone else’s eyes and understand why some things that are obvious to them are confusing or frustrating to users.</a:t>
            </a:r>
          </a:p>
        </p:txBody>
      </p:sp>
      <p:sp>
        <p:nvSpPr>
          <p:cNvPr id="4" name="Date Placeholder 3"/>
          <p:cNvSpPr>
            <a:spLocks noGrp="1"/>
          </p:cNvSpPr>
          <p:nvPr>
            <p:ph type="dt" sz="half" idx="11"/>
          </p:nvPr>
        </p:nvSpPr>
        <p:spPr/>
        <p:txBody>
          <a:bodyPr/>
          <a:lstStyle/>
          <a:p>
            <a:r>
              <a:rPr lang="en-US" dirty="0"/>
              <a:t>24/09/2020</a:t>
            </a:r>
          </a:p>
        </p:txBody>
      </p:sp>
      <p:sp>
        <p:nvSpPr>
          <p:cNvPr id="5" name="Slide Number Placeholder 4"/>
          <p:cNvSpPr>
            <a:spLocks noGrp="1"/>
          </p:cNvSpPr>
          <p:nvPr>
            <p:ph type="sldNum" sz="quarter" idx="12"/>
          </p:nvPr>
        </p:nvSpPr>
        <p:spPr/>
        <p:txBody>
          <a:bodyPr/>
          <a:lstStyle/>
          <a:p>
            <a:fld id="{1D5CD492-2BC6-F348-9965-EC1D86DF57A8}" type="slidenum">
              <a:rPr lang="en-US" smtClean="0"/>
              <a:t>20</a:t>
            </a:fld>
            <a:endParaRPr lang="en-US"/>
          </a:p>
        </p:txBody>
      </p:sp>
    </p:spTree>
    <p:extLst>
      <p:ext uri="{BB962C8B-B14F-4D97-AF65-F5344CB8AC3E}">
        <p14:creationId xmlns:p14="http://schemas.microsoft.com/office/powerpoint/2010/main" val="1813582069"/>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should observe? </a:t>
            </a:r>
          </a:p>
        </p:txBody>
      </p:sp>
      <p:sp>
        <p:nvSpPr>
          <p:cNvPr id="3" name="Content Placeholder 2"/>
          <p:cNvSpPr>
            <a:spLocks noGrp="1"/>
          </p:cNvSpPr>
          <p:nvPr>
            <p:ph idx="1"/>
          </p:nvPr>
        </p:nvSpPr>
        <p:spPr>
          <a:xfrm>
            <a:off x="457200" y="1600200"/>
            <a:ext cx="4707467" cy="4936067"/>
          </a:xfrm>
        </p:spPr>
        <p:txBody>
          <a:bodyPr/>
          <a:lstStyle/>
          <a:p>
            <a:r>
              <a:rPr lang="en-US" dirty="0"/>
              <a:t>As many people as possible!</a:t>
            </a:r>
          </a:p>
          <a:p>
            <a:r>
              <a:rPr lang="en-US" dirty="0"/>
              <a:t>For many people, it’s a transformative experience that dramatically changes the way they think about users: They suddenly “get it” that users aren’t all like them.</a:t>
            </a:r>
          </a:p>
          <a:p>
            <a:r>
              <a:rPr lang="en-US" dirty="0"/>
              <a:t>team members, stakeholders, managers, and even executives</a:t>
            </a:r>
          </a:p>
          <a:p>
            <a:r>
              <a:rPr lang="en-US" dirty="0"/>
              <a:t>buy the best snacks you can to lure people in</a:t>
            </a:r>
          </a:p>
        </p:txBody>
      </p:sp>
      <p:sp>
        <p:nvSpPr>
          <p:cNvPr id="4" name="Date Placeholder 3"/>
          <p:cNvSpPr>
            <a:spLocks noGrp="1"/>
          </p:cNvSpPr>
          <p:nvPr>
            <p:ph type="dt" sz="half" idx="11"/>
          </p:nvPr>
        </p:nvSpPr>
        <p:spPr/>
        <p:txBody>
          <a:bodyPr/>
          <a:lstStyle/>
          <a:p>
            <a:r>
              <a:rPr lang="en-US" dirty="0"/>
              <a:t>24/09/2020</a:t>
            </a:r>
          </a:p>
        </p:txBody>
      </p:sp>
      <p:sp>
        <p:nvSpPr>
          <p:cNvPr id="5" name="Slide Number Placeholder 4"/>
          <p:cNvSpPr>
            <a:spLocks noGrp="1"/>
          </p:cNvSpPr>
          <p:nvPr>
            <p:ph type="sldNum" sz="quarter" idx="12"/>
          </p:nvPr>
        </p:nvSpPr>
        <p:spPr/>
        <p:txBody>
          <a:bodyPr/>
          <a:lstStyle/>
          <a:p>
            <a:fld id="{1D5CD492-2BC6-F348-9965-EC1D86DF57A8}" type="slidenum">
              <a:rPr lang="en-US" smtClean="0"/>
              <a:t>21</a:t>
            </a:fld>
            <a:endParaRPr lang="en-US"/>
          </a:p>
        </p:txBody>
      </p:sp>
      <p:pic>
        <p:nvPicPr>
          <p:cNvPr id="6" name="Picture 5"/>
          <p:cNvPicPr>
            <a:picLocks noChangeAspect="1"/>
          </p:cNvPicPr>
          <p:nvPr/>
        </p:nvPicPr>
        <p:blipFill>
          <a:blip r:embed="rId2"/>
          <a:stretch>
            <a:fillRect/>
          </a:stretch>
        </p:blipFill>
        <p:spPr>
          <a:xfrm>
            <a:off x="5002966" y="1652851"/>
            <a:ext cx="3949733" cy="4703499"/>
          </a:xfrm>
          <a:prstGeom prst="rect">
            <a:avLst/>
          </a:prstGeom>
        </p:spPr>
      </p:pic>
    </p:spTree>
    <p:extLst>
      <p:ext uri="{BB962C8B-B14F-4D97-AF65-F5344CB8AC3E}">
        <p14:creationId xmlns:p14="http://schemas.microsoft.com/office/powerpoint/2010/main" val="720847088"/>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do you test, and when do you test it?</a:t>
            </a:r>
          </a:p>
        </p:txBody>
      </p:sp>
      <p:sp>
        <p:nvSpPr>
          <p:cNvPr id="3" name="Content Placeholder 2"/>
          <p:cNvSpPr>
            <a:spLocks noGrp="1"/>
          </p:cNvSpPr>
          <p:nvPr>
            <p:ph idx="1"/>
          </p:nvPr>
        </p:nvSpPr>
        <p:spPr>
          <a:xfrm>
            <a:off x="457200" y="1600199"/>
            <a:ext cx="8229600" cy="5121275"/>
          </a:xfrm>
        </p:spPr>
        <p:txBody>
          <a:bodyPr/>
          <a:lstStyle/>
          <a:p>
            <a:r>
              <a:rPr lang="en-US" dirty="0"/>
              <a:t>It’s important to start testing as early as possible and to keep testing through the entire development process.</a:t>
            </a:r>
          </a:p>
          <a:p>
            <a:r>
              <a:rPr lang="en-US" dirty="0"/>
              <a:t>Even before you begin designing your site, for instance, it’s a good idea to do a test of competitive sites.</a:t>
            </a:r>
          </a:p>
          <a:p>
            <a:r>
              <a:rPr lang="en-US" dirty="0"/>
              <a:t>Bring in three participants and watch them try to do some typical tasks on one or two competitive sites.</a:t>
            </a:r>
          </a:p>
          <a:p>
            <a:r>
              <a:rPr lang="en-US" dirty="0"/>
              <a:t>If you’re redesigning an existing site, you’ll know what’s not working (and needs to be changed) and what is working (so you don’t break it).</a:t>
            </a:r>
          </a:p>
          <a:p>
            <a:r>
              <a:rPr lang="en-US" dirty="0"/>
              <a:t>beginning with your first rough sketches and continuing on with wireframes, page comps, prototypes, and finally actual pages.</a:t>
            </a:r>
          </a:p>
        </p:txBody>
      </p:sp>
      <p:sp>
        <p:nvSpPr>
          <p:cNvPr id="4" name="Date Placeholder 3"/>
          <p:cNvSpPr>
            <a:spLocks noGrp="1"/>
          </p:cNvSpPr>
          <p:nvPr>
            <p:ph type="dt" sz="half" idx="11"/>
          </p:nvPr>
        </p:nvSpPr>
        <p:spPr/>
        <p:txBody>
          <a:bodyPr/>
          <a:lstStyle/>
          <a:p>
            <a:r>
              <a:rPr lang="en-US" dirty="0"/>
              <a:t>24/09/2020</a:t>
            </a:r>
          </a:p>
        </p:txBody>
      </p:sp>
      <p:sp>
        <p:nvSpPr>
          <p:cNvPr id="5" name="Slide Number Placeholder 4"/>
          <p:cNvSpPr>
            <a:spLocks noGrp="1"/>
          </p:cNvSpPr>
          <p:nvPr>
            <p:ph type="sldNum" sz="quarter" idx="12"/>
          </p:nvPr>
        </p:nvSpPr>
        <p:spPr/>
        <p:txBody>
          <a:bodyPr/>
          <a:lstStyle/>
          <a:p>
            <a:fld id="{1D5CD492-2BC6-F348-9965-EC1D86DF57A8}" type="slidenum">
              <a:rPr lang="en-US" smtClean="0"/>
              <a:t>22</a:t>
            </a:fld>
            <a:endParaRPr lang="en-US"/>
          </a:p>
        </p:txBody>
      </p:sp>
    </p:spTree>
    <p:extLst>
      <p:ext uri="{BB962C8B-B14F-4D97-AF65-F5344CB8AC3E}">
        <p14:creationId xmlns:p14="http://schemas.microsoft.com/office/powerpoint/2010/main" val="457913548"/>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you choose the tasks to test?</a:t>
            </a:r>
          </a:p>
        </p:txBody>
      </p:sp>
      <p:sp>
        <p:nvSpPr>
          <p:cNvPr id="3" name="Content Placeholder 2"/>
          <p:cNvSpPr>
            <a:spLocks noGrp="1"/>
          </p:cNvSpPr>
          <p:nvPr>
            <p:ph idx="1"/>
          </p:nvPr>
        </p:nvSpPr>
        <p:spPr/>
        <p:txBody>
          <a:bodyPr/>
          <a:lstStyle/>
          <a:p>
            <a:r>
              <a:rPr lang="en-US" dirty="0"/>
              <a:t>For each round of testing, you need to come up with tasks: the things the participants will try to do.</a:t>
            </a:r>
          </a:p>
          <a:p>
            <a:r>
              <a:rPr lang="en-US" dirty="0"/>
              <a:t>If you have more than a sketch to show them, though, start by making a list of the tasks people need to be able to do with whatever you’re testing.</a:t>
            </a:r>
          </a:p>
          <a:p>
            <a:r>
              <a:rPr lang="en-US" dirty="0"/>
              <a:t>word each task carefully, so the participants will understand exactly what you want them to do, Include any information that they’ll need but won’t have.</a:t>
            </a:r>
          </a:p>
          <a:p>
            <a:r>
              <a:rPr lang="en-US" dirty="0"/>
              <a:t>Task should increase their emotional investment and allows them to use more of their personal knowledge of the content.</a:t>
            </a:r>
          </a:p>
        </p:txBody>
      </p:sp>
      <p:sp>
        <p:nvSpPr>
          <p:cNvPr id="4" name="Date Placeholder 3"/>
          <p:cNvSpPr>
            <a:spLocks noGrp="1"/>
          </p:cNvSpPr>
          <p:nvPr>
            <p:ph type="dt" sz="half" idx="11"/>
          </p:nvPr>
        </p:nvSpPr>
        <p:spPr/>
        <p:txBody>
          <a:bodyPr/>
          <a:lstStyle/>
          <a:p>
            <a:r>
              <a:rPr lang="en-US" dirty="0"/>
              <a:t>24/09/2020</a:t>
            </a:r>
          </a:p>
        </p:txBody>
      </p:sp>
      <p:sp>
        <p:nvSpPr>
          <p:cNvPr id="5" name="Slide Number Placeholder 4"/>
          <p:cNvSpPr>
            <a:spLocks noGrp="1"/>
          </p:cNvSpPr>
          <p:nvPr>
            <p:ph type="sldNum" sz="quarter" idx="12"/>
          </p:nvPr>
        </p:nvSpPr>
        <p:spPr/>
        <p:txBody>
          <a:bodyPr/>
          <a:lstStyle/>
          <a:p>
            <a:fld id="{1D5CD492-2BC6-F348-9965-EC1D86DF57A8}" type="slidenum">
              <a:rPr lang="en-US" smtClean="0"/>
              <a:t>23</a:t>
            </a:fld>
            <a:endParaRPr lang="en-US"/>
          </a:p>
        </p:txBody>
      </p:sp>
    </p:spTree>
    <p:extLst>
      <p:ext uri="{BB962C8B-B14F-4D97-AF65-F5344CB8AC3E}">
        <p14:creationId xmlns:p14="http://schemas.microsoft.com/office/powerpoint/2010/main" val="1196500427"/>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happens during the test?</a:t>
            </a:r>
          </a:p>
        </p:txBody>
      </p:sp>
      <p:sp>
        <p:nvSpPr>
          <p:cNvPr id="3" name="Content Placeholder 2"/>
          <p:cNvSpPr>
            <a:spLocks noGrp="1"/>
          </p:cNvSpPr>
          <p:nvPr>
            <p:ph idx="1"/>
          </p:nvPr>
        </p:nvSpPr>
        <p:spPr/>
        <p:txBody>
          <a:bodyPr/>
          <a:lstStyle/>
          <a:p>
            <a:r>
              <a:rPr lang="en-US" dirty="0"/>
              <a:t>See script &amp; demo test video at http://</a:t>
            </a:r>
            <a:r>
              <a:rPr lang="en-US" dirty="0" err="1"/>
              <a:t>rocketsurgerymadeeasy.com</a:t>
            </a:r>
            <a:r>
              <a:rPr lang="en-US" dirty="0"/>
              <a:t>/</a:t>
            </a:r>
          </a:p>
          <a:p>
            <a:r>
              <a:rPr lang="en-US" dirty="0"/>
              <a:t>One-hour test:</a:t>
            </a:r>
          </a:p>
          <a:p>
            <a:pPr lvl="1"/>
            <a:r>
              <a:rPr lang="en-US" dirty="0"/>
              <a:t>Welcome (4 mins)</a:t>
            </a:r>
          </a:p>
          <a:p>
            <a:pPr lvl="1"/>
            <a:r>
              <a:rPr lang="en-US" dirty="0"/>
              <a:t>The questions (2 mins)</a:t>
            </a:r>
          </a:p>
          <a:p>
            <a:pPr lvl="1"/>
            <a:r>
              <a:rPr lang="en-US" dirty="0"/>
              <a:t>The Home page tour (3 mins)</a:t>
            </a:r>
          </a:p>
          <a:p>
            <a:pPr lvl="1"/>
            <a:r>
              <a:rPr lang="en-US" dirty="0"/>
              <a:t>The tasks (35 mins)</a:t>
            </a:r>
          </a:p>
          <a:p>
            <a:pPr lvl="1"/>
            <a:r>
              <a:rPr lang="en-US" dirty="0"/>
              <a:t>Probing (5 mins)</a:t>
            </a:r>
          </a:p>
          <a:p>
            <a:pPr lvl="1"/>
            <a:r>
              <a:rPr lang="en-US" dirty="0"/>
              <a:t>Wrapping up  (5 mins)</a:t>
            </a:r>
          </a:p>
        </p:txBody>
      </p:sp>
      <p:sp>
        <p:nvSpPr>
          <p:cNvPr id="4" name="Date Placeholder 3"/>
          <p:cNvSpPr>
            <a:spLocks noGrp="1"/>
          </p:cNvSpPr>
          <p:nvPr>
            <p:ph type="dt" sz="half" idx="11"/>
          </p:nvPr>
        </p:nvSpPr>
        <p:spPr/>
        <p:txBody>
          <a:bodyPr/>
          <a:lstStyle/>
          <a:p>
            <a:r>
              <a:rPr lang="en-US" dirty="0"/>
              <a:t>24/09/2020</a:t>
            </a:r>
          </a:p>
        </p:txBody>
      </p:sp>
      <p:sp>
        <p:nvSpPr>
          <p:cNvPr id="5" name="Slide Number Placeholder 4"/>
          <p:cNvSpPr>
            <a:spLocks noGrp="1"/>
          </p:cNvSpPr>
          <p:nvPr>
            <p:ph type="sldNum" sz="quarter" idx="12"/>
          </p:nvPr>
        </p:nvSpPr>
        <p:spPr/>
        <p:txBody>
          <a:bodyPr/>
          <a:lstStyle/>
          <a:p>
            <a:fld id="{1D5CD492-2BC6-F348-9965-EC1D86DF57A8}" type="slidenum">
              <a:rPr lang="en-US" smtClean="0"/>
              <a:t>24</a:t>
            </a:fld>
            <a:endParaRPr lang="en-US"/>
          </a:p>
        </p:txBody>
      </p:sp>
    </p:spTree>
    <p:extLst>
      <p:ext uri="{BB962C8B-B14F-4D97-AF65-F5344CB8AC3E}">
        <p14:creationId xmlns:p14="http://schemas.microsoft.com/office/powerpoint/2010/main" val="1269767742"/>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problems</a:t>
            </a:r>
          </a:p>
        </p:txBody>
      </p:sp>
      <p:sp>
        <p:nvSpPr>
          <p:cNvPr id="3" name="Content Placeholder 2"/>
          <p:cNvSpPr>
            <a:spLocks noGrp="1"/>
          </p:cNvSpPr>
          <p:nvPr>
            <p:ph idx="1"/>
          </p:nvPr>
        </p:nvSpPr>
        <p:spPr/>
        <p:txBody>
          <a:bodyPr/>
          <a:lstStyle/>
          <a:p>
            <a:r>
              <a:rPr lang="en-US" dirty="0"/>
              <a:t>Users are unclear on the concept.</a:t>
            </a:r>
          </a:p>
          <a:p>
            <a:r>
              <a:rPr lang="en-US" dirty="0"/>
              <a:t>The words they’re looking for aren’t there.</a:t>
            </a:r>
          </a:p>
          <a:p>
            <a:r>
              <a:rPr lang="en-US" dirty="0"/>
              <a:t>There’s too much going on. </a:t>
            </a:r>
          </a:p>
        </p:txBody>
      </p:sp>
      <p:sp>
        <p:nvSpPr>
          <p:cNvPr id="4" name="Date Placeholder 3"/>
          <p:cNvSpPr>
            <a:spLocks noGrp="1"/>
          </p:cNvSpPr>
          <p:nvPr>
            <p:ph type="dt" sz="half" idx="11"/>
          </p:nvPr>
        </p:nvSpPr>
        <p:spPr/>
        <p:txBody>
          <a:bodyPr/>
          <a:lstStyle/>
          <a:p>
            <a:r>
              <a:rPr lang="en-US" dirty="0"/>
              <a:t>24/09/2020</a:t>
            </a:r>
          </a:p>
        </p:txBody>
      </p:sp>
      <p:sp>
        <p:nvSpPr>
          <p:cNvPr id="5" name="Slide Number Placeholder 4"/>
          <p:cNvSpPr>
            <a:spLocks noGrp="1"/>
          </p:cNvSpPr>
          <p:nvPr>
            <p:ph type="sldNum" sz="quarter" idx="12"/>
          </p:nvPr>
        </p:nvSpPr>
        <p:spPr/>
        <p:txBody>
          <a:bodyPr/>
          <a:lstStyle/>
          <a:p>
            <a:fld id="{1D5CD492-2BC6-F348-9965-EC1D86DF57A8}" type="slidenum">
              <a:rPr lang="en-US" smtClean="0"/>
              <a:t>25</a:t>
            </a:fld>
            <a:endParaRPr lang="en-US"/>
          </a:p>
        </p:txBody>
      </p:sp>
    </p:spTree>
    <p:extLst>
      <p:ext uri="{BB962C8B-B14F-4D97-AF65-F5344CB8AC3E}">
        <p14:creationId xmlns:p14="http://schemas.microsoft.com/office/powerpoint/2010/main" val="1172857101"/>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debriefing: Deciding what to fix</a:t>
            </a:r>
          </a:p>
        </p:txBody>
      </p:sp>
      <p:sp>
        <p:nvSpPr>
          <p:cNvPr id="3" name="Content Placeholder 2"/>
          <p:cNvSpPr>
            <a:spLocks noGrp="1"/>
          </p:cNvSpPr>
          <p:nvPr>
            <p:ph idx="1"/>
          </p:nvPr>
        </p:nvSpPr>
        <p:spPr>
          <a:xfrm>
            <a:off x="457200" y="1600200"/>
            <a:ext cx="8229600" cy="5257800"/>
          </a:xfrm>
        </p:spPr>
        <p:txBody>
          <a:bodyPr/>
          <a:lstStyle/>
          <a:p>
            <a:r>
              <a:rPr lang="en-US" sz="2200" dirty="0"/>
              <a:t>Focus ruthlessly on fixing the most serious problems first</a:t>
            </a:r>
          </a:p>
          <a:p>
            <a:pPr lvl="1"/>
            <a:r>
              <a:rPr lang="en-US" dirty="0"/>
              <a:t>Make a collective list + 3 most serious problem/ participant</a:t>
            </a:r>
          </a:p>
          <a:p>
            <a:pPr lvl="1"/>
            <a:r>
              <a:rPr lang="en-US" dirty="0"/>
              <a:t>Choose the ten most serious problems.</a:t>
            </a:r>
          </a:p>
          <a:p>
            <a:pPr lvl="1"/>
            <a:r>
              <a:rPr lang="en-US" dirty="0"/>
              <a:t>Rate them. Number them from 1 to 10, 1 being the worst on top.</a:t>
            </a:r>
          </a:p>
          <a:p>
            <a:pPr lvl="1"/>
            <a:r>
              <a:rPr lang="en-US" dirty="0"/>
              <a:t>Create an ordered list. Starting at the top.</a:t>
            </a:r>
          </a:p>
          <a:p>
            <a:r>
              <a:rPr lang="en-US" sz="2200" dirty="0"/>
              <a:t>Deciding what to fix:</a:t>
            </a:r>
          </a:p>
          <a:p>
            <a:pPr lvl="1"/>
            <a:r>
              <a:rPr lang="en-US" dirty="0"/>
              <a:t>Keep a separate list of low-hanging fruit: not serious but easy.</a:t>
            </a:r>
          </a:p>
          <a:p>
            <a:pPr lvl="1"/>
            <a:r>
              <a:rPr lang="en-US" dirty="0"/>
              <a:t>Resist the impulse to add things.</a:t>
            </a:r>
          </a:p>
          <a:p>
            <a:pPr lvl="1"/>
            <a:r>
              <a:rPr lang="en-US" dirty="0"/>
              <a:t>Take “new feature” requests with a grain of salt.</a:t>
            </a:r>
          </a:p>
          <a:p>
            <a:pPr lvl="1"/>
            <a:r>
              <a:rPr lang="en-US" dirty="0"/>
              <a:t>Ignore “kayak” problems.</a:t>
            </a:r>
          </a:p>
          <a:p>
            <a:r>
              <a:rPr lang="en-US" sz="2200" dirty="0"/>
              <a:t>Alternative lifestyles:</a:t>
            </a:r>
          </a:p>
          <a:p>
            <a:pPr lvl="1"/>
            <a:r>
              <a:rPr lang="en-US" dirty="0"/>
              <a:t>Remote testing.</a:t>
            </a:r>
          </a:p>
          <a:p>
            <a:pPr lvl="1"/>
            <a:r>
              <a:rPr lang="en-US" dirty="0"/>
              <a:t>Unmoderated remote testing. </a:t>
            </a:r>
          </a:p>
          <a:p>
            <a:pPr lvl="1"/>
            <a:endParaRPr lang="en-US" dirty="0"/>
          </a:p>
        </p:txBody>
      </p:sp>
      <p:sp>
        <p:nvSpPr>
          <p:cNvPr id="4" name="Date Placeholder 3"/>
          <p:cNvSpPr>
            <a:spLocks noGrp="1"/>
          </p:cNvSpPr>
          <p:nvPr>
            <p:ph type="dt" sz="half" idx="11"/>
          </p:nvPr>
        </p:nvSpPr>
        <p:spPr/>
        <p:txBody>
          <a:bodyPr/>
          <a:lstStyle/>
          <a:p>
            <a:r>
              <a:rPr lang="en-US" dirty="0"/>
              <a:t>24/09/2020</a:t>
            </a:r>
          </a:p>
        </p:txBody>
      </p:sp>
      <p:sp>
        <p:nvSpPr>
          <p:cNvPr id="5" name="Slide Number Placeholder 4"/>
          <p:cNvSpPr>
            <a:spLocks noGrp="1"/>
          </p:cNvSpPr>
          <p:nvPr>
            <p:ph type="sldNum" sz="quarter" idx="12"/>
          </p:nvPr>
        </p:nvSpPr>
        <p:spPr/>
        <p:txBody>
          <a:bodyPr/>
          <a:lstStyle/>
          <a:p>
            <a:fld id="{1D5CD492-2BC6-F348-9965-EC1D86DF57A8}" type="slidenum">
              <a:rPr lang="en-US" smtClean="0"/>
              <a:t>26</a:t>
            </a:fld>
            <a:endParaRPr lang="en-US"/>
          </a:p>
        </p:txBody>
      </p:sp>
    </p:spTree>
    <p:extLst>
      <p:ext uri="{BB962C8B-B14F-4D97-AF65-F5344CB8AC3E}">
        <p14:creationId xmlns:p14="http://schemas.microsoft.com/office/powerpoint/2010/main" val="1243426391"/>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The Top Five Plausible Reasons for not Testing Web Sites</a:t>
            </a:r>
          </a:p>
        </p:txBody>
      </p:sp>
      <p:pic>
        <p:nvPicPr>
          <p:cNvPr id="6" name="Content Placeholder 5"/>
          <p:cNvPicPr>
            <a:picLocks noGrp="1" noChangeAspect="1"/>
          </p:cNvPicPr>
          <p:nvPr>
            <p:ph idx="1"/>
          </p:nvPr>
        </p:nvPicPr>
        <p:blipFill>
          <a:blip r:embed="rId2"/>
          <a:stretch>
            <a:fillRect/>
          </a:stretch>
        </p:blipFill>
        <p:spPr>
          <a:xfrm>
            <a:off x="457200" y="1600200"/>
            <a:ext cx="8229600" cy="4756150"/>
          </a:xfrm>
          <a:prstGeom prst="rect">
            <a:avLst/>
          </a:prstGeom>
        </p:spPr>
      </p:pic>
      <p:sp>
        <p:nvSpPr>
          <p:cNvPr id="4" name="Date Placeholder 3"/>
          <p:cNvSpPr>
            <a:spLocks noGrp="1"/>
          </p:cNvSpPr>
          <p:nvPr>
            <p:ph type="dt" sz="half" idx="11"/>
          </p:nvPr>
        </p:nvSpPr>
        <p:spPr/>
        <p:txBody>
          <a:bodyPr/>
          <a:lstStyle/>
          <a:p>
            <a:r>
              <a:rPr lang="en-US" dirty="0"/>
              <a:t>24/09/2020</a:t>
            </a:r>
          </a:p>
        </p:txBody>
      </p:sp>
      <p:sp>
        <p:nvSpPr>
          <p:cNvPr id="5" name="Slide Number Placeholder 4"/>
          <p:cNvSpPr>
            <a:spLocks noGrp="1"/>
          </p:cNvSpPr>
          <p:nvPr>
            <p:ph type="sldNum" sz="quarter" idx="12"/>
          </p:nvPr>
        </p:nvSpPr>
        <p:spPr/>
        <p:txBody>
          <a:bodyPr/>
          <a:lstStyle/>
          <a:p>
            <a:fld id="{1D5CD492-2BC6-F348-9965-EC1D86DF57A8}" type="slidenum">
              <a:rPr lang="en-US" smtClean="0"/>
              <a:t>27</a:t>
            </a:fld>
            <a:endParaRPr lang="en-US"/>
          </a:p>
        </p:txBody>
      </p:sp>
    </p:spTree>
    <p:extLst>
      <p:ext uri="{BB962C8B-B14F-4D97-AF65-F5344CB8AC3E}">
        <p14:creationId xmlns:p14="http://schemas.microsoft.com/office/powerpoint/2010/main" val="1103984580"/>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01C8B-BD3A-6C4E-849A-33F743D36ED0}"/>
              </a:ext>
            </a:extLst>
          </p:cNvPr>
          <p:cNvSpPr>
            <a:spLocks noGrp="1"/>
          </p:cNvSpPr>
          <p:nvPr>
            <p:ph type="title"/>
          </p:nvPr>
        </p:nvSpPr>
        <p:spPr/>
        <p:txBody>
          <a:bodyPr/>
          <a:lstStyle/>
          <a:p>
            <a:r>
              <a:rPr lang="en-VN" dirty="0"/>
              <a:t>Ajax Introduction</a:t>
            </a:r>
          </a:p>
        </p:txBody>
      </p:sp>
      <p:sp>
        <p:nvSpPr>
          <p:cNvPr id="3" name="Content Placeholder 2">
            <a:extLst>
              <a:ext uri="{FF2B5EF4-FFF2-40B4-BE49-F238E27FC236}">
                <a16:creationId xmlns:a16="http://schemas.microsoft.com/office/drawing/2014/main" id="{8CD44DA3-A69D-D54B-8BCD-7483B8531F5D}"/>
              </a:ext>
            </a:extLst>
          </p:cNvPr>
          <p:cNvSpPr>
            <a:spLocks noGrp="1"/>
          </p:cNvSpPr>
          <p:nvPr>
            <p:ph idx="1"/>
          </p:nvPr>
        </p:nvSpPr>
        <p:spPr/>
        <p:txBody>
          <a:bodyPr/>
          <a:lstStyle/>
          <a:p>
            <a:r>
              <a:rPr lang="en-VN" dirty="0"/>
              <a:t>See more at </a:t>
            </a:r>
            <a:r>
              <a:rPr lang="en-US" dirty="0">
                <a:hlinkClick r:id="rId2"/>
              </a:rPr>
              <a:t>https://www.w3schools.com/js/js_ajax_intro</a:t>
            </a:r>
            <a:r>
              <a:rPr lang="en-US">
                <a:hlinkClick r:id="rId2"/>
              </a:rPr>
              <a:t>.asp</a:t>
            </a:r>
            <a:endParaRPr lang="en-US"/>
          </a:p>
        </p:txBody>
      </p:sp>
      <p:sp>
        <p:nvSpPr>
          <p:cNvPr id="4" name="Date Placeholder 3">
            <a:extLst>
              <a:ext uri="{FF2B5EF4-FFF2-40B4-BE49-F238E27FC236}">
                <a16:creationId xmlns:a16="http://schemas.microsoft.com/office/drawing/2014/main" id="{DF7E0791-96FD-5D40-819D-A9D8E1C8A6C8}"/>
              </a:ext>
            </a:extLst>
          </p:cNvPr>
          <p:cNvSpPr>
            <a:spLocks noGrp="1"/>
          </p:cNvSpPr>
          <p:nvPr>
            <p:ph type="dt" sz="half" idx="11"/>
          </p:nvPr>
        </p:nvSpPr>
        <p:spPr/>
        <p:txBody>
          <a:bodyPr/>
          <a:lstStyle/>
          <a:p>
            <a:r>
              <a:rPr lang="en-US"/>
              <a:t>24/09/2020</a:t>
            </a:r>
            <a:endParaRPr lang="en-US" dirty="0"/>
          </a:p>
        </p:txBody>
      </p:sp>
      <p:sp>
        <p:nvSpPr>
          <p:cNvPr id="5" name="Slide Number Placeholder 4">
            <a:extLst>
              <a:ext uri="{FF2B5EF4-FFF2-40B4-BE49-F238E27FC236}">
                <a16:creationId xmlns:a16="http://schemas.microsoft.com/office/drawing/2014/main" id="{50C5898C-8BFA-254C-9904-E520D97D1B72}"/>
              </a:ext>
            </a:extLst>
          </p:cNvPr>
          <p:cNvSpPr>
            <a:spLocks noGrp="1"/>
          </p:cNvSpPr>
          <p:nvPr>
            <p:ph type="sldNum" sz="quarter" idx="12"/>
          </p:nvPr>
        </p:nvSpPr>
        <p:spPr/>
        <p:txBody>
          <a:bodyPr/>
          <a:lstStyle/>
          <a:p>
            <a:fld id="{1D5CD492-2BC6-F348-9965-EC1D86DF57A8}" type="slidenum">
              <a:rPr lang="en-US" smtClean="0"/>
              <a:t>28</a:t>
            </a:fld>
            <a:endParaRPr lang="en-US"/>
          </a:p>
        </p:txBody>
      </p:sp>
    </p:spTree>
    <p:extLst>
      <p:ext uri="{BB962C8B-B14F-4D97-AF65-F5344CB8AC3E}">
        <p14:creationId xmlns:p14="http://schemas.microsoft.com/office/powerpoint/2010/main" val="609155203"/>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Assignment 1</a:t>
            </a:r>
          </a:p>
        </p:txBody>
      </p:sp>
      <p:sp>
        <p:nvSpPr>
          <p:cNvPr id="3" name="Content Placeholder 2"/>
          <p:cNvSpPr>
            <a:spLocks noGrp="1"/>
          </p:cNvSpPr>
          <p:nvPr>
            <p:ph idx="1"/>
          </p:nvPr>
        </p:nvSpPr>
        <p:spPr>
          <a:xfrm>
            <a:off x="457200" y="1417638"/>
            <a:ext cx="8517467" cy="5121275"/>
          </a:xfrm>
        </p:spPr>
        <p:txBody>
          <a:bodyPr/>
          <a:lstStyle/>
          <a:p>
            <a:r>
              <a:rPr lang="en-US" sz="2200" dirty="0"/>
              <a:t>Create mockups for </a:t>
            </a:r>
            <a:r>
              <a:rPr lang="en-US" sz="2200" dirty="0" err="1"/>
              <a:t>Todo</a:t>
            </a:r>
            <a:r>
              <a:rPr lang="en-US" sz="2200" dirty="0"/>
              <a:t> App. </a:t>
            </a:r>
          </a:p>
          <a:p>
            <a:r>
              <a:rPr lang="en-US" sz="2200" dirty="0"/>
              <a:t>Evaluation: mockup and usability testing.</a:t>
            </a:r>
          </a:p>
          <a:p>
            <a:r>
              <a:rPr lang="en-US" sz="2200" dirty="0"/>
              <a:t>Submission deadline: 15 October, 2020. </a:t>
            </a:r>
          </a:p>
        </p:txBody>
      </p:sp>
      <p:sp>
        <p:nvSpPr>
          <p:cNvPr id="4" name="Date Placeholder 3"/>
          <p:cNvSpPr>
            <a:spLocks noGrp="1"/>
          </p:cNvSpPr>
          <p:nvPr>
            <p:ph type="dt" sz="half" idx="11"/>
          </p:nvPr>
        </p:nvSpPr>
        <p:spPr/>
        <p:txBody>
          <a:bodyPr/>
          <a:lstStyle/>
          <a:p>
            <a:r>
              <a:rPr lang="en-US" dirty="0"/>
              <a:t>24/09/2020</a:t>
            </a:r>
          </a:p>
        </p:txBody>
      </p:sp>
      <p:sp>
        <p:nvSpPr>
          <p:cNvPr id="5" name="Slide Number Placeholder 4"/>
          <p:cNvSpPr>
            <a:spLocks noGrp="1"/>
          </p:cNvSpPr>
          <p:nvPr>
            <p:ph type="sldNum" sz="quarter" idx="12"/>
          </p:nvPr>
        </p:nvSpPr>
        <p:spPr/>
        <p:txBody>
          <a:bodyPr/>
          <a:lstStyle/>
          <a:p>
            <a:fld id="{1D5CD492-2BC6-F348-9965-EC1D86DF57A8}" type="slidenum">
              <a:rPr lang="en-US" smtClean="0"/>
              <a:t>29</a:t>
            </a:fld>
            <a:endParaRPr lang="en-US"/>
          </a:p>
        </p:txBody>
      </p:sp>
    </p:spTree>
    <p:extLst>
      <p:ext uri="{BB962C8B-B14F-4D97-AF65-F5344CB8AC3E}">
        <p14:creationId xmlns:p14="http://schemas.microsoft.com/office/powerpoint/2010/main" val="2122464479"/>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356350"/>
            <a:ext cx="2895600" cy="365125"/>
          </a:xfrm>
        </p:spPr>
        <p:txBody>
          <a:bodyPr/>
          <a:lstStyle/>
          <a:p>
            <a:r>
              <a:rPr lang="en-US" dirty="0"/>
              <a:t>Lecture 4</a:t>
            </a:r>
          </a:p>
        </p:txBody>
      </p:sp>
      <p:sp>
        <p:nvSpPr>
          <p:cNvPr id="5" name="Date Placeholder 4"/>
          <p:cNvSpPr>
            <a:spLocks noGrp="1"/>
          </p:cNvSpPr>
          <p:nvPr>
            <p:ph type="dt" sz="half" idx="11"/>
          </p:nvPr>
        </p:nvSpPr>
        <p:spPr/>
        <p:txBody>
          <a:bodyPr/>
          <a:lstStyle/>
          <a:p>
            <a:r>
              <a:rPr lang="en-US" dirty="0"/>
              <a:t>24/09/2020</a:t>
            </a:r>
          </a:p>
        </p:txBody>
      </p:sp>
      <p:sp>
        <p:nvSpPr>
          <p:cNvPr id="6" name="Slide Number Placeholder 5"/>
          <p:cNvSpPr>
            <a:spLocks noGrp="1"/>
          </p:cNvSpPr>
          <p:nvPr>
            <p:ph type="sldNum" sz="quarter" idx="12"/>
          </p:nvPr>
        </p:nvSpPr>
        <p:spPr/>
        <p:txBody>
          <a:bodyPr/>
          <a:lstStyle/>
          <a:p>
            <a:fld id="{1D5CD492-2BC6-F348-9965-EC1D86DF57A8}" type="slidenum">
              <a:rPr lang="en-US" smtClean="0"/>
              <a:t>3</a:t>
            </a:fld>
            <a:endParaRPr lang="en-US" dirty="0"/>
          </a:p>
        </p:txBody>
      </p:sp>
      <p:pic>
        <p:nvPicPr>
          <p:cNvPr id="3" name="Picture 2"/>
          <p:cNvPicPr>
            <a:picLocks noChangeAspect="1"/>
          </p:cNvPicPr>
          <p:nvPr/>
        </p:nvPicPr>
        <p:blipFill>
          <a:blip r:embed="rId2"/>
          <a:stretch>
            <a:fillRect/>
          </a:stretch>
        </p:blipFill>
        <p:spPr>
          <a:xfrm>
            <a:off x="304800" y="274638"/>
            <a:ext cx="8720666" cy="6192522"/>
          </a:xfrm>
          <a:prstGeom prst="rect">
            <a:avLst/>
          </a:prstGeom>
        </p:spPr>
      </p:pic>
    </p:spTree>
    <p:extLst>
      <p:ext uri="{BB962C8B-B14F-4D97-AF65-F5344CB8AC3E}">
        <p14:creationId xmlns:p14="http://schemas.microsoft.com/office/powerpoint/2010/main" val="1705836819"/>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356350"/>
            <a:ext cx="2895600" cy="365125"/>
          </a:xfrm>
        </p:spPr>
        <p:txBody>
          <a:bodyPr/>
          <a:lstStyle/>
          <a:p>
            <a:r>
              <a:rPr lang="en-US" dirty="0"/>
              <a:t>Lecture 4</a:t>
            </a:r>
          </a:p>
        </p:txBody>
      </p:sp>
      <p:sp>
        <p:nvSpPr>
          <p:cNvPr id="5" name="Date Placeholder 4"/>
          <p:cNvSpPr>
            <a:spLocks noGrp="1"/>
          </p:cNvSpPr>
          <p:nvPr>
            <p:ph type="dt" sz="half" idx="11"/>
          </p:nvPr>
        </p:nvSpPr>
        <p:spPr/>
        <p:txBody>
          <a:bodyPr/>
          <a:lstStyle/>
          <a:p>
            <a:r>
              <a:rPr lang="en-US" dirty="0"/>
              <a:t>24/09/2020</a:t>
            </a:r>
          </a:p>
        </p:txBody>
      </p:sp>
      <p:sp>
        <p:nvSpPr>
          <p:cNvPr id="6" name="Slide Number Placeholder 5"/>
          <p:cNvSpPr>
            <a:spLocks noGrp="1"/>
          </p:cNvSpPr>
          <p:nvPr>
            <p:ph type="sldNum" sz="quarter" idx="12"/>
          </p:nvPr>
        </p:nvSpPr>
        <p:spPr/>
        <p:txBody>
          <a:bodyPr/>
          <a:lstStyle/>
          <a:p>
            <a:fld id="{1D5CD492-2BC6-F348-9965-EC1D86DF57A8}" type="slidenum">
              <a:rPr lang="en-US" smtClean="0"/>
              <a:t>4</a:t>
            </a:fld>
            <a:endParaRPr lang="en-US" dirty="0"/>
          </a:p>
        </p:txBody>
      </p:sp>
      <p:pic>
        <p:nvPicPr>
          <p:cNvPr id="7" name="Picture 6"/>
          <p:cNvPicPr>
            <a:picLocks noChangeAspect="1"/>
          </p:cNvPicPr>
          <p:nvPr/>
        </p:nvPicPr>
        <p:blipFill>
          <a:blip r:embed="rId2"/>
          <a:stretch>
            <a:fillRect/>
          </a:stretch>
        </p:blipFill>
        <p:spPr>
          <a:xfrm>
            <a:off x="0" y="0"/>
            <a:ext cx="9279467" cy="6858000"/>
          </a:xfrm>
          <a:prstGeom prst="rect">
            <a:avLst/>
          </a:prstGeom>
        </p:spPr>
      </p:pic>
    </p:spTree>
    <p:extLst>
      <p:ext uri="{BB962C8B-B14F-4D97-AF65-F5344CB8AC3E}">
        <p14:creationId xmlns:p14="http://schemas.microsoft.com/office/powerpoint/2010/main" val="236769828"/>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356350"/>
            <a:ext cx="2895600" cy="365125"/>
          </a:xfrm>
        </p:spPr>
        <p:txBody>
          <a:bodyPr/>
          <a:lstStyle/>
          <a:p>
            <a:r>
              <a:rPr lang="en-US" dirty="0"/>
              <a:t>Lecture 4</a:t>
            </a:r>
          </a:p>
        </p:txBody>
      </p:sp>
      <p:sp>
        <p:nvSpPr>
          <p:cNvPr id="5" name="Date Placeholder 4"/>
          <p:cNvSpPr>
            <a:spLocks noGrp="1"/>
          </p:cNvSpPr>
          <p:nvPr>
            <p:ph type="dt" sz="half" idx="11"/>
          </p:nvPr>
        </p:nvSpPr>
        <p:spPr/>
        <p:txBody>
          <a:bodyPr/>
          <a:lstStyle/>
          <a:p>
            <a:r>
              <a:rPr lang="en-US" dirty="0"/>
              <a:t>24/09/2020</a:t>
            </a:r>
          </a:p>
        </p:txBody>
      </p:sp>
      <p:sp>
        <p:nvSpPr>
          <p:cNvPr id="6" name="Slide Number Placeholder 5"/>
          <p:cNvSpPr>
            <a:spLocks noGrp="1"/>
          </p:cNvSpPr>
          <p:nvPr>
            <p:ph type="sldNum" sz="quarter" idx="12"/>
          </p:nvPr>
        </p:nvSpPr>
        <p:spPr/>
        <p:txBody>
          <a:bodyPr/>
          <a:lstStyle/>
          <a:p>
            <a:fld id="{1D5CD492-2BC6-F348-9965-EC1D86DF57A8}" type="slidenum">
              <a:rPr lang="en-US" smtClean="0"/>
              <a:t>5</a:t>
            </a:fld>
            <a:endParaRPr lang="en-US" dirty="0"/>
          </a:p>
        </p:txBody>
      </p:sp>
      <p:sp>
        <p:nvSpPr>
          <p:cNvPr id="8" name="Title 1"/>
          <p:cNvSpPr>
            <a:spLocks noGrp="1"/>
          </p:cNvSpPr>
          <p:nvPr>
            <p:ph type="title"/>
          </p:nvPr>
        </p:nvSpPr>
        <p:spPr>
          <a:xfrm>
            <a:off x="457200" y="274638"/>
            <a:ext cx="8229600" cy="1143000"/>
          </a:xfrm>
        </p:spPr>
        <p:txBody>
          <a:bodyPr/>
          <a:lstStyle/>
          <a:p>
            <a:r>
              <a:rPr lang="en-US" dirty="0"/>
              <a:t>Web design: endless discussions - religious debates</a:t>
            </a:r>
          </a:p>
        </p:txBody>
      </p:sp>
      <p:sp>
        <p:nvSpPr>
          <p:cNvPr id="9" name="Content Placeholder 2"/>
          <p:cNvSpPr>
            <a:spLocks noGrp="1"/>
          </p:cNvSpPr>
          <p:nvPr>
            <p:ph idx="1"/>
          </p:nvPr>
        </p:nvSpPr>
        <p:spPr>
          <a:xfrm>
            <a:off x="457200" y="1600200"/>
            <a:ext cx="8229600" cy="4525963"/>
          </a:xfrm>
        </p:spPr>
        <p:txBody>
          <a:bodyPr/>
          <a:lstStyle/>
          <a:p>
            <a:r>
              <a:rPr lang="en-US" dirty="0"/>
              <a:t>Web teams aren’t notoriously successful at making decisions about usability questions</a:t>
            </a:r>
          </a:p>
          <a:p>
            <a:r>
              <a:rPr lang="en-US" dirty="0"/>
              <a:t>personal beliefs about things that can’t be proven.</a:t>
            </a:r>
          </a:p>
          <a:p>
            <a:r>
              <a:rPr lang="en-US" dirty="0"/>
              <a:t>rarely result in anyone involved changing his or her point of view</a:t>
            </a:r>
          </a:p>
          <a:p>
            <a:r>
              <a:rPr lang="en-US" dirty="0"/>
              <a:t>wasting time</a:t>
            </a:r>
          </a:p>
          <a:p>
            <a:r>
              <a:rPr lang="en-US" dirty="0"/>
              <a:t>create tension and erode respect among team members</a:t>
            </a:r>
          </a:p>
          <a:p>
            <a:r>
              <a:rPr lang="en-US" dirty="0"/>
              <a:t>prevent the team from making critical decisions	</a:t>
            </a:r>
          </a:p>
        </p:txBody>
      </p:sp>
    </p:spTree>
    <p:extLst>
      <p:ext uri="{BB962C8B-B14F-4D97-AF65-F5344CB8AC3E}">
        <p14:creationId xmlns:p14="http://schemas.microsoft.com/office/powerpoint/2010/main" val="1759878233"/>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356350"/>
            <a:ext cx="2895600" cy="365125"/>
          </a:xfrm>
        </p:spPr>
        <p:txBody>
          <a:bodyPr/>
          <a:lstStyle/>
          <a:p>
            <a:r>
              <a:rPr lang="en-US" dirty="0"/>
              <a:t>Lecture 4</a:t>
            </a:r>
          </a:p>
        </p:txBody>
      </p:sp>
      <p:sp>
        <p:nvSpPr>
          <p:cNvPr id="5" name="Date Placeholder 4"/>
          <p:cNvSpPr>
            <a:spLocks noGrp="1"/>
          </p:cNvSpPr>
          <p:nvPr>
            <p:ph type="dt" sz="half" idx="11"/>
          </p:nvPr>
        </p:nvSpPr>
        <p:spPr/>
        <p:txBody>
          <a:bodyPr/>
          <a:lstStyle/>
          <a:p>
            <a:r>
              <a:rPr lang="en-US" dirty="0"/>
              <a:t>24/09/2020</a:t>
            </a:r>
          </a:p>
        </p:txBody>
      </p:sp>
      <p:sp>
        <p:nvSpPr>
          <p:cNvPr id="6" name="Slide Number Placeholder 5"/>
          <p:cNvSpPr>
            <a:spLocks noGrp="1"/>
          </p:cNvSpPr>
          <p:nvPr>
            <p:ph type="sldNum" sz="quarter" idx="12"/>
          </p:nvPr>
        </p:nvSpPr>
        <p:spPr/>
        <p:txBody>
          <a:bodyPr/>
          <a:lstStyle/>
          <a:p>
            <a:fld id="{1D5CD492-2BC6-F348-9965-EC1D86DF57A8}" type="slidenum">
              <a:rPr lang="en-US" smtClean="0"/>
              <a:t>6</a:t>
            </a:fld>
            <a:endParaRPr lang="en-US" dirty="0"/>
          </a:p>
        </p:txBody>
      </p:sp>
      <p:sp>
        <p:nvSpPr>
          <p:cNvPr id="8" name="Title 1"/>
          <p:cNvSpPr>
            <a:spLocks noGrp="1"/>
          </p:cNvSpPr>
          <p:nvPr>
            <p:ph type="title"/>
          </p:nvPr>
        </p:nvSpPr>
        <p:spPr>
          <a:xfrm>
            <a:off x="457200" y="274638"/>
            <a:ext cx="8229600" cy="1143000"/>
          </a:xfrm>
        </p:spPr>
        <p:txBody>
          <a:bodyPr/>
          <a:lstStyle/>
          <a:p>
            <a:r>
              <a:rPr lang="en-US" dirty="0"/>
              <a:t>Forces &amp; Antidote</a:t>
            </a:r>
          </a:p>
        </p:txBody>
      </p:sp>
      <p:sp>
        <p:nvSpPr>
          <p:cNvPr id="9" name="Content Placeholder 2"/>
          <p:cNvSpPr>
            <a:spLocks noGrp="1"/>
          </p:cNvSpPr>
          <p:nvPr>
            <p:ph idx="1"/>
          </p:nvPr>
        </p:nvSpPr>
        <p:spPr>
          <a:xfrm>
            <a:off x="457200" y="1600200"/>
            <a:ext cx="8229600" cy="4525963"/>
          </a:xfrm>
        </p:spPr>
        <p:txBody>
          <a:bodyPr/>
          <a:lstStyle/>
          <a:p>
            <a:r>
              <a:rPr lang="en-US" dirty="0"/>
              <a:t>Everybody likes </a:t>
            </a:r>
            <a:r>
              <a:rPr lang="mr-IN" dirty="0"/>
              <a:t>…</a:t>
            </a:r>
            <a:r>
              <a:rPr lang="en-US" dirty="0"/>
              <a:t>.</a:t>
            </a:r>
          </a:p>
          <a:p>
            <a:r>
              <a:rPr lang="en-US" dirty="0"/>
              <a:t>Different perspectives:</a:t>
            </a:r>
          </a:p>
          <a:p>
            <a:pPr marL="0" indent="0">
              <a:buNone/>
            </a:pPr>
            <a:r>
              <a:rPr lang="en-US" dirty="0"/>
              <a:t>Professional passion.</a:t>
            </a:r>
          </a:p>
          <a:p>
            <a:pPr marL="0" indent="0">
              <a:buNone/>
            </a:pPr>
            <a:r>
              <a:rPr lang="en-US" dirty="0"/>
              <a:t>Farmers love fences, cowmen love the open range.</a:t>
            </a:r>
          </a:p>
          <a:p>
            <a:pPr marL="0" indent="0">
              <a:buNone/>
            </a:pPr>
            <a:r>
              <a:rPr lang="en-US" dirty="0"/>
              <a:t>Oh, that. It came to our CEO in a dream, so we had to add it</a:t>
            </a:r>
          </a:p>
        </p:txBody>
      </p:sp>
      <p:pic>
        <p:nvPicPr>
          <p:cNvPr id="2" name="Picture 1"/>
          <p:cNvPicPr>
            <a:picLocks noChangeAspect="1"/>
          </p:cNvPicPr>
          <p:nvPr/>
        </p:nvPicPr>
        <p:blipFill>
          <a:blip r:embed="rId2"/>
          <a:stretch>
            <a:fillRect/>
          </a:stretch>
        </p:blipFill>
        <p:spPr>
          <a:xfrm>
            <a:off x="4887383" y="48441"/>
            <a:ext cx="4256617" cy="2738393"/>
          </a:xfrm>
          <a:prstGeom prst="rect">
            <a:avLst/>
          </a:prstGeom>
        </p:spPr>
      </p:pic>
      <p:pic>
        <p:nvPicPr>
          <p:cNvPr id="3" name="Picture 2"/>
          <p:cNvPicPr>
            <a:picLocks noChangeAspect="1"/>
          </p:cNvPicPr>
          <p:nvPr/>
        </p:nvPicPr>
        <p:blipFill>
          <a:blip r:embed="rId3"/>
          <a:stretch>
            <a:fillRect/>
          </a:stretch>
        </p:blipFill>
        <p:spPr>
          <a:xfrm>
            <a:off x="0" y="4435475"/>
            <a:ext cx="9144000" cy="2286000"/>
          </a:xfrm>
          <a:prstGeom prst="rect">
            <a:avLst/>
          </a:prstGeom>
        </p:spPr>
      </p:pic>
    </p:spTree>
    <p:extLst>
      <p:ext uri="{BB962C8B-B14F-4D97-AF65-F5344CB8AC3E}">
        <p14:creationId xmlns:p14="http://schemas.microsoft.com/office/powerpoint/2010/main" val="119642740"/>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4294967295"/>
          </p:nvPr>
        </p:nvSpPr>
        <p:spPr>
          <a:xfrm>
            <a:off x="3124200" y="6356350"/>
            <a:ext cx="2895600" cy="365125"/>
          </a:xfrm>
        </p:spPr>
        <p:txBody>
          <a:bodyPr/>
          <a:lstStyle/>
          <a:p>
            <a:r>
              <a:rPr lang="en-US" dirty="0"/>
              <a:t>Lecture 4</a:t>
            </a:r>
          </a:p>
        </p:txBody>
      </p:sp>
      <p:sp>
        <p:nvSpPr>
          <p:cNvPr id="5" name="Date Placeholder 4"/>
          <p:cNvSpPr>
            <a:spLocks noGrp="1"/>
          </p:cNvSpPr>
          <p:nvPr>
            <p:ph type="dt" sz="half" idx="11"/>
          </p:nvPr>
        </p:nvSpPr>
        <p:spPr/>
        <p:txBody>
          <a:bodyPr/>
          <a:lstStyle/>
          <a:p>
            <a:r>
              <a:rPr lang="en-US" dirty="0"/>
              <a:t>24/09/2020</a:t>
            </a:r>
          </a:p>
        </p:txBody>
      </p:sp>
      <p:sp>
        <p:nvSpPr>
          <p:cNvPr id="6" name="Slide Number Placeholder 5"/>
          <p:cNvSpPr>
            <a:spLocks noGrp="1"/>
          </p:cNvSpPr>
          <p:nvPr>
            <p:ph type="sldNum" sz="quarter" idx="12"/>
          </p:nvPr>
        </p:nvSpPr>
        <p:spPr/>
        <p:txBody>
          <a:bodyPr/>
          <a:lstStyle/>
          <a:p>
            <a:fld id="{1D5CD492-2BC6-F348-9965-EC1D86DF57A8}" type="slidenum">
              <a:rPr lang="en-US" smtClean="0"/>
              <a:t>7</a:t>
            </a:fld>
            <a:endParaRPr lang="en-US" dirty="0"/>
          </a:p>
        </p:txBody>
      </p:sp>
      <p:sp>
        <p:nvSpPr>
          <p:cNvPr id="8" name="Title 1"/>
          <p:cNvSpPr>
            <a:spLocks noGrp="1"/>
          </p:cNvSpPr>
          <p:nvPr>
            <p:ph type="title"/>
          </p:nvPr>
        </p:nvSpPr>
        <p:spPr>
          <a:xfrm>
            <a:off x="457200" y="274638"/>
            <a:ext cx="8229600" cy="1143000"/>
          </a:xfrm>
        </p:spPr>
        <p:txBody>
          <a:bodyPr/>
          <a:lstStyle/>
          <a:p>
            <a:r>
              <a:rPr lang="en-US" dirty="0"/>
              <a:t>The myth of the Average User</a:t>
            </a:r>
          </a:p>
        </p:txBody>
      </p:sp>
      <p:sp>
        <p:nvSpPr>
          <p:cNvPr id="9" name="Content Placeholder 2"/>
          <p:cNvSpPr>
            <a:spLocks noGrp="1"/>
          </p:cNvSpPr>
          <p:nvPr>
            <p:ph idx="1"/>
          </p:nvPr>
        </p:nvSpPr>
        <p:spPr>
          <a:xfrm>
            <a:off x="457200" y="1600200"/>
            <a:ext cx="8229600" cy="4756150"/>
          </a:xfrm>
        </p:spPr>
        <p:txBody>
          <a:bodyPr/>
          <a:lstStyle/>
          <a:p>
            <a:r>
              <a:rPr lang="en-US" sz="2200" dirty="0"/>
              <a:t>All web users are unique and all web use is basically idiosyncratic</a:t>
            </a:r>
          </a:p>
          <a:p>
            <a:r>
              <a:rPr lang="en-US" sz="2200" dirty="0"/>
              <a:t>There are no simple “right” answers for most Web design questions (at least not for the important ones)</a:t>
            </a:r>
          </a:p>
          <a:p>
            <a:r>
              <a:rPr lang="en-US" sz="2200" dirty="0"/>
              <a:t>What works is good, integrated design that fills a need—carefully thought out, well executed, and tested.</a:t>
            </a:r>
          </a:p>
          <a:p>
            <a:r>
              <a:rPr lang="en-US" sz="2200" dirty="0"/>
              <a:t>“Does this pull-down, with these items and this wording in this context on this page create a good experience for most people who are likely to use this site?”</a:t>
            </a:r>
          </a:p>
          <a:p>
            <a:r>
              <a:rPr lang="en-US" sz="2200" dirty="0"/>
              <a:t>The answer is testing: build some version of the thing, watch some people carefully as they try to figure out what it is and how to use it</a:t>
            </a:r>
          </a:p>
        </p:txBody>
      </p:sp>
    </p:spTree>
    <p:extLst>
      <p:ext uri="{BB962C8B-B14F-4D97-AF65-F5344CB8AC3E}">
        <p14:creationId xmlns:p14="http://schemas.microsoft.com/office/powerpoint/2010/main" val="573348899"/>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Testing: why didn’t we do this sooner?</a:t>
            </a:r>
          </a:p>
        </p:txBody>
      </p:sp>
      <p:pic>
        <p:nvPicPr>
          <p:cNvPr id="6" name="Content Placeholder 5"/>
          <p:cNvPicPr>
            <a:picLocks noGrp="1" noChangeAspect="1"/>
          </p:cNvPicPr>
          <p:nvPr>
            <p:ph idx="1"/>
          </p:nvPr>
        </p:nvPicPr>
        <p:blipFill>
          <a:blip r:embed="rId2"/>
          <a:stretch>
            <a:fillRect/>
          </a:stretch>
        </p:blipFill>
        <p:spPr>
          <a:xfrm>
            <a:off x="385727" y="1693333"/>
            <a:ext cx="8428695" cy="4368800"/>
          </a:xfrm>
          <a:prstGeom prst="rect">
            <a:avLst/>
          </a:prstGeom>
        </p:spPr>
      </p:pic>
      <p:sp>
        <p:nvSpPr>
          <p:cNvPr id="4" name="Date Placeholder 3"/>
          <p:cNvSpPr>
            <a:spLocks noGrp="1"/>
          </p:cNvSpPr>
          <p:nvPr>
            <p:ph type="dt" sz="half" idx="11"/>
          </p:nvPr>
        </p:nvSpPr>
        <p:spPr/>
        <p:txBody>
          <a:bodyPr/>
          <a:lstStyle/>
          <a:p>
            <a:r>
              <a:rPr lang="en-US" dirty="0"/>
              <a:t>24/09/2020</a:t>
            </a:r>
          </a:p>
        </p:txBody>
      </p:sp>
      <p:sp>
        <p:nvSpPr>
          <p:cNvPr id="5" name="Slide Number Placeholder 4"/>
          <p:cNvSpPr>
            <a:spLocks noGrp="1"/>
          </p:cNvSpPr>
          <p:nvPr>
            <p:ph type="sldNum" sz="quarter" idx="12"/>
          </p:nvPr>
        </p:nvSpPr>
        <p:spPr/>
        <p:txBody>
          <a:bodyPr/>
          <a:lstStyle/>
          <a:p>
            <a:fld id="{1D5CD492-2BC6-F348-9965-EC1D86DF57A8}" type="slidenum">
              <a:rPr lang="en-US" smtClean="0"/>
              <a:t>8</a:t>
            </a:fld>
            <a:endParaRPr lang="en-US"/>
          </a:p>
        </p:txBody>
      </p:sp>
    </p:spTree>
    <p:extLst>
      <p:ext uri="{BB962C8B-B14F-4D97-AF65-F5344CB8AC3E}">
        <p14:creationId xmlns:p14="http://schemas.microsoft.com/office/powerpoint/2010/main" val="816828602"/>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Testing: why didn’t we do this sooner?</a:t>
            </a:r>
          </a:p>
        </p:txBody>
      </p:sp>
      <p:sp>
        <p:nvSpPr>
          <p:cNvPr id="4" name="Date Placeholder 3"/>
          <p:cNvSpPr>
            <a:spLocks noGrp="1"/>
          </p:cNvSpPr>
          <p:nvPr>
            <p:ph type="dt" sz="half" idx="11"/>
          </p:nvPr>
        </p:nvSpPr>
        <p:spPr/>
        <p:txBody>
          <a:bodyPr/>
          <a:lstStyle/>
          <a:p>
            <a:r>
              <a:rPr lang="en-US" dirty="0"/>
              <a:t>24/09/2020</a:t>
            </a:r>
          </a:p>
        </p:txBody>
      </p:sp>
      <p:sp>
        <p:nvSpPr>
          <p:cNvPr id="5" name="Slide Number Placeholder 4"/>
          <p:cNvSpPr>
            <a:spLocks noGrp="1"/>
          </p:cNvSpPr>
          <p:nvPr>
            <p:ph type="sldNum" sz="quarter" idx="12"/>
          </p:nvPr>
        </p:nvSpPr>
        <p:spPr/>
        <p:txBody>
          <a:bodyPr/>
          <a:lstStyle/>
          <a:p>
            <a:fld id="{1D5CD492-2BC6-F348-9965-EC1D86DF57A8}" type="slidenum">
              <a:rPr lang="en-US" smtClean="0"/>
              <a:t>9</a:t>
            </a:fld>
            <a:endParaRPr lang="en-US"/>
          </a:p>
        </p:txBody>
      </p:sp>
      <p:pic>
        <p:nvPicPr>
          <p:cNvPr id="8" name="Picture 7"/>
          <p:cNvPicPr>
            <a:picLocks noChangeAspect="1"/>
          </p:cNvPicPr>
          <p:nvPr/>
        </p:nvPicPr>
        <p:blipFill>
          <a:blip r:embed="rId2"/>
          <a:stretch>
            <a:fillRect/>
          </a:stretch>
        </p:blipFill>
        <p:spPr>
          <a:xfrm>
            <a:off x="384431" y="1417637"/>
            <a:ext cx="8539561" cy="4593695"/>
          </a:xfrm>
          <a:prstGeom prst="rect">
            <a:avLst/>
          </a:prstGeom>
        </p:spPr>
      </p:pic>
    </p:spTree>
    <p:extLst>
      <p:ext uri="{BB962C8B-B14F-4D97-AF65-F5344CB8AC3E}">
        <p14:creationId xmlns:p14="http://schemas.microsoft.com/office/powerpoint/2010/main" val="394714240"/>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3210</TotalTime>
  <Words>1613</Words>
  <Application>Microsoft Macintosh PowerPoint</Application>
  <PresentationFormat>On-screen Show (4:3)</PresentationFormat>
  <Paragraphs>201</Paragraphs>
  <Slides>29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Wingdings</vt:lpstr>
      <vt:lpstr>SE10 slides</vt:lpstr>
      <vt:lpstr>Advanced Web Design</vt:lpstr>
      <vt:lpstr>Today’s topics</vt:lpstr>
      <vt:lpstr>PowerPoint Presentation</vt:lpstr>
      <vt:lpstr>PowerPoint Presentation</vt:lpstr>
      <vt:lpstr>Web design: endless discussions - religious debates</vt:lpstr>
      <vt:lpstr>Forces &amp; Antidote</vt:lpstr>
      <vt:lpstr>The myth of the Average User</vt:lpstr>
      <vt:lpstr>Usability Testing: why didn’t we do this sooner?</vt:lpstr>
      <vt:lpstr>Usability Testing: why didn’t we do this sooner?</vt:lpstr>
      <vt:lpstr>Focus groups are not usability tests</vt:lpstr>
      <vt:lpstr>True things about usability testing</vt:lpstr>
      <vt:lpstr>Do-it-yourself usability testing</vt:lpstr>
      <vt:lpstr>Do-it-yourself usability testing</vt:lpstr>
      <vt:lpstr>Do-it-yourself usability testing</vt:lpstr>
      <vt:lpstr>How often should you test? a morning/month</vt:lpstr>
      <vt:lpstr>How many users do you need?</vt:lpstr>
      <vt:lpstr>How do you choose the participants?</vt:lpstr>
      <vt:lpstr>How do you find participants?</vt:lpstr>
      <vt:lpstr>Where do you test?</vt:lpstr>
      <vt:lpstr>Who should do the testing?</vt:lpstr>
      <vt:lpstr>Who should observe? </vt:lpstr>
      <vt:lpstr>What do you test, and when do you test it?</vt:lpstr>
      <vt:lpstr>How do you choose the tasks to test?</vt:lpstr>
      <vt:lpstr>What happens during the test?</vt:lpstr>
      <vt:lpstr>Typical problems</vt:lpstr>
      <vt:lpstr>The debriefing: Deciding what to fix</vt:lpstr>
      <vt:lpstr>The Top Five Plausible Reasons for not Testing Web Sites</vt:lpstr>
      <vt:lpstr>Ajax Introduction</vt:lpstr>
      <vt:lpstr>Assignment 1</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z1092</cp:lastModifiedBy>
  <cp:revision>208</cp:revision>
  <dcterms:created xsi:type="dcterms:W3CDTF">2009-12-29T10:39:27Z</dcterms:created>
  <dcterms:modified xsi:type="dcterms:W3CDTF">2020-09-23T16:17:09Z</dcterms:modified>
</cp:coreProperties>
</file>