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14"/>
  </p:notesMasterIdLst>
  <p:handoutMasterIdLst>
    <p:handoutMasterId r:id="rId15"/>
  </p:handoutMasterIdLst>
  <p:sldIdLst>
    <p:sldId id="256" r:id="rId2"/>
    <p:sldId id="295" r:id="rId3"/>
    <p:sldId id="345" r:id="rId4"/>
    <p:sldId id="346" r:id="rId5"/>
    <p:sldId id="355" r:id="rId6"/>
    <p:sldId id="349" r:id="rId7"/>
    <p:sldId id="350" r:id="rId8"/>
    <p:sldId id="351" r:id="rId9"/>
    <p:sldId id="352" r:id="rId10"/>
    <p:sldId id="353" r:id="rId11"/>
    <p:sldId id="354" r:id="rId12"/>
    <p:sldId id="344" r:id="rId1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6424D"/>
    <a:srgbClr val="5B8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5"/>
    <p:restoredTop sz="94654"/>
  </p:normalViewPr>
  <p:slideViewPr>
    <p:cSldViewPr snapToGrid="0" snapToObjects="1">
      <p:cViewPr varScale="1">
        <p:scale>
          <a:sx n="104" d="100"/>
          <a:sy n="104" d="100"/>
        </p:scale>
        <p:origin x="188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47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4B6B1-5441-9644-AE1C-BB7EA5DBA264}" type="datetimeFigureOut">
              <a:rPr lang="en-US" smtClean="0"/>
              <a:pPr/>
              <a:t>10/17/20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00CC7-81E2-B842-8904-673E097487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66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78819-472C-A14B-95BF-39C94BA106B2}" type="datetimeFigureOut">
              <a:rPr lang="en-US" smtClean="0"/>
              <a:pPr/>
              <a:t>10/17/20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F38C2-4548-F541-8261-4C1D96E7A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87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6: Polymorphism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17/10/2020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17/10/2020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6: Polymorphism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0207B-D522-9843-9370-2EDD2ED326F5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17/10/2020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6: Polymorphism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Presentation title - </a:t>
            </a:r>
            <a:fld id="{DA4E4A1D-F72B-1945-8E69-DB563647006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6: Polymorphism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17/10/2020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mr-IN" dirty="0"/>
              <a:t>17/10/2020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6: Polymorphism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F2747F-ECC4-BB44-B379-DEBCDE6D0557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mr-IN" dirty="0"/>
              <a:t>17/10/2020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6: Polymorphism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C1ACB-37F4-2E4E-A02F-3AD2C3500E5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mr-IN" dirty="0"/>
              <a:t>17/10/2020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6: Polymorphism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C9741-E27D-6644-A29C-7357B3CA285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17/10/2020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6: Polymorphism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6FC00-01EB-8C4B-8EBA-327D665853C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17/10/2020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6: Polymorphism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4B30A-E151-554F-9F57-FEC60EAD6DEE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17/10/2020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6: Polymorphism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5AC9E-F104-7046-909E-B47A8243FECD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17/10/2020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6: Polymorphism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DDB79-4A56-9B43-9E32-8AACDB1BCC4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Lecture 6: Polymorphism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17/10/2020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CD492-2BC6-F348-9965-EC1D86DF57A8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 spd="med">
    <p:wipe dir="r"/>
  </p:transition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379368" y="2130425"/>
            <a:ext cx="8307432" cy="1470025"/>
          </a:xfrm>
        </p:spPr>
        <p:txBody>
          <a:bodyPr/>
          <a:lstStyle/>
          <a:p>
            <a:pPr algn="ctr" eaLnBrk="1" hangingPunct="1"/>
            <a:r>
              <a:rPr lang="en-US" dirty="0"/>
              <a:t>Object-Oriented Programming with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936708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ea typeface="+mn-ea"/>
                <a:cs typeface="+mn-cs"/>
              </a:rPr>
              <a:t>Mr. Than Quang Minh</a:t>
            </a:r>
          </a:p>
          <a:p>
            <a:pPr algn="l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err="1">
                <a:ea typeface="+mn-ea"/>
                <a:cs typeface="+mn-cs"/>
              </a:rPr>
              <a:t>thanqminh.com</a:t>
            </a:r>
            <a:endParaRPr lang="en-US" dirty="0">
              <a:ea typeface="+mn-ea"/>
              <a:cs typeface="+mn-cs"/>
            </a:endParaRPr>
          </a:p>
          <a:p>
            <a:pPr algn="l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ea typeface="+mn-ea"/>
                <a:cs typeface="+mn-cs"/>
              </a:rPr>
              <a:t>Course URL: /courses/</a:t>
            </a:r>
            <a:r>
              <a:rPr lang="en-US" dirty="0" err="1">
                <a:ea typeface="+mn-ea"/>
                <a:cs typeface="+mn-cs"/>
              </a:rPr>
              <a:t>oopjava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6: Polymorphism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7AE41-0A57-9744-A8C2-08D396A2C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&amp; Dynamic Binding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DC874-B10B-0444-96C4-49A741EE2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binding: </a:t>
            </a:r>
          </a:p>
          <a:p>
            <a:pPr lvl="1"/>
            <a:r>
              <a:rPr lang="en-US" dirty="0"/>
              <a:t>When type of the object is determined at compiled time(by the compiler), it is known as static binding.</a:t>
            </a:r>
          </a:p>
          <a:p>
            <a:pPr lvl="1"/>
            <a:r>
              <a:rPr lang="en-US" dirty="0"/>
              <a:t>If there is any private, final or static method in a class, there is static binding.</a:t>
            </a:r>
          </a:p>
          <a:p>
            <a:r>
              <a:rPr lang="en-US" dirty="0"/>
              <a:t>Dynamic binding: When type of the object is determined at run-time, it is known as dynamic binding.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879B02-E463-0C4D-B734-7E49048B95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Lecture 6: Polymorphism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F7911-8150-E44A-8930-365D8530EC1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/>
              <a:t>17/10/2020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8FD61-D903-764E-936D-61E1104D4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76400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F9D51-1090-0B41-9AF1-80AFB0674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instanceof</a:t>
            </a:r>
            <a:r>
              <a:rPr lang="en-US" dirty="0"/>
              <a:t> operator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CAEF2-3FFA-0B4D-8B33-B4EA8CF48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java </a:t>
            </a:r>
            <a:r>
              <a:rPr lang="en-US" b="1" dirty="0" err="1"/>
              <a:t>instanceof</a:t>
            </a:r>
            <a:r>
              <a:rPr lang="en-US" b="1" dirty="0"/>
              <a:t> operator</a:t>
            </a:r>
            <a:r>
              <a:rPr lang="en-US" dirty="0"/>
              <a:t> is used to test whether the object is an instance of the specified type (class or subclass or interface).</a:t>
            </a:r>
          </a:p>
          <a:p>
            <a:r>
              <a:rPr lang="en-US" dirty="0"/>
              <a:t>The </a:t>
            </a:r>
            <a:r>
              <a:rPr lang="en-US" dirty="0" err="1"/>
              <a:t>instanceof</a:t>
            </a:r>
            <a:r>
              <a:rPr lang="en-US" dirty="0"/>
              <a:t> in java is also known as type </a:t>
            </a:r>
            <a:r>
              <a:rPr lang="en-US" i="1" dirty="0"/>
              <a:t>comparison operator</a:t>
            </a:r>
            <a:r>
              <a:rPr lang="en-US" dirty="0"/>
              <a:t> because it compares the instance with type. It returns either true or false. If we apply the </a:t>
            </a:r>
            <a:r>
              <a:rPr lang="en-US" dirty="0" err="1"/>
              <a:t>instanceof</a:t>
            </a:r>
            <a:r>
              <a:rPr lang="en-US" dirty="0"/>
              <a:t> operator with any variable that has null value, it returns false.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D40560-1EA6-9B4E-9276-E71245926D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Lecture 6: Polymorphism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D2157-755D-0E4D-9E12-B722331153C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/>
              <a:t>17/10/2020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09407-8065-874F-8E03-9FF8D085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26297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OOP Exercises (6.1 </a:t>
            </a:r>
            <a:r>
              <a:rPr lang="en-US" dirty="0">
                <a:sym typeface="Wingdings" pitchFamily="2" charset="2"/>
              </a:rPr>
              <a:t> 6.4)</a:t>
            </a:r>
          </a:p>
          <a:p>
            <a:pPr lvl="0"/>
            <a:r>
              <a:rPr lang="en-US" dirty="0">
                <a:sym typeface="Wingdings" pitchFamily="2" charset="2"/>
              </a:rPr>
              <a:t>Assignment 1: submission deadline 1.11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6: Polymorphism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17/10/2020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93030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29599" cy="1143000"/>
          </a:xfrm>
        </p:spPr>
        <p:txBody>
          <a:bodyPr/>
          <a:lstStyle/>
          <a:p>
            <a:r>
              <a:rPr lang="en-US" dirty="0"/>
              <a:t>Today’s topic: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7638"/>
            <a:ext cx="8229600" cy="4810167"/>
          </a:xfrm>
        </p:spPr>
        <p:txBody>
          <a:bodyPr/>
          <a:lstStyle/>
          <a:p>
            <a:r>
              <a:rPr lang="en-US" sz="2200" dirty="0"/>
              <a:t>Method Overloading</a:t>
            </a:r>
          </a:p>
          <a:p>
            <a:r>
              <a:rPr lang="en-US" sz="2200" dirty="0"/>
              <a:t>Method Overriding </a:t>
            </a:r>
          </a:p>
          <a:p>
            <a:r>
              <a:rPr lang="en-US" sz="2200" dirty="0"/>
              <a:t>super keyword</a:t>
            </a:r>
          </a:p>
          <a:p>
            <a:r>
              <a:rPr lang="en-US" sz="2200" dirty="0"/>
              <a:t>Instance Initializer block</a:t>
            </a:r>
          </a:p>
          <a:p>
            <a:r>
              <a:rPr lang="en-US" sz="2200" dirty="0"/>
              <a:t>final keyword</a:t>
            </a:r>
          </a:p>
          <a:p>
            <a:r>
              <a:rPr lang="en-US" sz="2200" dirty="0"/>
              <a:t>Runtime Polymorphism</a:t>
            </a:r>
          </a:p>
          <a:p>
            <a:r>
              <a:rPr lang="en-US" sz="2200" dirty="0"/>
              <a:t>Dynamic Binding</a:t>
            </a:r>
          </a:p>
          <a:p>
            <a:r>
              <a:rPr lang="en-US" sz="2200" dirty="0" err="1"/>
              <a:t>instanceof</a:t>
            </a:r>
            <a:r>
              <a:rPr lang="en-US" sz="2200" dirty="0"/>
              <a:t> operator</a:t>
            </a:r>
          </a:p>
          <a:p>
            <a:pPr marL="0" indent="0">
              <a:buNone/>
            </a:pPr>
            <a:r>
              <a:rPr lang="en-US" sz="2200" dirty="0"/>
              <a:t>See more at: </a:t>
            </a:r>
            <a:r>
              <a:rPr lang="en-US" sz="2000" dirty="0"/>
              <a:t>https://</a:t>
            </a:r>
            <a:r>
              <a:rPr lang="en-US" sz="2000" dirty="0" err="1"/>
              <a:t>www.javatpoint.com</a:t>
            </a:r>
            <a:r>
              <a:rPr lang="en-US" sz="2000" dirty="0"/>
              <a:t>/java-tutorial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6: Polymorphism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17/10/2020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F40F7-A1B9-4A45-8680-82A01C8F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Overloading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B4A5D-0C31-3B40-BFEB-AEAD7C837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 of method overloading</a:t>
            </a:r>
          </a:p>
          <a:p>
            <a:r>
              <a:rPr lang="en-US" dirty="0"/>
              <a:t>1) Method Overloading: changing no. of arguments</a:t>
            </a:r>
          </a:p>
          <a:p>
            <a:r>
              <a:rPr lang="en-US" dirty="0"/>
              <a:t>2) Method Overloading: changing data type of arguments</a:t>
            </a:r>
          </a:p>
          <a:p>
            <a:r>
              <a:rPr lang="en-US" dirty="0"/>
              <a:t>Q) Why Method Overloading is not possible by changing the return type of method only?</a:t>
            </a:r>
          </a:p>
          <a:p>
            <a:r>
              <a:rPr lang="en-US" dirty="0"/>
              <a:t>Can we overload java main() method?</a:t>
            </a:r>
          </a:p>
          <a:p>
            <a:r>
              <a:rPr lang="en-US" dirty="0"/>
              <a:t>Method Overloading and Type Promotion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B1D676-E952-3540-A415-76D5946058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Lecture 6: Polymorphism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42D73-2F55-D24D-95A3-26B0C89135C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/>
              <a:t>17/10/2020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3BF64-EBA9-934D-B55A-EF9DA00BC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45999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92CE3-2F54-6B46-9C77-2884CD890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Overriding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09D29-295D-C545-85AB-C25FB2726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Usage of Java Method Overriding</a:t>
            </a:r>
          </a:p>
          <a:p>
            <a:pPr lvl="1"/>
            <a:r>
              <a:rPr lang="en-US" dirty="0"/>
              <a:t>Method overriding is used to provide the specific implementation of a method which is already provided by its superclass.</a:t>
            </a:r>
          </a:p>
          <a:p>
            <a:pPr lvl="1"/>
            <a:r>
              <a:rPr lang="en-US" dirty="0"/>
              <a:t>Method overriding is used for runtime polymorphism</a:t>
            </a:r>
          </a:p>
          <a:p>
            <a:r>
              <a:rPr lang="en-US" dirty="0"/>
              <a:t>Rules for Java Method Overriding</a:t>
            </a:r>
          </a:p>
          <a:p>
            <a:pPr lvl="1"/>
            <a:r>
              <a:rPr lang="en-US" dirty="0"/>
              <a:t>The method must have the same name as in the parent class</a:t>
            </a:r>
          </a:p>
          <a:p>
            <a:pPr lvl="1"/>
            <a:r>
              <a:rPr lang="en-US" dirty="0"/>
              <a:t>The method must have the same parameter as in the parent class.</a:t>
            </a:r>
          </a:p>
          <a:p>
            <a:pPr lvl="1"/>
            <a:r>
              <a:rPr lang="en-US" dirty="0"/>
              <a:t>There must be an IS-A relationship (inheritance).</a:t>
            </a:r>
          </a:p>
          <a:p>
            <a:r>
              <a:rPr lang="en-VN" dirty="0"/>
              <a:t>Static method 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2326EF-9D26-4445-A481-1C9553BB26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Lecture 6: Polymorphism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EB054-CB0E-134B-81B0-166047FC969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/>
              <a:t>17/10/2020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266AE-CB0A-9540-8097-58AAFDED1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73246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EF8B6-4CBC-BE44-A3C4-1BE6CA3D4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90077-D23F-8C42-8D4E-A8EEE1044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can be used to refer current class instance variable.</a:t>
            </a:r>
          </a:p>
          <a:p>
            <a:r>
              <a:rPr lang="en-US" dirty="0"/>
              <a:t>this can be used to invoke current class method (implicitly)</a:t>
            </a:r>
          </a:p>
          <a:p>
            <a:r>
              <a:rPr lang="en-US" dirty="0"/>
              <a:t>this() can be used to invoke current class constructor.</a:t>
            </a:r>
          </a:p>
          <a:p>
            <a:r>
              <a:rPr lang="en-US" dirty="0"/>
              <a:t>this can be passed as an argument in the method call.</a:t>
            </a:r>
          </a:p>
          <a:p>
            <a:r>
              <a:rPr lang="en-US" dirty="0"/>
              <a:t>this can be passed as argument in the constructor call.</a:t>
            </a:r>
          </a:p>
          <a:p>
            <a:r>
              <a:rPr lang="en-US" dirty="0"/>
              <a:t>this can be used to return the current class instance from the method.</a:t>
            </a:r>
          </a:p>
          <a:p>
            <a:endParaRPr lang="en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6C79A-3B1A-DE48-8E94-1DFDA55B03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Lecture 6: Polymorphism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C31FF-3B77-C240-A3D6-1A1129ACAB2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/>
              <a:t>17/10/2020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4E9EF-F81D-0442-B4C9-E5BA4E06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84225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6B12E-2269-CF4F-A9B6-FFBFFE7D3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 keyword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ECD47-E524-0649-9CE8-96E2F0AA1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Usage of Java super Keyword</a:t>
            </a:r>
          </a:p>
          <a:p>
            <a:pPr lvl="1"/>
            <a:r>
              <a:rPr lang="en-US" dirty="0"/>
              <a:t>super can be used to refer immediate parent class instance variable.</a:t>
            </a:r>
          </a:p>
          <a:p>
            <a:pPr lvl="1"/>
            <a:r>
              <a:rPr lang="en-US" dirty="0"/>
              <a:t>super can be used to invoke immediate parent class method.</a:t>
            </a:r>
          </a:p>
          <a:p>
            <a:pPr lvl="1"/>
            <a:r>
              <a:rPr lang="en-US" dirty="0"/>
              <a:t>super() can be used to invoke immediate parent class constructor.</a:t>
            </a:r>
          </a:p>
          <a:p>
            <a:endParaRPr lang="en-VN" dirty="0"/>
          </a:p>
          <a:p>
            <a:endParaRPr lang="en-VN" dirty="0"/>
          </a:p>
          <a:p>
            <a:endParaRPr lang="en-VN" dirty="0"/>
          </a:p>
          <a:p>
            <a:endParaRPr lang="en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201404-93FF-E44A-9E61-56F87A8F73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Lecture 6: Polymorphism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BC650-4125-784F-BE7F-6891F7F7325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/>
              <a:t>17/10/2020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AA4E4-CF3B-5147-9A63-FEE64708C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62978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7D7B0-9544-C246-9C9A-4DB811BC4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Initializer block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5AF51-3959-FF46-A753-EA9C5DC78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three places in java where you can perform operations:</a:t>
            </a:r>
          </a:p>
          <a:p>
            <a:pPr lvl="1"/>
            <a:r>
              <a:rPr lang="en-US" dirty="0"/>
              <a:t>method</a:t>
            </a:r>
          </a:p>
          <a:p>
            <a:pPr lvl="1"/>
            <a:r>
              <a:rPr lang="en-US" dirty="0"/>
              <a:t>constructor</a:t>
            </a:r>
          </a:p>
          <a:p>
            <a:pPr lvl="1"/>
            <a:r>
              <a:rPr lang="en-US" dirty="0"/>
              <a:t>block</a:t>
            </a:r>
          </a:p>
          <a:p>
            <a:r>
              <a:rPr lang="en-US" dirty="0"/>
              <a:t>Rules for instance initializer block : </a:t>
            </a:r>
          </a:p>
          <a:p>
            <a:pPr lvl="1"/>
            <a:r>
              <a:rPr lang="en-US" dirty="0"/>
              <a:t>The instance initializer block is created when instance of the class is created. </a:t>
            </a:r>
          </a:p>
          <a:p>
            <a:pPr lvl="1"/>
            <a:r>
              <a:rPr lang="en-US" dirty="0"/>
              <a:t>The instance initializer block is invoked after the parent class constructor is invoked (i.e. after super() constructor call). </a:t>
            </a:r>
          </a:p>
          <a:p>
            <a:pPr lvl="1"/>
            <a:r>
              <a:rPr lang="en-US" dirty="0"/>
              <a:t>The instance initializer block comes in the order in which they appear.</a:t>
            </a:r>
            <a:endParaRPr lang="en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7237A-94E5-4241-BE38-7B22994097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Lecture 6: Polymorphism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BEF76-53B6-6049-8113-5916AB72CC8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/>
              <a:t>17/10/2020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F5013-9BA2-5C4C-8CC1-1F7FD0D97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1275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12C87-3C0A-1644-99C4-3E5D0F4D1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keyword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A1BF8-6250-AF45-BD38-3DA671847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final keyword</a:t>
            </a:r>
            <a:r>
              <a:rPr lang="en-US" dirty="0"/>
              <a:t> in java is used to restrict the user:</a:t>
            </a:r>
          </a:p>
          <a:p>
            <a:pPr lvl="1"/>
            <a:r>
              <a:rPr lang="en-US" dirty="0"/>
              <a:t>variable</a:t>
            </a:r>
          </a:p>
          <a:p>
            <a:pPr lvl="1"/>
            <a:r>
              <a:rPr lang="en-US" dirty="0"/>
              <a:t>method</a:t>
            </a:r>
          </a:p>
          <a:p>
            <a:pPr lvl="1"/>
            <a:r>
              <a:rPr lang="en-US" dirty="0"/>
              <a:t>class</a:t>
            </a:r>
          </a:p>
          <a:p>
            <a:endParaRPr lang="en-VN" dirty="0"/>
          </a:p>
          <a:p>
            <a:endParaRPr lang="en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FDE350-BB59-C649-9E9B-2AFD919E54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Lecture 6: Polymorphism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CAE69-1F57-6D46-A127-51DA5BD08ED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/>
              <a:t>17/10/2020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5B8BE-DE71-5741-A380-EEBEF106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58001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B22BE-73BC-0041-A6C3-0354B72C4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Polymorphism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EF382-18A5-4E42-A1B1-E31BD805C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64676"/>
          </a:xfrm>
        </p:spPr>
        <p:txBody>
          <a:bodyPr/>
          <a:lstStyle/>
          <a:p>
            <a:r>
              <a:rPr lang="en-US" dirty="0"/>
              <a:t>Upcasting: If the reference variable of Parent class refers to the object of Child class, it is known as upcasting.</a:t>
            </a:r>
          </a:p>
          <a:p>
            <a:pPr marL="0" indent="0">
              <a:buNone/>
            </a:pPr>
            <a:endParaRPr lang="en-US" sz="1800" b="1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" pitchFamily="2" charset="0"/>
              </a:rPr>
              <a:t>interface</a:t>
            </a:r>
            <a:r>
              <a:rPr lang="en-US" sz="1800" dirty="0">
                <a:latin typeface="Courier" pitchFamily="2" charset="0"/>
              </a:rPr>
              <a:t> I{}  </a:t>
            </a:r>
            <a:endParaRPr lang="en-US" sz="1800" b="1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" pitchFamily="2" charset="0"/>
              </a:rPr>
              <a:t>class</a:t>
            </a:r>
            <a:r>
              <a:rPr lang="en-US" sz="1800" dirty="0">
                <a:latin typeface="Courier" pitchFamily="2" charset="0"/>
              </a:rPr>
              <a:t> A{}  </a:t>
            </a:r>
          </a:p>
          <a:p>
            <a:pPr marL="0" indent="0">
              <a:buNone/>
            </a:pPr>
            <a:r>
              <a:rPr lang="en-US" sz="1800" b="1" dirty="0">
                <a:latin typeface="Courier" pitchFamily="2" charset="0"/>
              </a:rPr>
              <a:t>class</a:t>
            </a:r>
            <a:r>
              <a:rPr lang="en-US" sz="1800" dirty="0">
                <a:latin typeface="Courier" pitchFamily="2" charset="0"/>
              </a:rPr>
              <a:t> B </a:t>
            </a:r>
            <a:r>
              <a:rPr lang="en-US" sz="1800" b="1" dirty="0">
                <a:latin typeface="Courier" pitchFamily="2" charset="0"/>
              </a:rPr>
              <a:t>extends</a:t>
            </a:r>
            <a:r>
              <a:rPr lang="en-US" sz="1800" dirty="0">
                <a:latin typeface="Courier" pitchFamily="2" charset="0"/>
              </a:rPr>
              <a:t> A{}  </a:t>
            </a:r>
          </a:p>
          <a:p>
            <a:pPr marL="0" indent="0">
              <a:buNone/>
            </a:pPr>
            <a:r>
              <a:rPr lang="en-US" sz="1800" b="1" dirty="0">
                <a:latin typeface="Courier" pitchFamily="2" charset="0"/>
              </a:rPr>
              <a:t>class</a:t>
            </a:r>
            <a:r>
              <a:rPr lang="en-US" sz="1800" dirty="0">
                <a:latin typeface="Courier" pitchFamily="2" charset="0"/>
              </a:rPr>
              <a:t> B </a:t>
            </a:r>
            <a:r>
              <a:rPr lang="en-US" sz="1800" b="1" dirty="0">
                <a:latin typeface="Courier" pitchFamily="2" charset="0"/>
              </a:rPr>
              <a:t>extends</a:t>
            </a:r>
            <a:r>
              <a:rPr lang="en-US" sz="1800" dirty="0">
                <a:latin typeface="Courier" pitchFamily="2" charset="0"/>
              </a:rPr>
              <a:t> A </a:t>
            </a:r>
            <a:r>
              <a:rPr lang="en-US" sz="1800" b="1" dirty="0">
                <a:latin typeface="Courier" pitchFamily="2" charset="0"/>
              </a:rPr>
              <a:t>implements</a:t>
            </a:r>
            <a:r>
              <a:rPr lang="en-US" sz="1800" dirty="0">
                <a:latin typeface="Courier" pitchFamily="2" charset="0"/>
              </a:rPr>
              <a:t> I{}  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A a=</a:t>
            </a:r>
            <a:r>
              <a:rPr lang="en-US" sz="1800" b="1" dirty="0">
                <a:latin typeface="Courier" pitchFamily="2" charset="0"/>
              </a:rPr>
              <a:t>new</a:t>
            </a:r>
            <a:r>
              <a:rPr lang="en-US" sz="1800" dirty="0">
                <a:latin typeface="Courier" pitchFamily="2" charset="0"/>
              </a:rPr>
              <a:t> B();//upcasting </a:t>
            </a: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I x = new B();</a:t>
            </a:r>
          </a:p>
          <a:p>
            <a:pPr marL="0" indent="0">
              <a:buNone/>
            </a:pPr>
            <a:endParaRPr lang="en-US" sz="1800" dirty="0">
              <a:latin typeface="Courier" pitchFamily="2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VN" dirty="0"/>
          </a:p>
          <a:p>
            <a:pPr marL="0" indent="0">
              <a:buNone/>
            </a:pPr>
            <a:endParaRPr lang="en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634361-1D03-F74C-9380-A524B5D8C1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Lecture 6: Polymorphism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1F2DD-2D46-6D49-A2C3-F07C3424BF9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/>
              <a:t>17/10/2020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3009D-010F-2E42-9370-1590CBDD7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00643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2707</TotalTime>
  <Words>674</Words>
  <Application>Microsoft Macintosh PowerPoint</Application>
  <PresentationFormat>On-screen Show (4:3)</PresentationFormat>
  <Paragraphs>116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Courier</vt:lpstr>
      <vt:lpstr>Wingdings</vt:lpstr>
      <vt:lpstr>SE10 slides</vt:lpstr>
      <vt:lpstr>Object-Oriented Programming with Java</vt:lpstr>
      <vt:lpstr>Today’s topic: Polymorphism</vt:lpstr>
      <vt:lpstr>Method Overloading</vt:lpstr>
      <vt:lpstr>Method Overriding</vt:lpstr>
      <vt:lpstr>this</vt:lpstr>
      <vt:lpstr>super keyword</vt:lpstr>
      <vt:lpstr>Instance Initializer block</vt:lpstr>
      <vt:lpstr>final keyword</vt:lpstr>
      <vt:lpstr>Runtime Polymorphism</vt:lpstr>
      <vt:lpstr>Static &amp; Dynamic Binding</vt:lpstr>
      <vt:lpstr>instanceof operator</vt:lpstr>
      <vt:lpstr>Homework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1</dc:title>
  <dc:creator>Ian Sommerville</dc:creator>
  <cp:lastModifiedBy>z1092</cp:lastModifiedBy>
  <cp:revision>187</cp:revision>
  <dcterms:created xsi:type="dcterms:W3CDTF">2009-12-29T10:39:27Z</dcterms:created>
  <dcterms:modified xsi:type="dcterms:W3CDTF">2020-10-17T06:54:26Z</dcterms:modified>
</cp:coreProperties>
</file>