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6"/>
  </p:notesMasterIdLst>
  <p:handoutMasterIdLst>
    <p:handoutMasterId r:id="rId17"/>
  </p:handoutMasterIdLst>
  <p:sldIdLst>
    <p:sldId id="256" r:id="rId2"/>
    <p:sldId id="295" r:id="rId3"/>
    <p:sldId id="345" r:id="rId4"/>
    <p:sldId id="346" r:id="rId5"/>
    <p:sldId id="347" r:id="rId6"/>
    <p:sldId id="348" r:id="rId7"/>
    <p:sldId id="349" r:id="rId8"/>
    <p:sldId id="350" r:id="rId9"/>
    <p:sldId id="352" r:id="rId10"/>
    <p:sldId id="351" r:id="rId11"/>
    <p:sldId id="353" r:id="rId12"/>
    <p:sldId id="354" r:id="rId13"/>
    <p:sldId id="355" r:id="rId14"/>
    <p:sldId id="344"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9"/>
  </p:normalViewPr>
  <p:slideViewPr>
    <p:cSldViewPr snapToGrid="0" snapToObjects="1">
      <p:cViewPr varScale="1">
        <p:scale>
          <a:sx n="105" d="100"/>
          <a:sy n="105" d="100"/>
        </p:scale>
        <p:origin x="1744"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61041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2: OOP</a:t>
            </a:r>
          </a:p>
        </p:txBody>
      </p:sp>
      <p:sp>
        <p:nvSpPr>
          <p:cNvPr id="8" name="Date Placeholder 7"/>
          <p:cNvSpPr>
            <a:spLocks noGrp="1"/>
          </p:cNvSpPr>
          <p:nvPr>
            <p:ph type="dt" sz="half" idx="11"/>
          </p:nvPr>
        </p:nvSpPr>
        <p:spPr/>
        <p:txBody>
          <a:bodyPr/>
          <a:lstStyle/>
          <a:p>
            <a:r>
              <a:rPr lang="en-GB"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dirty="0"/>
              <a:t>Lecture 2: OOP</a:t>
            </a:r>
          </a:p>
        </p:txBody>
      </p:sp>
      <p:sp>
        <p:nvSpPr>
          <p:cNvPr id="8" name="Date Placeholder 7"/>
          <p:cNvSpPr>
            <a:spLocks noGrp="1"/>
          </p:cNvSpPr>
          <p:nvPr>
            <p:ph type="dt" sz="half" idx="11"/>
          </p:nvPr>
        </p:nvSpPr>
        <p:spPr/>
        <p:txBody>
          <a:bodyPr/>
          <a:lstStyle/>
          <a:p>
            <a:r>
              <a:rPr lang="mr-IN"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03/10/2020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2: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2: OOP</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03/10/2020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2: OOP</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p:txBody>
          <a:bodyPr/>
          <a:lstStyle/>
          <a:p>
            <a:r>
              <a:rPr lang="en-US" dirty="0"/>
              <a:t>We might keep the metaphor of interface as role.</a:t>
            </a:r>
          </a:p>
          <a:p>
            <a:r>
              <a:rPr lang="en-US" dirty="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a:t>For example: the person Obama can play father role and president role and husband role at </a:t>
            </a:r>
            <a:r>
              <a:rPr lang="en-US"/>
              <a:t>the same time.</a:t>
            </a:r>
            <a:endParaRPr lang="en-US" dirty="0"/>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&amp; Encapsulation</a:t>
            </a:r>
          </a:p>
        </p:txBody>
      </p:sp>
      <p:sp>
        <p:nvSpPr>
          <p:cNvPr id="3" name="Content Placeholder 2"/>
          <p:cNvSpPr>
            <a:spLocks noGrp="1"/>
          </p:cNvSpPr>
          <p:nvPr>
            <p:ph idx="1"/>
          </p:nvPr>
        </p:nvSpPr>
        <p:spPr>
          <a:xfrm>
            <a:off x="457200" y="1600200"/>
            <a:ext cx="8229600" cy="4756150"/>
          </a:xfrm>
        </p:spPr>
        <p:txBody>
          <a:bodyPr/>
          <a:lstStyle/>
          <a:p>
            <a:r>
              <a:rPr lang="en-US" sz="2000" dirty="0"/>
              <a:t>Although we can expose object states to be accessed from outside, we are not recommended to do so.</a:t>
            </a:r>
          </a:p>
          <a:p>
            <a:pPr marL="0" indent="0">
              <a:buNone/>
            </a:pPr>
            <a:r>
              <a:rPr lang="en-US" sz="2000" dirty="0"/>
              <a:t>“expose = public: e.g. </a:t>
            </a:r>
            <a:r>
              <a:rPr lang="mr-IN" sz="2000" dirty="0"/>
              <a:t>–</a:t>
            </a:r>
            <a:r>
              <a:rPr lang="en-US" sz="2000" dirty="0"/>
              <a:t> public </a:t>
            </a:r>
            <a:r>
              <a:rPr lang="en-US" sz="2000" dirty="0" err="1"/>
              <a:t>int</a:t>
            </a:r>
            <a:r>
              <a:rPr lang="en-US" sz="2000" dirty="0"/>
              <a:t> age();</a:t>
            </a:r>
          </a:p>
          <a:p>
            <a:r>
              <a:rPr lang="en-US" sz="2000" dirty="0"/>
              <a:t>The reason is that we should always control our behaviors. For instance, instead of exposing age, we might define a method like this:</a:t>
            </a:r>
          </a:p>
          <a:p>
            <a:pPr marL="0" indent="0">
              <a:buNone/>
            </a:pPr>
            <a:r>
              <a:rPr lang="en-US" sz="1600" dirty="0"/>
              <a:t>public </a:t>
            </a:r>
            <a:r>
              <a:rPr lang="en-US" sz="1600" dirty="0" err="1"/>
              <a:t>int</a:t>
            </a:r>
            <a:r>
              <a:rPr lang="en-US" sz="1600" dirty="0"/>
              <a:t> </a:t>
            </a:r>
            <a:r>
              <a:rPr lang="en-US" sz="1600" dirty="0" err="1"/>
              <a:t>getAge</a:t>
            </a:r>
            <a:r>
              <a:rPr lang="en-US" sz="1600" dirty="0"/>
              <a:t>() {</a:t>
            </a:r>
          </a:p>
          <a:p>
            <a:pPr marL="0" indent="0">
              <a:buNone/>
            </a:pPr>
            <a:r>
              <a:rPr lang="en-US" sz="1600" dirty="0"/>
              <a:t>   if (the asking person is my friends) return age;</a:t>
            </a:r>
          </a:p>
          <a:p>
            <a:pPr marL="0" indent="0">
              <a:buNone/>
            </a:pPr>
            <a:r>
              <a:rPr lang="en-US" sz="1600" dirty="0"/>
              <a:t>   else return 30;</a:t>
            </a:r>
          </a:p>
          <a:p>
            <a:pPr marL="0" indent="0">
              <a:buNone/>
            </a:pPr>
            <a:r>
              <a:rPr lang="en-US" sz="1600" dirty="0"/>
              <a:t>}</a:t>
            </a:r>
          </a:p>
          <a:p>
            <a:r>
              <a:rPr lang="en-US" sz="2000" dirty="0"/>
              <a:t>We have 3 scopes of behaviors &amp; methods: public, protected, private.</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210849154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Public = allow outside to see.</a:t>
            </a:r>
          </a:p>
          <a:p>
            <a:r>
              <a:rPr lang="en-US" dirty="0"/>
              <a:t>Protected = not allow outside to see, but let my children &amp; grant children see</a:t>
            </a:r>
          </a:p>
          <a:p>
            <a:r>
              <a:rPr lang="en-US" dirty="0"/>
              <a:t>Private = only me can see.</a:t>
            </a:r>
          </a:p>
          <a:p>
            <a:pPr marL="0" indent="0">
              <a:buNone/>
            </a:pPr>
            <a:r>
              <a:rPr lang="en-US" sz="1600" dirty="0">
                <a:latin typeface="+mj-lt"/>
              </a:rPr>
              <a:t>public Software </a:t>
            </a:r>
            <a:r>
              <a:rPr lang="en-US" sz="1600" dirty="0" err="1">
                <a:latin typeface="+mj-lt"/>
              </a:rPr>
              <a:t>makeSoftware</a:t>
            </a:r>
            <a:r>
              <a:rPr lang="en-US" sz="1600" dirty="0">
                <a:latin typeface="+mj-lt"/>
              </a:rPr>
              <a:t>(String requirements) {</a:t>
            </a:r>
          </a:p>
          <a:p>
            <a:pPr marL="0" indent="0">
              <a:buNone/>
            </a:pPr>
            <a:r>
              <a:rPr lang="en-US" sz="1600" dirty="0">
                <a:latin typeface="+mj-lt"/>
              </a:rPr>
              <a:t>     return outsource(</a:t>
            </a:r>
            <a:r>
              <a:rPr lang="en-US" sz="1600" dirty="0" err="1">
                <a:latin typeface="+mj-lt"/>
              </a:rPr>
              <a:t>company_a</a:t>
            </a:r>
            <a:r>
              <a:rPr lang="en-US" sz="1600" dirty="0">
                <a:latin typeface="+mj-lt"/>
              </a:rPr>
              <a:t>, requirements);</a:t>
            </a:r>
          </a:p>
          <a:p>
            <a:pPr marL="0" indent="0">
              <a:buNone/>
            </a:pPr>
            <a:r>
              <a:rPr lang="en-US" sz="1600" dirty="0">
                <a:latin typeface="+mj-lt"/>
              </a:rPr>
              <a:t>}</a:t>
            </a:r>
          </a:p>
          <a:p>
            <a:pPr marL="0" indent="0">
              <a:buNone/>
            </a:pPr>
            <a:r>
              <a:rPr lang="en-US" sz="1600" dirty="0">
                <a:latin typeface="+mj-lt"/>
              </a:rPr>
              <a:t>protected Software outsource(</a:t>
            </a:r>
            <a:r>
              <a:rPr lang="en-US" sz="1600" dirty="0" err="1">
                <a:latin typeface="+mj-lt"/>
              </a:rPr>
              <a:t>SoftwareCompany</a:t>
            </a:r>
            <a:r>
              <a:rPr lang="en-US" sz="1600" dirty="0">
                <a:latin typeface="+mj-lt"/>
              </a:rPr>
              <a:t> </a:t>
            </a:r>
            <a:r>
              <a:rPr lang="en-US" sz="1600" dirty="0" err="1">
                <a:latin typeface="+mj-lt"/>
              </a:rPr>
              <a:t>my_friend_company</a:t>
            </a:r>
            <a:r>
              <a:rPr lang="en-US" sz="1600" dirty="0">
                <a:latin typeface="+mj-lt"/>
              </a:rPr>
              <a:t>, String requirements) {</a:t>
            </a:r>
          </a:p>
          <a:p>
            <a:pPr marL="0" indent="0">
              <a:buNone/>
            </a:pPr>
            <a:r>
              <a:rPr lang="en-US" sz="1600" dirty="0">
                <a:latin typeface="+mj-lt"/>
              </a:rPr>
              <a:t>}</a:t>
            </a:r>
          </a:p>
          <a:p>
            <a:pPr marL="0" indent="0">
              <a:buNone/>
            </a:pPr>
            <a:r>
              <a:rPr lang="en-US" sz="1600" dirty="0">
                <a:latin typeface="+mj-lt"/>
              </a:rPr>
              <a:t>So only me and my children knows how I make software. If I change outsource method to private, only me know it.</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130421454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final</a:t>
            </a:r>
          </a:p>
        </p:txBody>
      </p:sp>
      <p:sp>
        <p:nvSpPr>
          <p:cNvPr id="3" name="Content Placeholder 2"/>
          <p:cNvSpPr>
            <a:spLocks noGrp="1"/>
          </p:cNvSpPr>
          <p:nvPr>
            <p:ph idx="1"/>
          </p:nvPr>
        </p:nvSpPr>
        <p:spPr>
          <a:xfrm>
            <a:off x="457200" y="1600200"/>
            <a:ext cx="8229600" cy="988888"/>
          </a:xfrm>
        </p:spPr>
        <p:txBody>
          <a:bodyPr/>
          <a:lstStyle/>
          <a:p>
            <a:r>
              <a:rPr lang="en-US" sz="2000" dirty="0"/>
              <a:t>Static method/property is method/property defined in class, not in instance. So we call static methods/access properties via class name, not via an instance.</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13</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a:t>public class Family {</a:t>
            </a:r>
          </a:p>
          <a:p>
            <a:pPr marL="0" indent="0">
              <a:buNone/>
            </a:pPr>
            <a:r>
              <a:rPr lang="en-US" dirty="0"/>
              <a:t>    private static </a:t>
            </a:r>
            <a:r>
              <a:rPr lang="en-US" dirty="0" err="1"/>
              <a:t>int</a:t>
            </a:r>
            <a:r>
              <a:rPr lang="en-US" dirty="0"/>
              <a:t> members;</a:t>
            </a:r>
          </a:p>
          <a:p>
            <a:pPr marL="0" indent="0">
              <a:buNone/>
            </a:pPr>
            <a:r>
              <a:rPr lang="en-US" dirty="0"/>
              <a:t>    public static Money work() {</a:t>
            </a:r>
          </a:p>
          <a:p>
            <a:pPr marL="0" indent="0">
              <a:buNone/>
            </a:pPr>
            <a:r>
              <a:rPr lang="en-US" dirty="0"/>
              <a:t>        return members * 1000;</a:t>
            </a:r>
          </a:p>
          <a:p>
            <a:pPr marL="0" indent="0">
              <a:buNone/>
            </a:pPr>
            <a:r>
              <a:rPr lang="en-US" dirty="0"/>
              <a:t>    }</a:t>
            </a:r>
          </a:p>
          <a:p>
            <a:pPr marL="0" indent="0">
              <a:buNone/>
            </a:pPr>
            <a:r>
              <a:rPr lang="en-US" dirty="0"/>
              <a:t>    protected final String </a:t>
            </a:r>
            <a:r>
              <a:rPr lang="en-US" dirty="0" err="1"/>
              <a:t>family_rules</a:t>
            </a:r>
            <a:r>
              <a:rPr lang="en-US" dirty="0"/>
              <a:t>() {</a:t>
            </a:r>
          </a:p>
          <a:p>
            <a:pPr marL="0" indent="0">
              <a:buNone/>
            </a:pPr>
            <a:r>
              <a:rPr lang="en-US" dirty="0"/>
              <a:t>    return “</a:t>
            </a:r>
            <a:r>
              <a:rPr lang="en-US" dirty="0" err="1"/>
              <a:t>my_ultimate_rules</a:t>
            </a:r>
            <a:r>
              <a:rPr lang="en-US" dirty="0"/>
              <a:t>”;}</a:t>
            </a:r>
          </a:p>
          <a:p>
            <a:pPr marL="0" indent="0">
              <a:buNone/>
            </a:pPr>
            <a:r>
              <a:rPr lang="en-US" dirty="0"/>
              <a:t>    public static final String    </a:t>
            </a:r>
            <a:r>
              <a:rPr lang="en-US" dirty="0" err="1"/>
              <a:t>basic_family_rules</a:t>
            </a:r>
            <a:r>
              <a:rPr lang="en-US" dirty="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Final method/property</a:t>
            </a:r>
            <a:r>
              <a:rPr lang="en-US" dirty="0"/>
              <a:t>: not allows children class to alter/override. </a:t>
            </a:r>
          </a:p>
          <a:p>
            <a:endParaRPr lang="en-US" dirty="0"/>
          </a:p>
        </p:txBody>
      </p:sp>
    </p:spTree>
    <p:extLst>
      <p:ext uri="{BB962C8B-B14F-4D97-AF65-F5344CB8AC3E}">
        <p14:creationId xmlns:p14="http://schemas.microsoft.com/office/powerpoint/2010/main" val="17451943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pPr lvl="0"/>
            <a:r>
              <a:rPr lang="en-US" dirty="0"/>
              <a:t>Read some chapters of Head First Design Pattern Book.</a:t>
            </a:r>
          </a:p>
        </p:txBody>
      </p:sp>
      <p:sp>
        <p:nvSpPr>
          <p:cNvPr id="7" name="Footer Placeholder 6"/>
          <p:cNvSpPr>
            <a:spLocks noGrp="1"/>
          </p:cNvSpPr>
          <p:nvPr>
            <p:ph type="ftr" sz="quarter" idx="10"/>
          </p:nvPr>
        </p:nvSpPr>
        <p:spPr/>
        <p:txBody>
          <a:bodyPr/>
          <a:lstStyle/>
          <a:p>
            <a:r>
              <a:rPr lang="en-US" dirty="0"/>
              <a:t>Lecture 2: OOP</a:t>
            </a:r>
          </a:p>
        </p:txBody>
      </p:sp>
      <p:sp>
        <p:nvSpPr>
          <p:cNvPr id="8" name="Date Placeholder 7"/>
          <p:cNvSpPr>
            <a:spLocks noGrp="1"/>
          </p:cNvSpPr>
          <p:nvPr>
            <p:ph type="dt" sz="half" idx="11"/>
          </p:nvPr>
        </p:nvSpPr>
        <p:spPr/>
        <p:txBody>
          <a:bodyPr/>
          <a:lstStyle/>
          <a:p>
            <a:r>
              <a:rPr lang="en-GB"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53299303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r>
              <a:rPr lang="en-US" dirty="0"/>
              <a:t>Class, Object, Interface, Abstract Class Review</a:t>
            </a:r>
          </a:p>
          <a:p>
            <a:r>
              <a:rPr lang="en-US" dirty="0"/>
              <a:t>Inheritance review in Java</a:t>
            </a:r>
          </a:p>
          <a:p>
            <a:r>
              <a:rPr lang="en-US" dirty="0"/>
              <a:t>Examples</a:t>
            </a:r>
          </a:p>
        </p:txBody>
      </p:sp>
      <p:sp>
        <p:nvSpPr>
          <p:cNvPr id="7" name="Footer Placeholder 6"/>
          <p:cNvSpPr>
            <a:spLocks noGrp="1"/>
          </p:cNvSpPr>
          <p:nvPr>
            <p:ph type="ftr" sz="quarter" idx="10"/>
          </p:nvPr>
        </p:nvSpPr>
        <p:spPr/>
        <p:txBody>
          <a:bodyPr/>
          <a:lstStyle/>
          <a:p>
            <a:r>
              <a:rPr lang="en-US" dirty="0"/>
              <a:t>Lecture 2: OOP</a:t>
            </a:r>
          </a:p>
        </p:txBody>
      </p:sp>
      <p:sp>
        <p:nvSpPr>
          <p:cNvPr id="8" name="Date Placeholder 7"/>
          <p:cNvSpPr>
            <a:spLocks noGrp="1"/>
          </p:cNvSpPr>
          <p:nvPr>
            <p:ph type="dt" sz="half" idx="11"/>
          </p:nvPr>
        </p:nvSpPr>
        <p:spPr/>
        <p:txBody>
          <a:bodyPr/>
          <a:lstStyle/>
          <a:p>
            <a:r>
              <a:rPr lang="en-GB"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a:defRPr/>
            </a:pPr>
            <a:r>
              <a:rPr lang="en-US" altLang="x-none" dirty="0"/>
              <a:t>Class is template to create object (instance)</a:t>
            </a:r>
          </a:p>
          <a:p>
            <a:pPr>
              <a:defRPr/>
            </a:pPr>
            <a:r>
              <a:rPr lang="en-US" altLang="x-none" dirty="0"/>
              <a:t>field = instance variable = attribute = property = state</a:t>
            </a:r>
          </a:p>
          <a:p>
            <a:pPr>
              <a:defRPr/>
            </a:pPr>
            <a:r>
              <a:rPr lang="en-US" altLang="x-none" dirty="0"/>
              <a:t>method = function = operation = behavior</a:t>
            </a:r>
          </a:p>
          <a:p>
            <a:pPr>
              <a:defRPr/>
            </a:pPr>
            <a:r>
              <a:rPr lang="en-US" altLang="x-none" dirty="0"/>
              <a:t>sending a message to an object =</a:t>
            </a:r>
            <a:br>
              <a:rPr lang="en-US" altLang="x-none" dirty="0"/>
            </a:br>
            <a:r>
              <a:rPr lang="en-US" altLang="x-none" dirty="0"/>
              <a:t>  calling a function</a:t>
            </a:r>
          </a:p>
          <a:p>
            <a:pPr>
              <a:defRPr/>
            </a:pPr>
            <a:r>
              <a:rPr lang="en-US" altLang="x-none" dirty="0"/>
              <a:t>These are all </a:t>
            </a:r>
            <a:r>
              <a:rPr lang="en-US" altLang="x-none" i="1" dirty="0"/>
              <a:t>approximately</a:t>
            </a:r>
            <a:r>
              <a:rPr lang="en-US" altLang="x-none" dirty="0"/>
              <a:t> true</a:t>
            </a:r>
          </a:p>
          <a:p>
            <a:endParaRPr lang="en-US" dirty="0"/>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52029445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&amp; Instance examples</a:t>
            </a:r>
          </a:p>
        </p:txBody>
      </p:sp>
      <p:sp>
        <p:nvSpPr>
          <p:cNvPr id="3" name="Content Placeholder 2"/>
          <p:cNvSpPr>
            <a:spLocks noGrp="1"/>
          </p:cNvSpPr>
          <p:nvPr>
            <p:ph idx="1"/>
          </p:nvPr>
        </p:nvSpPr>
        <p:spPr>
          <a:xfrm>
            <a:off x="457200" y="1600200"/>
            <a:ext cx="8229600" cy="4756150"/>
          </a:xfrm>
        </p:spPr>
        <p:txBody>
          <a:bodyPr numCol="2"/>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t>public class Person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String name;// public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private </a:t>
            </a:r>
            <a:r>
              <a:rPr lang="en-US" sz="1400" dirty="0" err="1"/>
              <a:t>int</a:t>
            </a:r>
            <a:r>
              <a:rPr lang="en-US" sz="1400" dirty="0"/>
              <a:t> weight;    // private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protected </a:t>
            </a:r>
            <a:r>
              <a:rPr lang="en-US" sz="1400" dirty="0" err="1"/>
              <a:t>int</a:t>
            </a:r>
            <a:r>
              <a:rPr lang="en-US" sz="1400" dirty="0"/>
              <a:t>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void eat() {</a:t>
            </a:r>
          </a:p>
          <a:p>
            <a:pPr marL="0" lvl="0" indent="0" defTabSz="914400" fontAlgn="auto">
              <a:spcBef>
                <a:spcPts val="0"/>
              </a:spcBef>
              <a:spcAft>
                <a:spcPts val="0"/>
              </a:spcAft>
              <a:buNone/>
            </a:pPr>
            <a:r>
              <a:rPr lang="en-US" sz="1400" dirty="0"/>
              <a:t>          weight = weight + 1;</a:t>
            </a:r>
          </a:p>
          <a:p>
            <a:pPr marL="0" lvl="0" indent="0" defTabSz="914400" fontAlgn="auto">
              <a:spcBef>
                <a:spcPts val="0"/>
              </a:spcBef>
              <a:spcAft>
                <a:spcPts val="0"/>
              </a:spcAft>
              <a:buNone/>
            </a:pPr>
            <a:r>
              <a:rPr lang="en-US" sz="1400" dirty="0"/>
              <a:t> </a:t>
            </a:r>
            <a:r>
              <a:rPr lang="en-US" sz="1400" dirty="0" err="1"/>
              <a:t>increaseHealth</a:t>
            </a:r>
            <a:r>
              <a:rPr lang="en-US" sz="1400" dirty="0"/>
              <a:t>(); </a:t>
            </a:r>
            <a:r>
              <a:rPr lang="en-US" sz="1400" dirty="0" err="1"/>
              <a:t>increaseHealth</a:t>
            </a:r>
            <a:r>
              <a:rPr lang="en-US" sz="14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a:t>
            </a:r>
            <a:r>
              <a:rPr lang="en-US" sz="1400" dirty="0" err="1"/>
              <a:t>int</a:t>
            </a:r>
            <a:r>
              <a:rPr lang="en-US" sz="1400" dirty="0"/>
              <a:t> </a:t>
            </a:r>
            <a:r>
              <a:rPr lang="en-US" sz="1400" dirty="0" err="1"/>
              <a:t>getPower</a:t>
            </a:r>
            <a:r>
              <a:rPr lang="en-US" sz="1400" dirty="0"/>
              <a:t>() {</a:t>
            </a:r>
          </a:p>
          <a:p>
            <a:pPr marL="0" lvl="0" indent="0" defTabSz="914400" fontAlgn="auto">
              <a:spcBef>
                <a:spcPts val="0"/>
              </a:spcBef>
              <a:spcAft>
                <a:spcPts val="0"/>
              </a:spcAft>
              <a:buNone/>
            </a:pPr>
            <a:r>
              <a:rPr lang="en-US" sz="1400" dirty="0"/>
              <a:t>        return weight;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protected </a:t>
            </a:r>
            <a:r>
              <a:rPr lang="en-US" sz="1400" dirty="0" err="1"/>
              <a:t>int</a:t>
            </a:r>
            <a:r>
              <a:rPr lang="en-US" sz="1400" dirty="0"/>
              <a:t> </a:t>
            </a:r>
            <a:r>
              <a:rPr lang="en-US" sz="1400" dirty="0" err="1"/>
              <a:t>increaseHealth</a:t>
            </a: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health = </a:t>
            </a:r>
            <a:r>
              <a:rPr lang="en-US" sz="1400" dirty="0" err="1"/>
              <a:t>getHealth</a:t>
            </a:r>
            <a:r>
              <a:rPr lang="en-US" sz="1400" dirty="0"/>
              <a:t>() + 1;</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private </a:t>
            </a:r>
            <a:r>
              <a:rPr lang="en-US" sz="1400" dirty="0" err="1"/>
              <a:t>int</a:t>
            </a:r>
            <a:r>
              <a:rPr lang="en-US" sz="1400" dirty="0"/>
              <a:t> </a:t>
            </a:r>
            <a:r>
              <a:rPr lang="en-US" sz="1400" dirty="0" err="1"/>
              <a:t>getHealth</a:t>
            </a: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a:t>
            </a:r>
            <a:r>
              <a:rPr lang="en-US" sz="1400" dirty="0" err="1"/>
              <a:t>int</a:t>
            </a:r>
            <a:r>
              <a:rPr lang="en-US" sz="1400" dirty="0"/>
              <a:t> health2()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a:t>
            </a:r>
          </a:p>
          <a:p>
            <a:pPr marL="0" lvl="0" indent="0" defTabSz="914400" fontAlgn="auto">
              <a:spcBef>
                <a:spcPts val="0"/>
              </a:spcBef>
              <a:spcAft>
                <a:spcPts val="0"/>
              </a:spcAft>
              <a:buNone/>
            </a:pPr>
            <a:r>
              <a:rPr lang="en-US" sz="1600" dirty="0"/>
              <a:t>public class </a:t>
            </a:r>
            <a:r>
              <a:rPr lang="en-US" sz="1600" dirty="0" err="1"/>
              <a:t>PersonTest</a:t>
            </a:r>
            <a:r>
              <a:rPr lang="en-US" sz="1600" dirty="0"/>
              <a:t> {   </a:t>
            </a:r>
          </a:p>
          <a:p>
            <a:pPr marL="0" lvl="0" indent="0" defTabSz="914400" fontAlgn="auto">
              <a:spcBef>
                <a:spcPts val="0"/>
              </a:spcBef>
              <a:spcAft>
                <a:spcPts val="0"/>
              </a:spcAft>
              <a:buNone/>
            </a:pPr>
            <a:r>
              <a:rPr lang="en-US" sz="1600" dirty="0"/>
              <a:t>  public static void main(String[] </a:t>
            </a:r>
            <a:r>
              <a:rPr lang="en-US" sz="1600" dirty="0" err="1"/>
              <a:t>args</a:t>
            </a:r>
            <a:r>
              <a:rPr lang="en-US" sz="1600" dirty="0"/>
              <a:t>) {      </a:t>
            </a:r>
          </a:p>
          <a:p>
            <a:pPr marL="0" lvl="0" indent="0" defTabSz="914400" fontAlgn="auto">
              <a:spcBef>
                <a:spcPts val="0"/>
              </a:spcBef>
              <a:spcAft>
                <a:spcPts val="0"/>
              </a:spcAft>
              <a:buNone/>
            </a:pPr>
            <a:r>
              <a:rPr lang="en-US" sz="1600" dirty="0"/>
              <a:t>    Person </a:t>
            </a:r>
            <a:r>
              <a:rPr lang="en-US" sz="1600" dirty="0" err="1"/>
              <a:t>Hieu</a:t>
            </a:r>
            <a:r>
              <a:rPr lang="en-US" sz="1600" dirty="0"/>
              <a:t> = new Person(); </a:t>
            </a:r>
          </a:p>
          <a:p>
            <a:pPr marL="0" lvl="0" indent="0" defTabSz="914400" fontAlgn="auto">
              <a:spcBef>
                <a:spcPts val="0"/>
              </a:spcBef>
              <a:spcAft>
                <a:spcPts val="0"/>
              </a:spcAft>
              <a:buNone/>
            </a:pPr>
            <a:r>
              <a:rPr lang="en-US" sz="1600" dirty="0"/>
              <a:t>    </a:t>
            </a:r>
            <a:r>
              <a:rPr lang="en-US" sz="1600" dirty="0" err="1"/>
              <a:t>Hieu.name</a:t>
            </a:r>
            <a:r>
              <a:rPr lang="en-US" sz="1600" dirty="0"/>
              <a:t> = "Duong Viet Minh </a:t>
            </a:r>
            <a:r>
              <a:rPr lang="en-US" sz="1600" dirty="0" err="1"/>
              <a:t>Hieu</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Hieu.name</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    </a:t>
            </a:r>
          </a:p>
          <a:p>
            <a:pPr marL="0" lvl="0" indent="0" defTabSz="914400" fontAlgn="auto">
              <a:spcBef>
                <a:spcPts val="0"/>
              </a:spcBef>
              <a:spcAft>
                <a:spcPts val="0"/>
              </a:spcAft>
              <a:buNone/>
            </a:pPr>
            <a:r>
              <a:rPr lang="en-US" sz="1600" dirty="0"/>
              <a:t>    </a:t>
            </a:r>
            <a:r>
              <a:rPr lang="en-US" sz="1600" dirty="0" err="1"/>
              <a:t>Hieu.eat</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         </a:t>
            </a:r>
          </a:p>
          <a:p>
            <a:pPr marL="0" lvl="0" indent="0" defTabSz="914400" fontAlgn="auto">
              <a:spcBef>
                <a:spcPts val="0"/>
              </a:spcBef>
              <a:spcAft>
                <a:spcPts val="0"/>
              </a:spcAft>
              <a:buNone/>
            </a:pPr>
            <a:r>
              <a:rPr lang="en-US" sz="1600" dirty="0"/>
              <a:t>    </a:t>
            </a:r>
            <a:r>
              <a:rPr lang="en-US" sz="1600" dirty="0" err="1"/>
              <a:t>Hieu.eat</a:t>
            </a:r>
            <a:r>
              <a:rPr lang="en-US" sz="1600" dirty="0"/>
              <a:t>(); </a:t>
            </a:r>
            <a:r>
              <a:rPr lang="en-US" sz="1600" dirty="0" err="1"/>
              <a:t>Hieu.eat</a:t>
            </a:r>
            <a:r>
              <a:rPr lang="en-US" sz="1600" dirty="0"/>
              <a:t>(); </a:t>
            </a:r>
            <a:r>
              <a:rPr lang="en-US" sz="1600" dirty="0" err="1"/>
              <a:t>Hieu.eat</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a:t>
            </a:r>
          </a:p>
          <a:p>
            <a:pPr marL="0" lvl="0" indent="0" defTabSz="914400" fontAlgn="auto">
              <a:spcBef>
                <a:spcPts val="0"/>
              </a:spcBef>
              <a:spcAft>
                <a:spcPts val="0"/>
              </a:spcAft>
              <a:buNone/>
            </a:pPr>
            <a:r>
              <a:rPr lang="en-US" sz="1600" dirty="0"/>
              <a:t>    //Cannot call </a:t>
            </a:r>
            <a:r>
              <a:rPr lang="en-US" sz="1600" dirty="0" err="1"/>
              <a:t>increaseHealth</a:t>
            </a:r>
            <a:r>
              <a:rPr lang="en-US" sz="1600" dirty="0"/>
              <a:t>() </a:t>
            </a:r>
          </a:p>
          <a:p>
            <a:pPr marL="0" lvl="0" indent="0" defTabSz="914400" fontAlgn="auto">
              <a:spcBef>
                <a:spcPts val="0"/>
              </a:spcBef>
              <a:spcAft>
                <a:spcPts val="0"/>
              </a:spcAft>
              <a:buNone/>
            </a:pPr>
            <a:r>
              <a:rPr lang="en-US" sz="1600" dirty="0"/>
              <a:t>   // Cannot  </a:t>
            </a:r>
            <a:r>
              <a:rPr lang="en-US" sz="1600" dirty="0" err="1"/>
              <a:t>getHealth</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(Hieu.health2());</a:t>
            </a:r>
          </a:p>
          <a:p>
            <a:pPr marL="0" lvl="0" indent="0" defTabSz="914400" fontAlgn="auto">
              <a:spcBef>
                <a:spcPts val="0"/>
              </a:spcBef>
              <a:spcAft>
                <a:spcPts val="0"/>
              </a:spcAft>
              <a:buNone/>
            </a:pPr>
            <a:r>
              <a:rPr lang="en-US" sz="1600" dirty="0"/>
              <a:t>  }</a:t>
            </a:r>
          </a:p>
          <a:p>
            <a:pPr marL="0" lvl="0" indent="0" defTabSz="914400" fontAlgn="auto">
              <a:spcBef>
                <a:spcPts val="0"/>
              </a:spcBef>
              <a:spcAft>
                <a:spcPts val="0"/>
              </a:spcAft>
              <a:buNone/>
            </a:pPr>
            <a:r>
              <a:rPr lang="en-US" sz="1600" dirty="0"/>
              <a:t>}</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61286731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sz="2000" dirty="0"/>
              <a:t>Interface: similar to role &amp; its responsibility. </a:t>
            </a:r>
          </a:p>
          <a:p>
            <a:pPr marL="0" indent="0">
              <a:buNone/>
            </a:pPr>
            <a:r>
              <a:rPr lang="en-US" sz="2000" dirty="0"/>
              <a:t>interface </a:t>
            </a:r>
            <a:r>
              <a:rPr lang="en-US" sz="2000" dirty="0" err="1"/>
              <a:t>SoftwareEngineer</a:t>
            </a:r>
            <a:r>
              <a:rPr lang="en-US" sz="2000" dirty="0"/>
              <a:t> {</a:t>
            </a:r>
          </a:p>
          <a:p>
            <a:pPr marL="0" indent="0">
              <a:buNone/>
            </a:pPr>
            <a:r>
              <a:rPr lang="en-US" sz="2000" dirty="0"/>
              <a:t>   public String code(String requirements);</a:t>
            </a:r>
          </a:p>
          <a:p>
            <a:pPr marL="0" indent="0">
              <a:buNone/>
            </a:pPr>
            <a:r>
              <a:rPr lang="en-US" sz="2000" dirty="0"/>
              <a:t>   public Software deliver();</a:t>
            </a:r>
          </a:p>
          <a:p>
            <a:pPr marL="0" indent="0">
              <a:buNone/>
            </a:pPr>
            <a:r>
              <a:rPr lang="en-US" sz="2000" dirty="0"/>
              <a:t>   public Software debug();</a:t>
            </a:r>
          </a:p>
          <a:p>
            <a:pPr marL="0" indent="0">
              <a:buNone/>
            </a:pPr>
            <a:r>
              <a:rPr lang="en-US" sz="2000" dirty="0"/>
              <a:t>}</a:t>
            </a:r>
          </a:p>
          <a:p>
            <a:pPr marL="0" indent="0">
              <a:buNone/>
            </a:pPr>
            <a:r>
              <a:rPr lang="en-US" sz="2000" dirty="0"/>
              <a:t>Public class Person implements </a:t>
            </a:r>
            <a:r>
              <a:rPr lang="en-US" sz="2000" dirty="0" err="1"/>
              <a:t>SoftwareEngineer</a:t>
            </a:r>
            <a:r>
              <a:rPr lang="en-US" sz="2000" dirty="0"/>
              <a:t> {</a:t>
            </a:r>
          </a:p>
          <a:p>
            <a:pPr marL="0" indent="0">
              <a:buNone/>
            </a:pPr>
            <a:r>
              <a:rPr lang="en-US" sz="2000" dirty="0"/>
              <a:t>   public String code(String requirements) { </a:t>
            </a:r>
            <a:r>
              <a:rPr lang="mr-IN" sz="2000" dirty="0"/>
              <a:t>…</a:t>
            </a:r>
            <a:r>
              <a:rPr lang="en-US" sz="2000" dirty="0"/>
              <a:t>. };</a:t>
            </a:r>
          </a:p>
          <a:p>
            <a:pPr marL="0" indent="0">
              <a:buNone/>
            </a:pPr>
            <a:r>
              <a:rPr lang="en-US" sz="2000" dirty="0"/>
              <a:t>   public Software deliver() { </a:t>
            </a:r>
            <a:r>
              <a:rPr lang="mr-IN" sz="2000" dirty="0"/>
              <a:t>…</a:t>
            </a:r>
            <a:r>
              <a:rPr lang="en-US" sz="2000" dirty="0"/>
              <a:t>. };</a:t>
            </a:r>
          </a:p>
          <a:p>
            <a:pPr marL="0" indent="0">
              <a:buNone/>
            </a:pPr>
            <a:r>
              <a:rPr lang="en-US" sz="2000" dirty="0"/>
              <a:t>   public Software debug() { </a:t>
            </a:r>
            <a:r>
              <a:rPr lang="mr-IN" sz="2000" dirty="0"/>
              <a:t>…</a:t>
            </a:r>
            <a:r>
              <a:rPr lang="en-US" sz="2000" dirty="0"/>
              <a:t> };</a:t>
            </a:r>
          </a:p>
          <a:p>
            <a:pPr marL="0" indent="0">
              <a:buNone/>
            </a:pPr>
            <a:r>
              <a:rPr lang="en-US" sz="2000" dirty="0"/>
              <a:t>}</a:t>
            </a:r>
          </a:p>
          <a:p>
            <a:endParaRPr lang="en-US" sz="2000" dirty="0"/>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dirty="0"/>
              <a:t>So, when a class implements an interface might be seen as the person must have the ability to carry out what the role requires.</a:t>
            </a:r>
          </a:p>
          <a:p>
            <a:r>
              <a:rPr lang="en-US" dirty="0"/>
              <a:t>So a person can play 2 roles simultaneously: mother &amp; software engineer</a:t>
            </a:r>
          </a:p>
          <a:p>
            <a:r>
              <a:rPr lang="en-US" dirty="0"/>
              <a:t>Mother interface has </a:t>
            </a:r>
            <a:r>
              <a:rPr lang="en-US" dirty="0" err="1"/>
              <a:t>breastFeeding</a:t>
            </a:r>
            <a:r>
              <a:rPr lang="en-US" dirty="0"/>
              <a:t>(Person child) method, raise(Person child) method, cook() method, and teach(Person child) method.</a:t>
            </a:r>
          </a:p>
          <a:p>
            <a:r>
              <a:rPr lang="en-US" dirty="0"/>
              <a:t>Class Person implements Mother, </a:t>
            </a:r>
            <a:r>
              <a:rPr lang="en-US" dirty="0" err="1"/>
              <a:t>SoftwareEngineer</a:t>
            </a:r>
            <a:r>
              <a:rPr lang="en-US" dirty="0"/>
              <a:t> {</a:t>
            </a:r>
            <a:r>
              <a:rPr lang="mr-IN" dirty="0"/>
              <a:t>…</a:t>
            </a:r>
            <a:r>
              <a:rPr lang="en-US" dirty="0"/>
              <a:t>}</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example</a:t>
            </a:r>
          </a:p>
        </p:txBody>
      </p:sp>
      <p:sp>
        <p:nvSpPr>
          <p:cNvPr id="3" name="Content Placeholder 2"/>
          <p:cNvSpPr>
            <a:spLocks noGrp="1"/>
          </p:cNvSpPr>
          <p:nvPr>
            <p:ph idx="1"/>
          </p:nvPr>
        </p:nvSpPr>
        <p:spPr/>
        <p:txBody>
          <a:bodyPr/>
          <a:lstStyle/>
          <a:p>
            <a:r>
              <a:rPr lang="en-US" dirty="0"/>
              <a:t>Abstract class might be used to define a common behavior of similar classes. So we put all common methods into an abstract class, and we might put some default behaviors by implementing some methods in abstract class, </a:t>
            </a:r>
            <a:r>
              <a:rPr lang="en-US"/>
              <a:t>while leaving </a:t>
            </a:r>
            <a:r>
              <a:rPr lang="en-US" dirty="0"/>
              <a:t>some methods empty for its child to implement.</a:t>
            </a:r>
          </a:p>
          <a:p>
            <a:r>
              <a:rPr lang="en-US" dirty="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457200" y="1600200"/>
            <a:ext cx="8229600" cy="4756150"/>
          </a:xfrm>
        </p:spPr>
        <p:txBody>
          <a:bodyPr/>
          <a:lstStyle/>
          <a:p>
            <a:r>
              <a:rPr lang="en-US" dirty="0"/>
              <a:t>We might think about the metaphor of type with the “is a” relation, for example:</a:t>
            </a:r>
          </a:p>
          <a:p>
            <a:pPr lvl="1"/>
            <a:r>
              <a:rPr lang="en-US" dirty="0"/>
              <a:t>An eagle “is a” bird, a bird “is an” animal, and (so) an eagle “is an” animal</a:t>
            </a:r>
          </a:p>
          <a:p>
            <a:pPr marL="57150" indent="0">
              <a:buNone/>
            </a:pPr>
            <a:r>
              <a:rPr lang="en-US" dirty="0">
                <a:latin typeface="+mj-lt"/>
              </a:rPr>
              <a:t>class Animal extends </a:t>
            </a:r>
            <a:r>
              <a:rPr lang="en-US" dirty="0" err="1">
                <a:latin typeface="+mj-lt"/>
              </a:rPr>
              <a:t>LiveThing</a:t>
            </a:r>
            <a:r>
              <a:rPr lang="en-US" dirty="0">
                <a:latin typeface="+mj-lt"/>
              </a:rPr>
              <a:t> { public method move() {</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Bird extends Animal { public method fly(){</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Eagle extends Bird { public method </a:t>
            </a:r>
            <a:r>
              <a:rPr lang="en-US" dirty="0" err="1">
                <a:latin typeface="+mj-lt"/>
              </a:rPr>
              <a:t>eat_snake</a:t>
            </a:r>
            <a:r>
              <a:rPr lang="en-US" dirty="0">
                <a:latin typeface="+mj-lt"/>
              </a:rPr>
              <a:t>(){</a:t>
            </a:r>
            <a:r>
              <a:rPr lang="mr-IN" dirty="0">
                <a:latin typeface="+mj-lt"/>
              </a:rPr>
              <a:t>…</a:t>
            </a:r>
            <a:r>
              <a:rPr lang="en-US" dirty="0">
                <a:latin typeface="+mj-lt"/>
              </a:rPr>
              <a:t>} </a:t>
            </a:r>
            <a:r>
              <a:rPr lang="mr-IN" dirty="0">
                <a:latin typeface="+mj-lt"/>
              </a:rPr>
              <a:t>…</a:t>
            </a:r>
            <a:r>
              <a:rPr lang="en-US" dirty="0">
                <a:latin typeface="+mj-lt"/>
              </a:rPr>
              <a:t> }</a:t>
            </a:r>
          </a:p>
          <a:p>
            <a:pPr lvl="1"/>
            <a:r>
              <a:rPr lang="en-US" dirty="0"/>
              <a:t>As we see, the child class has all its parent classes behaviors, and they also have their own behaviors.</a:t>
            </a:r>
          </a:p>
          <a:p>
            <a:pPr lvl="1"/>
            <a:r>
              <a:rPr lang="en-US" dirty="0"/>
              <a:t>That’s why we can say: my eagle is an animal.</a:t>
            </a:r>
          </a:p>
          <a:p>
            <a:pPr marL="57150" indent="0">
              <a:buNone/>
            </a:pPr>
            <a:r>
              <a:rPr lang="en-US" dirty="0"/>
              <a:t>Equivalent statement: Animal </a:t>
            </a:r>
            <a:r>
              <a:rPr lang="en-US" dirty="0" err="1"/>
              <a:t>my_eagle</a:t>
            </a:r>
            <a:r>
              <a:rPr lang="en-US" dirty="0"/>
              <a:t> = new Eagle();</a:t>
            </a:r>
          </a:p>
        </p:txBody>
      </p:sp>
      <p:sp>
        <p:nvSpPr>
          <p:cNvPr id="4" name="Footer Placeholder 3"/>
          <p:cNvSpPr>
            <a:spLocks noGrp="1"/>
          </p:cNvSpPr>
          <p:nvPr>
            <p:ph type="ftr" sz="quarter" idx="10"/>
          </p:nvPr>
        </p:nvSpPr>
        <p:spPr/>
        <p:txBody>
          <a:bodyPr/>
          <a:lstStyle/>
          <a:p>
            <a:r>
              <a:rPr lang="en-US" dirty="0"/>
              <a:t>Lecture 2: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2662</TotalTime>
  <Words>1275</Words>
  <Application>Microsoft Macintosh PowerPoint</Application>
  <PresentationFormat>On-screen Show (4:3)</PresentationFormat>
  <Paragraphs>175</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SE10 slides</vt:lpstr>
      <vt:lpstr>Object-Oriented Programming with Java</vt:lpstr>
      <vt:lpstr>Today’s topic</vt:lpstr>
      <vt:lpstr>Class</vt:lpstr>
      <vt:lpstr>Class &amp; Instance examples</vt:lpstr>
      <vt:lpstr>Interface vs abstract class &amp; Inheritance</vt:lpstr>
      <vt:lpstr>Interface example</vt:lpstr>
      <vt:lpstr>Interface example</vt:lpstr>
      <vt:lpstr>Abstract class example</vt:lpstr>
      <vt:lpstr>Type checking</vt:lpstr>
      <vt:lpstr>Type checking</vt:lpstr>
      <vt:lpstr>Scope &amp; Encapsulation</vt:lpstr>
      <vt:lpstr>Scope</vt:lpstr>
      <vt:lpstr>Static, final</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126</cp:revision>
  <dcterms:created xsi:type="dcterms:W3CDTF">2009-12-29T10:39:27Z</dcterms:created>
  <dcterms:modified xsi:type="dcterms:W3CDTF">2020-10-03T10:26:16Z</dcterms:modified>
</cp:coreProperties>
</file>