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95" r:id="rId6"/>
    <p:sldId id="340" r:id="rId7"/>
    <p:sldId id="348" r:id="rId8"/>
    <p:sldId id="343" r:id="rId9"/>
    <p:sldId id="267" r:id="rId10"/>
    <p:sldId id="375" r:id="rId11"/>
    <p:sldId id="376" r:id="rId12"/>
    <p:sldId id="366" r:id="rId13"/>
    <p:sldId id="367" r:id="rId14"/>
    <p:sldId id="368" r:id="rId15"/>
    <p:sldId id="377" r:id="rId16"/>
    <p:sldId id="369" r:id="rId17"/>
    <p:sldId id="370" r:id="rId18"/>
    <p:sldId id="371" r:id="rId19"/>
    <p:sldId id="372" r:id="rId20"/>
    <p:sldId id="374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44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19/09/2020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Course Introduction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ternal-details-of-hello-java-progra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imple-program-of-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u.edu.sg/home/ehchua/programming/java/J3f_OOPExercises.html" TargetMode="External"/><Relationship Id="rId2" Type="http://schemas.openxmlformats.org/officeDocument/2006/relationships/hyperlink" Target="http://programmingbydo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eatures-of-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jvm-java-virtual-mach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tndaxgk1E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how-to-set-path-in-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and install Java 11 (JDK)</a:t>
            </a:r>
          </a:p>
          <a:p>
            <a:r>
              <a:rPr lang="en-GB" dirty="0"/>
              <a:t>Use Java 11 as default (set in PATH)</a:t>
            </a:r>
          </a:p>
          <a:p>
            <a:pPr marL="0" indent="0">
              <a:buNone/>
            </a:pPr>
            <a:r>
              <a:rPr lang="en-GB" dirty="0"/>
              <a:t>echo %PATH%</a:t>
            </a:r>
          </a:p>
          <a:p>
            <a:r>
              <a:rPr lang="en-GB" dirty="0"/>
              <a:t>Check by running (in command line):</a:t>
            </a:r>
          </a:p>
          <a:p>
            <a:pPr marL="0" indent="0">
              <a:buNone/>
            </a:pPr>
            <a:r>
              <a:rPr lang="en-GB" dirty="0"/>
              <a:t>java –version</a:t>
            </a:r>
          </a:p>
          <a:p>
            <a:pPr marL="0" indent="0">
              <a:buNone/>
            </a:pPr>
            <a:r>
              <a:rPr lang="en-GB" dirty="0" err="1"/>
              <a:t>javac</a:t>
            </a:r>
            <a:r>
              <a:rPr lang="en-GB" dirty="0"/>
              <a:t> –version</a:t>
            </a:r>
          </a:p>
          <a:p>
            <a:pPr lvl="0"/>
            <a:r>
              <a:rPr lang="en-GB" dirty="0" err="1"/>
              <a:t>javac</a:t>
            </a:r>
            <a:r>
              <a:rPr lang="en-GB" dirty="0"/>
              <a:t>: c = compiler, compile java source code (.java) to </a:t>
            </a:r>
            <a:r>
              <a:rPr lang="en-GB" dirty="0" err="1"/>
              <a:t>bytecode</a:t>
            </a:r>
            <a:r>
              <a:rPr lang="en-GB" dirty="0"/>
              <a:t> (.class).</a:t>
            </a:r>
          </a:p>
          <a:p>
            <a:pPr lvl="0"/>
            <a:r>
              <a:rPr lang="en-GB" dirty="0"/>
              <a:t>java: run java program (start JVM) with classes.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public class HelloWorld {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GB"/>
              <a:t>   public static void main(String[] args) {</a:t>
            </a:r>
          </a:p>
          <a:p>
            <a:pPr marL="0" indent="0">
              <a:buNone/>
            </a:pPr>
            <a:r>
              <a:rPr lang="en-GB"/>
              <a:t>      System.out.println("Hello World!");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save as HelloWorld.java (In a folder outside of Users/Program Files/Windows, such as D:\Java), then change current directory to it (cd), compile and run:</a:t>
            </a:r>
          </a:p>
          <a:p>
            <a:pPr marL="0" indent="0">
              <a:buNone/>
            </a:pPr>
            <a:r>
              <a:rPr lang="en-US"/>
              <a:t>javac HelloWorld.java</a:t>
            </a:r>
          </a:p>
          <a:p>
            <a:pPr marL="0" indent="0">
              <a:buNone/>
            </a:pPr>
            <a:r>
              <a:rPr lang="en-US"/>
              <a:t>java HelloWorld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 descr="how to save simple java program by another 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58" y="2644731"/>
            <a:ext cx="5789863" cy="29447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 </a:t>
            </a:r>
            <a:r>
              <a:rPr lang="en-US" dirty="0"/>
              <a:t>detail of Hello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3250" name="Picture 2" descr="compilation of simple java program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07541" y="1687876"/>
            <a:ext cx="5233318" cy="1160056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90294" y="1417638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Compile time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2" name="Picture 4" descr="Java Runtime Process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4611" y="2011343"/>
            <a:ext cx="2531177" cy="4345007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18989" y="1520157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Run time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73969" y="2999874"/>
            <a:ext cx="3745831" cy="144379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compile: </a:t>
            </a:r>
            <a:r>
              <a:rPr lang="en-US" sz="2000" dirty="0" err="1"/>
              <a:t>javac</a:t>
            </a:r>
            <a:r>
              <a:rPr lang="en-US" sz="2000" dirty="0"/>
              <a:t> Hard.java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execute: </a:t>
            </a:r>
            <a:r>
              <a:rPr lang="en-US" sz="2000" dirty="0"/>
              <a:t>java Simple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6" name="Picture 8" descr="how to contain multiple class in simple java progra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011" y="4606704"/>
            <a:ext cx="5233318" cy="1970402"/>
          </a:xfrm>
          <a:prstGeom prst="rect">
            <a:avLst/>
          </a:prstGeom>
          <a:noFill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273969" y="6036260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2400" dirty="0" err="1">
                <a:solidFill>
                  <a:srgbClr val="46424D"/>
                </a:solidFill>
                <a:latin typeface="Arial"/>
                <a:cs typeface="Arial"/>
              </a:rPr>
              <a:t>j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avac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D.java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Input / Printing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string input from user, put it to name.</a:t>
            </a:r>
          </a:p>
          <a:p>
            <a:r>
              <a:rPr lang="en-US" dirty="0"/>
              <a:t>Print "Hello &lt;name&gt;"</a:t>
            </a:r>
          </a:p>
          <a:p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  <a:endParaRPr lang="en-US" dirty="0"/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= </a:t>
            </a:r>
            <a:r>
              <a:rPr lang="en-GB" dirty="0">
                <a:solidFill>
                  <a:srgbClr val="101094"/>
                </a:solidFill>
                <a:latin typeface="inherit"/>
              </a:rPr>
              <a:t>new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GB" dirty="0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inherit"/>
              </a:rPr>
              <a:t>System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.in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); </a:t>
            </a:r>
            <a:r>
              <a:rPr lang="en-GB" dirty="0" err="1">
                <a:solidFill>
                  <a:srgbClr val="2B91AF"/>
                </a:solidFill>
                <a:latin typeface="inherit"/>
              </a:rPr>
              <a:t>System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.out.print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GB" dirty="0">
                <a:solidFill>
                  <a:srgbClr val="7D2727"/>
                </a:solidFill>
                <a:latin typeface="inherit"/>
              </a:rPr>
              <a:t>"Enter a name:\t"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); </a:t>
            </a: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inherit"/>
              </a:rPr>
              <a:t>String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name= 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scanner.nextLine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03336"/>
                </a:solidFill>
                <a:latin typeface="inherit"/>
              </a:rPr>
              <a:t>System.out.println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("Hello " + name);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Entry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EntryPoint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</a:t>
            </a:r>
            <a:r>
              <a:rPr lang="en-US" dirty="0" err="1"/>
              <a:t>foo</a:t>
            </a:r>
            <a:r>
              <a:rPr lang="en-US" dirty="0"/>
              <a:t>(String s) { </a:t>
            </a:r>
            <a:r>
              <a:rPr lang="en-US" dirty="0" err="1"/>
              <a:t>System.out.println</a:t>
            </a:r>
            <a:r>
              <a:rPr lang="en-US" dirty="0"/>
              <a:t>(s);}  </a:t>
            </a:r>
          </a:p>
          <a:p>
            <a:pPr marL="0" indent="0">
              <a:buNone/>
            </a:pPr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("a test String");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("Hello World!");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("another String");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("one more");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665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FooEntry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bar(String s) { </a:t>
            </a:r>
            <a:r>
              <a:rPr lang="en-US" dirty="0" err="1"/>
              <a:t>System.out.println</a:t>
            </a:r>
            <a:r>
              <a:rPr lang="en-US" dirty="0"/>
              <a:t>(s);}  </a:t>
            </a:r>
          </a:p>
          <a:p>
            <a:pPr marL="0" indent="0">
              <a:buNone/>
            </a:pPr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US" dirty="0"/>
              <a:t>      bar(</a:t>
            </a:r>
            <a:r>
              <a:rPr lang="en-GB" dirty="0" err="1"/>
              <a:t>args</a:t>
            </a:r>
            <a:r>
              <a:rPr lang="en-GB" dirty="0"/>
              <a:t>[0]</a:t>
            </a: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("Hello World!");</a:t>
            </a:r>
          </a:p>
          <a:p>
            <a:pPr marL="0" indent="0">
              <a:buNone/>
            </a:pPr>
            <a:r>
              <a:rPr lang="en-US" dirty="0"/>
              <a:t>      bar(</a:t>
            </a:r>
            <a:r>
              <a:rPr lang="en-GB" dirty="0" err="1"/>
              <a:t>args</a:t>
            </a:r>
            <a:r>
              <a:rPr lang="en-GB" dirty="0"/>
              <a:t>[1]</a:t>
            </a:r>
            <a:r>
              <a:rPr lang="en-US" dirty="0"/>
              <a:t>); bar(</a:t>
            </a:r>
            <a:r>
              <a:rPr lang="en-GB" dirty="0" err="1"/>
              <a:t>args</a:t>
            </a:r>
            <a:r>
              <a:rPr lang="en-GB" dirty="0"/>
              <a:t>[2]</a:t>
            </a: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java </a:t>
            </a:r>
            <a:r>
              <a:rPr lang="en-US" dirty="0" err="1"/>
              <a:t>FooEntry</a:t>
            </a:r>
            <a:r>
              <a:rPr lang="en-US" dirty="0"/>
              <a:t> "a test string" "another string" "one more"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public class </a:t>
            </a:r>
            <a:r>
              <a:rPr lang="en-GB" sz="1600" dirty="0" err="1"/>
              <a:t>BazEntry</a:t>
            </a:r>
            <a:r>
              <a:rPr lang="en-GB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public static String </a:t>
            </a:r>
            <a:r>
              <a:rPr lang="en-US" sz="1600" dirty="0" err="1"/>
              <a:t>foo</a:t>
            </a:r>
            <a:r>
              <a:rPr lang="en-US" sz="1600" dirty="0"/>
              <a:t> (String s) { </a:t>
            </a:r>
          </a:p>
          <a:p>
            <a:pPr marL="0" indent="0">
              <a:buNone/>
            </a:pPr>
            <a:r>
              <a:rPr lang="en-US" sz="1600" dirty="0"/>
              <a:t>     return </a:t>
            </a:r>
            <a:r>
              <a:rPr lang="en-GB" sz="1600" dirty="0"/>
              <a:t>new </a:t>
            </a:r>
            <a:r>
              <a:rPr lang="en-GB" sz="1600" dirty="0" err="1"/>
              <a:t>StringBuilder</a:t>
            </a:r>
            <a:r>
              <a:rPr lang="en-GB" sz="1600" dirty="0"/>
              <a:t>(s).reverse().</a:t>
            </a:r>
            <a:r>
              <a:rPr lang="en-GB" sz="1600" dirty="0" err="1"/>
              <a:t>toString</a:t>
            </a:r>
            <a:r>
              <a:rPr lang="en-GB" sz="1600" dirty="0"/>
              <a:t>()</a:t>
            </a:r>
            <a:r>
              <a:rPr lang="en-US" sz="1600" dirty="0"/>
              <a:t>;}  </a:t>
            </a:r>
          </a:p>
          <a:p>
            <a:pPr marL="0" indent="0">
              <a:buNone/>
            </a:pPr>
            <a:r>
              <a:rPr lang="en-GB" sz="1600" dirty="0"/>
              <a:t>   public static void main(String[] </a:t>
            </a:r>
            <a:r>
              <a:rPr lang="en-GB" sz="1600" dirty="0" err="1"/>
              <a:t>args</a:t>
            </a:r>
            <a:r>
              <a:rPr lang="en-GB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("Calling </a:t>
            </a:r>
            <a:r>
              <a:rPr lang="en-US" sz="1600" dirty="0" err="1"/>
              <a:t>BazEntry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FooEntry.bar(</a:t>
            </a:r>
            <a:r>
              <a:rPr lang="en-US" sz="1600" dirty="0" err="1"/>
              <a:t>args</a:t>
            </a:r>
            <a:r>
              <a:rPr lang="en-US" sz="1600" dirty="0"/>
              <a:t>[0]); FooEntry.bar(</a:t>
            </a:r>
            <a:r>
              <a:rPr lang="en-US" sz="1600" dirty="0" err="1"/>
              <a:t>args</a:t>
            </a:r>
            <a:r>
              <a:rPr lang="en-US" sz="1600" dirty="0"/>
              <a:t>[1]);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FooEntry.main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("Calling me - </a:t>
            </a:r>
            <a:r>
              <a:rPr lang="en-US" sz="1600" dirty="0" err="1"/>
              <a:t>BazEntry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foo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[0]));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foo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[1])); </a:t>
            </a:r>
            <a:endParaRPr lang="en-GB" sz="1600" dirty="0"/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982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254"/>
            <a:ext cx="8103937" cy="4439884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public class </a:t>
            </a:r>
            <a:r>
              <a:rPr lang="en-GB" sz="1400" dirty="0" err="1"/>
              <a:t>FooEntry</a:t>
            </a:r>
            <a:r>
              <a:rPr lang="en-GB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static void bar(String s) { </a:t>
            </a:r>
            <a:r>
              <a:rPr lang="en-US" sz="1400" dirty="0" err="1"/>
              <a:t>System.out.println</a:t>
            </a:r>
            <a:r>
              <a:rPr lang="en-US" sz="1400" dirty="0"/>
              <a:t>(s);}  </a:t>
            </a:r>
          </a:p>
          <a:p>
            <a:pPr marL="0" indent="0">
              <a:buNone/>
            </a:pPr>
            <a:r>
              <a:rPr lang="en-GB" sz="1400" dirty="0"/>
              <a:t>  public static void main(String[] </a:t>
            </a:r>
            <a:r>
              <a:rPr lang="en-GB" sz="1400" dirty="0" err="1"/>
              <a:t>args</a:t>
            </a:r>
            <a:r>
              <a:rPr lang="en-GB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("Calling </a:t>
            </a:r>
            <a:r>
              <a:rPr lang="en-US" sz="1400" dirty="0" err="1"/>
              <a:t>FooEntry</a:t>
            </a:r>
            <a:r>
              <a:rPr lang="en-US" sz="1400" dirty="0"/>
              <a:t>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(BazEntry.foo(</a:t>
            </a:r>
            <a:r>
              <a:rPr lang="en-US" sz="1400" dirty="0" err="1"/>
              <a:t>args</a:t>
            </a:r>
            <a:r>
              <a:rPr lang="en-US" sz="1400" dirty="0"/>
              <a:t>[0])); 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(BazEntry.foo(</a:t>
            </a:r>
            <a:r>
              <a:rPr lang="en-US" sz="1400" dirty="0" err="1"/>
              <a:t>args</a:t>
            </a:r>
            <a:r>
              <a:rPr lang="en-US" sz="1400" dirty="0"/>
              <a:t>[1])); </a:t>
            </a:r>
          </a:p>
          <a:p>
            <a:pPr marL="0" indent="0">
              <a:buNone/>
            </a:pPr>
            <a:r>
              <a:rPr lang="en-US" sz="1400" dirty="0"/>
              <a:t>      //</a:t>
            </a:r>
            <a:r>
              <a:rPr lang="en-US" sz="1400" dirty="0" err="1"/>
              <a:t>BazEntry.main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("Calling me - </a:t>
            </a:r>
            <a:r>
              <a:rPr lang="en-US" sz="1400" dirty="0" err="1"/>
              <a:t>FooEntry</a:t>
            </a:r>
            <a:r>
              <a:rPr lang="en-US" sz="1400" dirty="0"/>
              <a:t>");  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[0]);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[1]);</a:t>
            </a:r>
          </a:p>
          <a:p>
            <a:pPr marL="0" indent="0">
              <a:buNone/>
            </a:pPr>
            <a:r>
              <a:rPr lang="en-US" sz="1400" dirty="0"/>
              <a:t>       bar(</a:t>
            </a:r>
            <a:r>
              <a:rPr lang="en-US" sz="1400" dirty="0" err="1"/>
              <a:t>args</a:t>
            </a:r>
            <a:r>
              <a:rPr lang="en-US" sz="1400" dirty="0"/>
              <a:t>[0]); bar(</a:t>
            </a:r>
            <a:r>
              <a:rPr lang="en-US" sz="1400" dirty="0" err="1"/>
              <a:t>args</a:t>
            </a:r>
            <a:r>
              <a:rPr lang="en-US" sz="1400" dirty="0"/>
              <a:t>[1]);        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r>
              <a:rPr lang="en-US" dirty="0"/>
              <a:t>java </a:t>
            </a:r>
            <a:r>
              <a:rPr lang="en-US" dirty="0" err="1"/>
              <a:t>FooEntry</a:t>
            </a:r>
            <a:r>
              <a:rPr lang="en-US" dirty="0"/>
              <a:t> string0 string1</a:t>
            </a:r>
          </a:p>
          <a:p>
            <a:r>
              <a:rPr lang="en-US" dirty="0"/>
              <a:t>java </a:t>
            </a:r>
            <a:r>
              <a:rPr lang="en-US" dirty="0" err="1"/>
              <a:t>BarEntry</a:t>
            </a:r>
            <a:r>
              <a:rPr lang="en-US" dirty="0"/>
              <a:t> string0 string1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153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Java packages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package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A collection of related classes.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Can also "contain" sub-packages.</a:t>
            </a:r>
          </a:p>
          <a:p>
            <a:pPr lvl="1"/>
            <a:r>
              <a:rPr lang="en-US" i="1">
                <a:solidFill>
                  <a:srgbClr val="404040"/>
                </a:solidFill>
                <a:latin typeface="Calibri" charset="0"/>
              </a:rPr>
              <a:t>Sub-packages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can have similar names,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but are not actually contained inside.</a:t>
            </a:r>
          </a:p>
          <a:p>
            <a:pPr lvl="2"/>
            <a:r>
              <a:rPr lang="en-US">
                <a:latin typeface="Courier New" charset="0"/>
              </a:rPr>
              <a:t>java.awt</a:t>
            </a:r>
            <a:r>
              <a:rPr lang="en-US">
                <a:latin typeface="Calibri" charset="0"/>
              </a:rPr>
              <a:t> does not contain </a:t>
            </a:r>
            <a:r>
              <a:rPr lang="en-US">
                <a:latin typeface="Courier New" charset="0"/>
              </a:rPr>
              <a:t>java.awt.event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Uses of Java packages: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group related classes together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as a </a:t>
            </a:r>
            <a:r>
              <a:rPr lang="en-US" i="1">
                <a:solidFill>
                  <a:srgbClr val="404040"/>
                </a:solidFill>
                <a:latin typeface="Calibri" charset="0"/>
              </a:rPr>
              <a:t>namespace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to avoid name collisions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provide a layer of access / protection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keep pieces of a project down to a manageable size</a:t>
            </a:r>
          </a:p>
        </p:txBody>
      </p:sp>
      <p:pic>
        <p:nvPicPr>
          <p:cNvPr id="530436" name="Picture 4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646" r="2339" b="49979"/>
          <a:stretch>
            <a:fillRect/>
          </a:stretch>
        </p:blipFill>
        <p:spPr bwMode="auto">
          <a:xfrm>
            <a:off x="6705600" y="1573213"/>
            <a:ext cx="2133600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4271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Packages and directories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package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directory (folder)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class	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file</a:t>
            </a: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A class named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in package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a.b.c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should reside in this file: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ourier New" charset="0"/>
              </a:rPr>
              <a:t>   a/b/c/D.class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(relative to the root of your project)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The "root" directory of the package hierarchy is determined by your </a:t>
            </a:r>
            <a:r>
              <a:rPr lang="en-US" i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or the directory from which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java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was run.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33508" name="Picture 4" descr="pack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114800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131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US" dirty="0"/>
              <a:t>Java basic</a:t>
            </a:r>
          </a:p>
          <a:p>
            <a:pPr lvl="1"/>
            <a:r>
              <a:rPr lang="en-US" dirty="0"/>
              <a:t>JVM, JDK, version, package &amp; </a:t>
            </a:r>
            <a:r>
              <a:rPr lang="en-US" dirty="0" err="1"/>
              <a:t>classpath</a:t>
            </a:r>
            <a:r>
              <a:rPr lang="en-US" dirty="0"/>
              <a:t>, entry point</a:t>
            </a:r>
          </a:p>
          <a:p>
            <a:pPr lvl="1"/>
            <a:r>
              <a:rPr lang="en-US" dirty="0"/>
              <a:t>Primitive data type and built-in classes.</a:t>
            </a:r>
          </a:p>
          <a:p>
            <a:pPr lvl="1"/>
            <a:r>
              <a:rPr lang="en-US" dirty="0"/>
              <a:t>Testing with Junit</a:t>
            </a:r>
          </a:p>
          <a:p>
            <a:pPr lvl="1"/>
            <a:r>
              <a:rPr lang="en-US" dirty="0"/>
              <a:t>Build tools</a:t>
            </a:r>
          </a:p>
          <a:p>
            <a:pPr lvl="1"/>
            <a:r>
              <a:rPr lang="en-US" dirty="0"/>
              <a:t>Coding convention</a:t>
            </a:r>
          </a:p>
          <a:p>
            <a:pPr lvl="1"/>
            <a:r>
              <a:rPr lang="en-US" dirty="0"/>
              <a:t>GUI (Swing, JavaFX)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Basic OOP: Inheritance, Polymorphism, Encapsulation, Composition</a:t>
            </a:r>
          </a:p>
          <a:p>
            <a:pPr lvl="1"/>
            <a:r>
              <a:rPr lang="en-US" dirty="0"/>
              <a:t>Design principles</a:t>
            </a:r>
          </a:p>
          <a:p>
            <a:pPr lvl="1"/>
            <a:r>
              <a:rPr lang="en-US" dirty="0"/>
              <a:t>Design Pattern introduction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Classpath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The location(s) in which Java looks for class files.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include: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current "working directory" from which you ran javac / java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other folders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JAR archives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URLs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set class path manually when running java at command line:</a:t>
            </a:r>
          </a:p>
          <a:p>
            <a:pPr lvl="1"/>
            <a:r>
              <a:rPr lang="en-US" sz="2000">
                <a:solidFill>
                  <a:srgbClr val="404040"/>
                </a:solidFill>
                <a:latin typeface="Courier New" charset="0"/>
              </a:rPr>
              <a:t>java -cp /home/stepp/libs:/foo/bar/jbl MyClass</a:t>
            </a:r>
          </a:p>
        </p:txBody>
      </p:sp>
    </p:spTree>
    <p:extLst>
      <p:ext uri="{BB962C8B-B14F-4D97-AF65-F5344CB8AC3E}">
        <p14:creationId xmlns:p14="http://schemas.microsoft.com/office/powerpoint/2010/main" val="647029291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package declaration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54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package </a:t>
            </a:r>
            <a:r>
              <a:rPr lang="en-US" b="1" dirty="0">
                <a:solidFill>
                  <a:schemeClr val="accent2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Ghost extends Sprite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File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Sprite.java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should go in folder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/model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772063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package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all classes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must import the model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766561719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class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one 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pacman.model.Sprite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Importing single classes has high precedence: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a same-named class in the current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dir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will override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it will not</a:t>
            </a:r>
          </a:p>
        </p:txBody>
      </p:sp>
    </p:spTree>
    <p:extLst>
      <p:ext uri="{BB962C8B-B14F-4D97-AF65-F5344CB8AC3E}">
        <p14:creationId xmlns:p14="http://schemas.microsoft.com/office/powerpoint/2010/main" val="4021895811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Static import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</a:t>
            </a:r>
            <a:endParaRPr lang="en-US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java.lang.Math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double angle = sin(PI / 2) +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ln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(E * 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Static import allows you to refer to the members of another class without writing that class's name.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Should be used rarely and only with classes whose contents are entirely static "utility" code.</a:t>
            </a:r>
          </a:p>
        </p:txBody>
      </p:sp>
    </p:spTree>
    <p:extLst>
      <p:ext uri="{BB962C8B-B14F-4D97-AF65-F5344CB8AC3E}">
        <p14:creationId xmlns:p14="http://schemas.microsoft.com/office/powerpoint/2010/main" val="3942132882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Referring to packages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className</a:t>
            </a:r>
            <a:endParaRPr lang="en-US" b="1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buFontTx/>
              <a:buNone/>
            </a:pP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console =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   new 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java.lang.System.in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use a type from any package without importing it if you write its full name.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Sometimes this is useful to disambiguate similar names.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java.awt.List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java.util.List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Or, explicitly import one of the classes.</a:t>
            </a:r>
          </a:p>
        </p:txBody>
      </p:sp>
    </p:spTree>
    <p:extLst>
      <p:ext uri="{BB962C8B-B14F-4D97-AF65-F5344CB8AC3E}">
        <p14:creationId xmlns:p14="http://schemas.microsoft.com/office/powerpoint/2010/main" val="2716680459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default package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Compilation units (files) that do not declare a package are put into a default, unnamed,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Classes in the default package: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imported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used by classes in other packages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Many editors discourage the use of the default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java.lang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is implicitly imported in all programs by default.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java.lang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23091537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Java book: chapter 1-5</a:t>
            </a:r>
          </a:p>
          <a:p>
            <a:pPr lvl="0"/>
            <a:r>
              <a:rPr lang="en-US" dirty="0"/>
              <a:t>Install JDK, VS Code</a:t>
            </a:r>
          </a:p>
          <a:p>
            <a:r>
              <a:rPr lang="vi-VN" dirty="0">
                <a:hlinkClick r:id="rId2"/>
              </a:rPr>
              <a:t>http://programmingbydoing.com/</a:t>
            </a:r>
            <a:r>
              <a:rPr lang="vi-VN" dirty="0"/>
              <a:t> 1-7</a:t>
            </a:r>
            <a:r>
              <a:rPr lang="en-US" dirty="0"/>
              <a:t>5 (except 63)</a:t>
            </a:r>
          </a:p>
          <a:p>
            <a:r>
              <a:rPr lang="en-US" dirty="0">
                <a:hlinkClick r:id="rId3"/>
              </a:rPr>
              <a:t>https://www.ntu.edu.sg/home/ehchua/programming/java/J3f_OOPExercises.html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Be present at the course is </a:t>
            </a:r>
            <a:r>
              <a:rPr lang="en-GB" b="1" dirty="0"/>
              <a:t>only 10 %</a:t>
            </a:r>
            <a:r>
              <a:rPr lang="en-GB" dirty="0"/>
              <a:t> of the learning path</a:t>
            </a:r>
            <a:endParaRPr lang="en-US" b="1" dirty="0"/>
          </a:p>
          <a:p>
            <a:pPr lvl="0"/>
            <a:r>
              <a:rPr lang="en-GB" dirty="0"/>
              <a:t>The remaining 90 % consists in </a:t>
            </a:r>
            <a:r>
              <a:rPr lang="en-GB" b="1" dirty="0"/>
              <a:t>studying at home</a:t>
            </a:r>
            <a:r>
              <a:rPr lang="en-GB" dirty="0"/>
              <a:t>, </a:t>
            </a:r>
            <a:r>
              <a:rPr lang="en-GB" b="1" dirty="0"/>
              <a:t>doing assignments, final project result and presentations.</a:t>
            </a:r>
            <a:endParaRPr lang="en-US" b="1" dirty="0"/>
          </a:p>
          <a:p>
            <a:pPr lvl="0"/>
            <a:r>
              <a:rPr lang="en-GB"/>
              <a:t>2 </a:t>
            </a:r>
            <a:r>
              <a:rPr lang="en-GB" dirty="0"/>
              <a:t>assignments account </a:t>
            </a:r>
            <a:r>
              <a:rPr lang="en-GB"/>
              <a:t>for 40</a:t>
            </a:r>
            <a:r>
              <a:rPr lang="en-GB" dirty="0"/>
              <a:t>% of total score, final project accounts </a:t>
            </a:r>
            <a:r>
              <a:rPr lang="en-GB"/>
              <a:t>for 50</a:t>
            </a:r>
            <a:r>
              <a:rPr lang="en-GB" dirty="0"/>
              <a:t>% of total score.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7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3186"/>
              </p:ext>
            </p:extLst>
          </p:nvPr>
        </p:nvGraphicFramePr>
        <p:xfrm>
          <a:off x="457200" y="1231979"/>
          <a:ext cx="82296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Topic</a:t>
                      </a:r>
                      <a:endParaRPr lang="en-US" sz="2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Reference</a:t>
                      </a:r>
                      <a:endParaRPr lang="en-US" sz="2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 &amp; Coding	 &amp; Test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Java: A Beginner's Guide, Sixth Edition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Clean Code: A Handbook of Agile Software Craftsmanship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http://programmingbydoing.com/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JUnit Recipes - Practical Methods for Programmer Testing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Object-Oriented Analysis and Design with Applications - 3rd Edition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http://www.oodesign.com/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u="sng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2"/>
                        </a:rPr>
                        <a:t>https://sourcemaking.com/design_patterns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Head first Design Patterns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Patterns: Elements of Reusable Object-Oriented Software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30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Java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Language, JVM, JDK </a:t>
            </a:r>
          </a:p>
          <a:p>
            <a:pPr lvl="0"/>
            <a:r>
              <a:rPr lang="en-US" dirty="0"/>
              <a:t>Package</a:t>
            </a:r>
          </a:p>
          <a:p>
            <a:r>
              <a:rPr lang="en-US" dirty="0" err="1"/>
              <a:t>Classpath</a:t>
            </a:r>
            <a:endParaRPr lang="en-US" dirty="0"/>
          </a:p>
          <a:p>
            <a:pPr lvl="0"/>
            <a:r>
              <a:rPr lang="en-US" dirty="0"/>
              <a:t>Compiler and Runner</a:t>
            </a:r>
          </a:p>
          <a:p>
            <a:r>
              <a:rPr lang="en-US" dirty="0"/>
              <a:t>Build tools </a:t>
            </a:r>
          </a:p>
          <a:p>
            <a:r>
              <a:rPr lang="en-US" dirty="0"/>
              <a:t>IDE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Language features</a:t>
            </a:r>
            <a:endParaRPr lang="en-GB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>
          <a:xfrm>
            <a:off x="34787" y="1626935"/>
            <a:ext cx="4553284" cy="4756150"/>
          </a:xfrm>
        </p:spPr>
        <p:txBody>
          <a:bodyPr/>
          <a:lstStyle/>
          <a:p>
            <a:r>
              <a:rPr lang="en-US" sz="1600" dirty="0"/>
              <a:t>Originally developed by Sun Microsystems which was initiated by James Gosling and released in 1995.</a:t>
            </a:r>
          </a:p>
          <a:p>
            <a:r>
              <a:rPr lang="en-US" sz="1600" b="1" dirty="0"/>
              <a:t>Latest LTS version</a:t>
            </a:r>
            <a:r>
              <a:rPr lang="en-US" sz="1600" dirty="0"/>
              <a:t>: Java 11.</a:t>
            </a:r>
          </a:p>
          <a:p>
            <a:r>
              <a:rPr lang="en-US" sz="1600" b="1" dirty="0"/>
              <a:t>Object Oriented</a:t>
            </a:r>
            <a:r>
              <a:rPr lang="en-US" sz="1600" dirty="0"/>
              <a:t> − In Java, everything is an Object. Java can be easily extended since it is based on the Object model.</a:t>
            </a:r>
          </a:p>
          <a:p>
            <a:r>
              <a:rPr lang="en-US" sz="1600" b="1" dirty="0"/>
              <a:t>Simple</a:t>
            </a:r>
            <a:r>
              <a:rPr lang="en-US" sz="1600" dirty="0"/>
              <a:t> − Java is designed to be easy to learn. If you understand the basic concept of OOP Java, it would be easy to master.</a:t>
            </a:r>
          </a:p>
          <a:p>
            <a:r>
              <a:rPr lang="en-US" sz="1600" b="1" dirty="0"/>
              <a:t>Platform Independent</a:t>
            </a:r>
            <a:r>
              <a:rPr lang="en-US" sz="1600" dirty="0"/>
              <a:t>. </a:t>
            </a:r>
          </a:p>
          <a:p>
            <a:r>
              <a:rPr lang="en-US" sz="1600" b="1" dirty="0"/>
              <a:t>Multithreaded</a:t>
            </a:r>
          </a:p>
          <a:p>
            <a:r>
              <a:rPr lang="en-US" sz="1600" b="1" dirty="0"/>
              <a:t>Interpreted</a:t>
            </a:r>
          </a:p>
          <a:p>
            <a:r>
              <a:rPr lang="en-US" sz="1600" dirty="0"/>
              <a:t>And more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1746" name="Picture 2" descr="Java Featur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1600200"/>
            <a:ext cx="4762500" cy="48291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JVM </a:t>
            </a:r>
            <a:r>
              <a:rPr lang="en-US" dirty="0"/>
              <a:t>– Java Virtual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JVM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29109" y="1732547"/>
            <a:ext cx="4884955" cy="4215061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7637"/>
            <a:ext cx="3665621" cy="493871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dirty="0"/>
              <a:t> A </a:t>
            </a:r>
            <a:r>
              <a:rPr lang="en-GB" b="1" dirty="0">
                <a:solidFill>
                  <a:srgbClr val="FF0000"/>
                </a:solidFill>
              </a:rPr>
              <a:t>specification</a:t>
            </a:r>
            <a:r>
              <a:rPr lang="en-GB" dirty="0"/>
              <a:t> where working of Java Virtual Machine is specified. But implementation provider is independent to choose the algorithm. Its implementation has been provided by Oracle and other companies.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 An implementation</a:t>
            </a:r>
            <a:r>
              <a:rPr lang="en-GB" dirty="0"/>
              <a:t> Its implementation is known as </a:t>
            </a:r>
            <a:r>
              <a:rPr lang="en-GB" b="1" dirty="0">
                <a:solidFill>
                  <a:srgbClr val="FF0000"/>
                </a:solidFill>
              </a:rPr>
              <a:t>JRE</a:t>
            </a:r>
            <a:r>
              <a:rPr lang="en-GB" dirty="0"/>
              <a:t> (Java Runtime Environment).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 Runtime Instance</a:t>
            </a:r>
            <a:r>
              <a:rPr lang="en-GB" dirty="0"/>
              <a:t> Whenever you write </a:t>
            </a:r>
            <a:r>
              <a:rPr lang="en-GB" b="1" dirty="0">
                <a:solidFill>
                  <a:srgbClr val="FF0000"/>
                </a:solidFill>
              </a:rPr>
              <a:t>java</a:t>
            </a:r>
            <a:r>
              <a:rPr lang="en-GB" dirty="0"/>
              <a:t> command on the command prompt to run the java class, an instance of JVM is created.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</a:t>
            </a:r>
            <a:r>
              <a:rPr lang="en-US" dirty="0" err="1"/>
              <a:t>vs</a:t>
            </a:r>
            <a:r>
              <a:rPr lang="en-US" dirty="0"/>
              <a:t> JRE </a:t>
            </a:r>
            <a:r>
              <a:rPr lang="en-US" dirty="0" err="1"/>
              <a:t>vs</a:t>
            </a:r>
            <a:r>
              <a:rPr lang="en-US" dirty="0"/>
              <a:t> JVM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2226" name="Picture 2" descr="JD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116" y="1764099"/>
            <a:ext cx="8007684" cy="4683007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7638"/>
            <a:ext cx="6291179" cy="486026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>
                <a:hlinkClick r:id="rId3"/>
              </a:rPr>
              <a:t>https://youtu.be/7tndaxgk1E8</a:t>
            </a:r>
            <a:endParaRPr lang="en-GB" b="1" dirty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>
                <a:hlinkClick r:id="rId2"/>
              </a:rPr>
              <a:t>Set PATH</a:t>
            </a:r>
            <a:endParaRPr lang="en-US" dirty="0"/>
          </a:p>
          <a:p>
            <a:r>
              <a:rPr lang="en-US" dirty="0"/>
              <a:t>Hello World</a:t>
            </a:r>
          </a:p>
          <a:p>
            <a:r>
              <a:rPr lang="en-US" dirty="0"/>
              <a:t>Keyboard Input / Printing</a:t>
            </a:r>
          </a:p>
          <a:p>
            <a:r>
              <a:rPr lang="en-US" dirty="0"/>
              <a:t>Entry point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41E0359975941A27AE591059ED695" ma:contentTypeVersion="0" ma:contentTypeDescription="Create a new document." ma:contentTypeScope="" ma:versionID="315b9811c4f7cec78b5a81598361bd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B85E7F-F06A-4027-91E5-A4939FAA88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1D9E64-8D7A-4018-9DE7-AB12136F2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7A8808-1621-4D19-A1F3-6469DCF4F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2317</TotalTime>
  <Words>1811</Words>
  <Application>Microsoft Macintosh PowerPoint</Application>
  <PresentationFormat>On-screen Show (4:3)</PresentationFormat>
  <Paragraphs>480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inherit</vt:lpstr>
      <vt:lpstr>Arial</vt:lpstr>
      <vt:lpstr>Calibri</vt:lpstr>
      <vt:lpstr>Courier New</vt:lpstr>
      <vt:lpstr>Lucida Sans</vt:lpstr>
      <vt:lpstr>Times New Roman</vt:lpstr>
      <vt:lpstr>Wingdings</vt:lpstr>
      <vt:lpstr>SE10 slides</vt:lpstr>
      <vt:lpstr>Object-Oriented Programming with Java</vt:lpstr>
      <vt:lpstr>Course’s Content</vt:lpstr>
      <vt:lpstr>Evaluation</vt:lpstr>
      <vt:lpstr>References</vt:lpstr>
      <vt:lpstr>Today’s topic: Java Overview</vt:lpstr>
      <vt:lpstr>Language features</vt:lpstr>
      <vt:lpstr>JVM – Java Virtual Machine</vt:lpstr>
      <vt:lpstr>JDK vs JRE vs JVM</vt:lpstr>
      <vt:lpstr>Get started</vt:lpstr>
      <vt:lpstr>Installation</vt:lpstr>
      <vt:lpstr>Hello World</vt:lpstr>
      <vt:lpstr>Internal detail of Hello program</vt:lpstr>
      <vt:lpstr>Keyboard Input / Printing</vt:lpstr>
      <vt:lpstr>Entry Point</vt:lpstr>
      <vt:lpstr>Entry Point (cont.)</vt:lpstr>
      <vt:lpstr>Entry Point (cont.)</vt:lpstr>
      <vt:lpstr>Entry Point (cont.)</vt:lpstr>
      <vt:lpstr>Java packages</vt:lpstr>
      <vt:lpstr>Packages and directories</vt:lpstr>
      <vt:lpstr>Classpath</vt:lpstr>
      <vt:lpstr>A package declaration</vt:lpstr>
      <vt:lpstr>Importing a package</vt:lpstr>
      <vt:lpstr>Importing a class</vt:lpstr>
      <vt:lpstr>Static import</vt:lpstr>
      <vt:lpstr>Referring to packages</vt:lpstr>
      <vt:lpstr>The default package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149</cp:revision>
  <dcterms:created xsi:type="dcterms:W3CDTF">2009-12-29T10:39:27Z</dcterms:created>
  <dcterms:modified xsi:type="dcterms:W3CDTF">2020-09-21T23:57:12Z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0x010100D5C41E0359975941A27AE591059ED695</vt:lpwstr>
  </property>
</Properties>
</file>