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340" r:id="rId4"/>
    <p:sldId id="348" r:id="rId5"/>
    <p:sldId id="342" r:id="rId6"/>
    <p:sldId id="343" r:id="rId7"/>
    <p:sldId id="26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14/09/2018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Package access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Java provides the following access modifiers: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all other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private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only to the current class (and any nested types).</a:t>
            </a: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protected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the current class, any of its subclasses, and any other types within the same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default (package): Visible to the current class and any other types within the same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To give a member default scope, do not write a modifier: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800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package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class Sprite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points; 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String name;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108192140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 exercise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Add packages to the Rock-Paper-Scissors game.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core "model" data.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graphical "view"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Any general utility code can go into a default package or into another named utility 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util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Add appropriate package and import statements so that the types can use each other properly.</a:t>
            </a:r>
          </a:p>
        </p:txBody>
      </p:sp>
    </p:spTree>
    <p:extLst>
      <p:ext uri="{BB962C8B-B14F-4D97-AF65-F5344CB8AC3E}">
        <p14:creationId xmlns:p14="http://schemas.microsoft.com/office/powerpoint/2010/main" val="316132935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sz="2800" b="1" dirty="0">
                <a:solidFill>
                  <a:srgbClr val="262626"/>
                </a:solidFill>
                <a:latin typeface="Calibri" charset="0"/>
              </a:rPr>
              <a:t>JAR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: </a:t>
            </a:r>
            <a:r>
              <a:rPr lang="en-US" sz="2800" b="1" dirty="0">
                <a:solidFill>
                  <a:srgbClr val="262626"/>
                </a:solidFill>
                <a:latin typeface="Calibri" charset="0"/>
              </a:rPr>
              <a:t>J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ava </a:t>
            </a:r>
            <a:r>
              <a:rPr lang="en-US" sz="2800" b="1" dirty="0" err="1">
                <a:solidFill>
                  <a:srgbClr val="262626"/>
                </a:solidFill>
                <a:latin typeface="Calibri" charset="0"/>
              </a:rPr>
              <a:t>AR</a:t>
            </a:r>
            <a:r>
              <a:rPr lang="en-US" sz="2800" dirty="0" err="1">
                <a:solidFill>
                  <a:srgbClr val="262626"/>
                </a:solidFill>
                <a:latin typeface="Calibri" charset="0"/>
              </a:rPr>
              <a:t>chive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.  A group of Java classes and supporting files combined into a single file compressed with ZIP format, and given .JAR extension.</a:t>
            </a:r>
            <a:endParaRPr lang="en-US" sz="28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Advantages of JAR files: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compressed; quicker download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just one file; less mess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can be executable</a:t>
            </a:r>
          </a:p>
          <a:p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The closest you can get to having a .exe</a:t>
            </a:r>
            <a:br>
              <a:rPr lang="en-US" sz="2800" dirty="0">
                <a:solidFill>
                  <a:srgbClr val="262626"/>
                </a:solidFill>
                <a:latin typeface="Calibri" charset="0"/>
              </a:rPr>
            </a:b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file for your Java application.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JAR Files</a:t>
            </a:r>
          </a:p>
        </p:txBody>
      </p:sp>
    </p:spTree>
    <p:extLst>
      <p:ext uri="{BB962C8B-B14F-4D97-AF65-F5344CB8AC3E}">
        <p14:creationId xmlns:p14="http://schemas.microsoft.com/office/powerpoint/2010/main" val="316575482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Creating a JAR archive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from the command line: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i="1" dirty="0" err="1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files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MyProgram.jar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*.class *.gif *.jpg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 IDEs (e.g. Eclipse) can create JARs automatically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File → Export... → JAR file</a:t>
            </a:r>
          </a:p>
        </p:txBody>
      </p:sp>
      <p:pic>
        <p:nvPicPr>
          <p:cNvPr id="548868" name="Picture 4" descr="eclipse-j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5"/>
          <a:stretch>
            <a:fillRect/>
          </a:stretch>
        </p:blipFill>
        <p:spPr bwMode="auto">
          <a:xfrm>
            <a:off x="1587500" y="4745038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48869" name="Picture 5" descr="eclipse-j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973638"/>
            <a:ext cx="296386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60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JAR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372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Running a JAR from the command line: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java -jar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.jar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Most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OSes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can run JARs directly by double-clicking them:</a:t>
            </a:r>
          </a:p>
        </p:txBody>
      </p:sp>
      <p:pic>
        <p:nvPicPr>
          <p:cNvPr id="549892" name="Picture 4" descr="run-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7338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3569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Making a runnable JAR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manifest file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Used to create a JAR runnable as a program.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m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manifestFile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MyAppletJar.jar</a:t>
            </a:r>
            <a:br>
              <a:rPr lang="en-US" dirty="0">
                <a:solidFill>
                  <a:srgbClr val="404040"/>
                </a:solidFill>
                <a:latin typeface="Courier New" charset="0"/>
              </a:rPr>
            </a:b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 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mypackage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/*.class *.gif</a:t>
            </a:r>
          </a:p>
          <a:p>
            <a:pPr lvl="1">
              <a:buFont typeface="Wingdings" charset="0"/>
              <a:buNone/>
            </a:pPr>
            <a:endParaRPr lang="en-US" i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sz="2400" i="1" dirty="0">
                <a:solidFill>
                  <a:srgbClr val="404040"/>
                </a:solidFill>
                <a:latin typeface="Calibri" charset="0"/>
              </a:rPr>
              <a:t>Contents of MANIFEST file: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404040"/>
                </a:solidFill>
                <a:latin typeface="Courier New" charset="0"/>
              </a:rPr>
              <a:t>Main-Class: </a:t>
            </a:r>
            <a:r>
              <a:rPr lang="en-US" sz="2400" b="1" dirty="0" err="1">
                <a:solidFill>
                  <a:srgbClr val="404040"/>
                </a:solidFill>
                <a:latin typeface="Calibri" charset="0"/>
              </a:rPr>
              <a:t>MainClassName</a:t>
            </a: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Eclipse will automatically generate and insert a proper manifest file into your JAR if you specify the main-class to use.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33400" y="3134143"/>
            <a:ext cx="4648200" cy="1020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20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Resources inside a JAR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embed external resources inside your JAR: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images (GIF, JPG, PNG,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audio files (WAV, MP3)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input data files (TXT, DAT,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But code for opening files will look outside your JAR, not inside it.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new File("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")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 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292572950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Accessing JAR resources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885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Every class has an associated .class object with these methods: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URL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filename)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InputStream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getResourceAsStream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name)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If a class named 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wants to load resources from within a JAR, its code to do so should be the following: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Example.class.getResourceAsStream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images/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</a:p>
          <a:p>
            <a:pPr lvl="1"/>
            <a:endParaRPr lang="en-US" sz="1800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(Some classes like Scanner read from streams; some like Toolkit read from URLs.)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NOTE the very important leading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character; without it, you will get a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null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3019012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Java book: chapter 1-5</a:t>
            </a:r>
            <a:endParaRPr lang="en-US" dirty="0"/>
          </a:p>
          <a:p>
            <a:pPr lvl="0"/>
            <a:r>
              <a:rPr lang="en-US" dirty="0"/>
              <a:t>Install Java, JDK, IDE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 dirty="0"/>
              <a:t>5 assignments account for 50% of total score, final project accounts for 40%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775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Prerequisites:  Basic programming skills.</a:t>
            </a:r>
          </a:p>
          <a:p>
            <a:pPr lvl="0"/>
            <a:r>
              <a:rPr lang="en-US" dirty="0"/>
              <a:t>Survey: /courses/</a:t>
            </a:r>
            <a:r>
              <a:rPr lang="en-US" dirty="0" err="1"/>
              <a:t>oopjava</a:t>
            </a:r>
            <a:endParaRPr lang="en-US" dirty="0"/>
          </a:p>
          <a:p>
            <a:pPr lvl="1"/>
            <a:r>
              <a:rPr lang="en-US" dirty="0"/>
              <a:t>Current background: knowledge &amp; skills.</a:t>
            </a:r>
          </a:p>
          <a:p>
            <a:pPr lvl="1"/>
            <a:r>
              <a:rPr lang="en-US" dirty="0"/>
              <a:t>Communication channels</a:t>
            </a:r>
          </a:p>
          <a:p>
            <a:pPr lvl="1"/>
            <a:r>
              <a:rPr lang="en-US" dirty="0"/>
              <a:t>Notifications</a:t>
            </a:r>
          </a:p>
          <a:p>
            <a:pPr lvl="0"/>
            <a:r>
              <a:rPr lang="en-US" dirty="0"/>
              <a:t>Quick questions: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Programming experience</a:t>
            </a:r>
          </a:p>
          <a:p>
            <a:pPr lvl="1"/>
            <a:r>
              <a:rPr lang="en-US" dirty="0"/>
              <a:t>OOP Experience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756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Originally developed by Sun Microsystems which was initiated by James Gosling and released in 1995.</a:t>
            </a:r>
          </a:p>
          <a:p>
            <a:r>
              <a:rPr lang="en-US" sz="2000" b="1" dirty="0"/>
              <a:t>Latest stable version</a:t>
            </a:r>
            <a:r>
              <a:rPr lang="en-US" sz="2000" dirty="0"/>
              <a:t>: </a:t>
            </a:r>
            <a:r>
              <a:rPr lang="en-US" sz="2000"/>
              <a:t>Java 10.</a:t>
            </a:r>
            <a:endParaRPr lang="en-US" sz="2000" dirty="0"/>
          </a:p>
          <a:p>
            <a:r>
              <a:rPr lang="en-US" sz="2000" b="1" dirty="0"/>
              <a:t>Object Oriented</a:t>
            </a:r>
            <a:r>
              <a:rPr lang="en-US" sz="2000" dirty="0"/>
              <a:t> − In Java, everything is an Object. Java can be easily extended since it is based on the Object model.</a:t>
            </a:r>
          </a:p>
          <a:p>
            <a:r>
              <a:rPr lang="en-US" sz="2000" b="1" dirty="0"/>
              <a:t>Simple</a:t>
            </a:r>
            <a:r>
              <a:rPr lang="en-US" sz="2000" dirty="0"/>
              <a:t> − Java is designed to be easy to learn. If you understand the basic concept of OOP Java, it would be easy to master.</a:t>
            </a:r>
          </a:p>
          <a:p>
            <a:r>
              <a:rPr lang="en-US" sz="2000" b="1" dirty="0"/>
              <a:t>Platform Independent</a:t>
            </a:r>
            <a:r>
              <a:rPr lang="en-US" sz="2000" dirty="0"/>
              <a:t>. </a:t>
            </a:r>
          </a:p>
          <a:p>
            <a:r>
              <a:rPr lang="en-US" sz="2000" b="1" dirty="0"/>
              <a:t>Multithreaded</a:t>
            </a:r>
          </a:p>
          <a:p>
            <a:r>
              <a:rPr lang="en-US" sz="2000" b="1" dirty="0"/>
              <a:t>Interpreted</a:t>
            </a:r>
          </a:p>
          <a:p>
            <a:r>
              <a:rPr lang="en-US" sz="20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14/09/2018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2250</TotalTime>
  <Words>1171</Words>
  <Application>Microsoft Macintosh PowerPoint</Application>
  <PresentationFormat>On-screen Show (4:3)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Before we start</vt:lpstr>
      <vt:lpstr>Today’s topic: Java Overview</vt:lpstr>
      <vt:lpstr>Language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Package access</vt:lpstr>
      <vt:lpstr>Package exercise</vt:lpstr>
      <vt:lpstr>JAR Files</vt:lpstr>
      <vt:lpstr>Creating a JAR archive</vt:lpstr>
      <vt:lpstr>Running a JAR</vt:lpstr>
      <vt:lpstr>Making a runnable JAR</vt:lpstr>
      <vt:lpstr>Resources inside a JAR</vt:lpstr>
      <vt:lpstr>Accessing JAR resources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103</cp:revision>
  <dcterms:created xsi:type="dcterms:W3CDTF">2009-12-29T10:39:27Z</dcterms:created>
  <dcterms:modified xsi:type="dcterms:W3CDTF">2018-09-13T23:53:28Z</dcterms:modified>
</cp:coreProperties>
</file>