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6"/>
  </p:notesMasterIdLst>
  <p:handoutMasterIdLst>
    <p:handoutMasterId r:id="rId17"/>
  </p:handoutMasterIdLst>
  <p:sldIdLst>
    <p:sldId id="256" r:id="rId2"/>
    <p:sldId id="295" r:id="rId3"/>
    <p:sldId id="345" r:id="rId4"/>
    <p:sldId id="346" r:id="rId5"/>
    <p:sldId id="347" r:id="rId6"/>
    <p:sldId id="348" r:id="rId7"/>
    <p:sldId id="349" r:id="rId8"/>
    <p:sldId id="350" r:id="rId9"/>
    <p:sldId id="352" r:id="rId10"/>
    <p:sldId id="351" r:id="rId11"/>
    <p:sldId id="353" r:id="rId12"/>
    <p:sldId id="354" r:id="rId13"/>
    <p:sldId id="355" r:id="rId14"/>
    <p:sldId id="344"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61041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smtClean="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Mr. 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/courses/</a:t>
            </a:r>
            <a:r>
              <a:rPr lang="en-US" dirty="0" err="1" smtClean="0">
                <a:ea typeface="+mn-ea"/>
                <a:cs typeface="+mn-cs"/>
              </a:rPr>
              <a:t>oopjava</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a:t>
            </a:r>
            <a:endParaRPr lang="en-US" dirty="0"/>
          </a:p>
        </p:txBody>
      </p:sp>
      <p:sp>
        <p:nvSpPr>
          <p:cNvPr id="3" name="Content Placeholder 2"/>
          <p:cNvSpPr>
            <a:spLocks noGrp="1"/>
          </p:cNvSpPr>
          <p:nvPr>
            <p:ph idx="1"/>
          </p:nvPr>
        </p:nvSpPr>
        <p:spPr/>
        <p:txBody>
          <a:bodyPr/>
          <a:lstStyle/>
          <a:p>
            <a:r>
              <a:rPr lang="en-US" dirty="0" smtClean="0"/>
              <a:t>We might keep the metaphor of interface as role.</a:t>
            </a:r>
          </a:p>
          <a:p>
            <a:r>
              <a:rPr lang="en-US" dirty="0" smtClean="0"/>
              <a:t>So an interface is like a role, a person can play as many roles as he want, as long as he “knows” the behavior of the roles that he plays, “knows” means he implements the behaviors so that he can be able to receive the messages (behavior = method, calling a method = sending a message) and return the corresponding actions (return the right object).</a:t>
            </a:r>
          </a:p>
          <a:p>
            <a:r>
              <a:rPr lang="en-US" dirty="0" smtClean="0"/>
              <a:t>For example: the person Obama can play father role and president role and husband role at </a:t>
            </a:r>
            <a:r>
              <a:rPr lang="en-US" smtClean="0"/>
              <a:t>the same time.</a:t>
            </a:r>
            <a:endParaRPr lang="en-US"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120355078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&amp; Encapsulation</a:t>
            </a:r>
            <a:endParaRPr lang="en-US" dirty="0"/>
          </a:p>
        </p:txBody>
      </p:sp>
      <p:sp>
        <p:nvSpPr>
          <p:cNvPr id="3" name="Content Placeholder 2"/>
          <p:cNvSpPr>
            <a:spLocks noGrp="1"/>
          </p:cNvSpPr>
          <p:nvPr>
            <p:ph idx="1"/>
          </p:nvPr>
        </p:nvSpPr>
        <p:spPr>
          <a:xfrm>
            <a:off x="457200" y="1600200"/>
            <a:ext cx="8229600" cy="4756150"/>
          </a:xfrm>
        </p:spPr>
        <p:txBody>
          <a:bodyPr/>
          <a:lstStyle/>
          <a:p>
            <a:r>
              <a:rPr lang="en-US" sz="2000" dirty="0" smtClean="0"/>
              <a:t>Although we can expose object states to be accessed from outside, we are not recommended to do so.</a:t>
            </a:r>
          </a:p>
          <a:p>
            <a:pPr marL="0" indent="0">
              <a:buNone/>
            </a:pPr>
            <a:r>
              <a:rPr lang="en-US" sz="2000" dirty="0" smtClean="0"/>
              <a:t>“expose = public: e.g. </a:t>
            </a:r>
            <a:r>
              <a:rPr lang="mr-IN" sz="2000" dirty="0" smtClean="0"/>
              <a:t>–</a:t>
            </a:r>
            <a:r>
              <a:rPr lang="en-US" sz="2000" dirty="0" smtClean="0"/>
              <a:t> public </a:t>
            </a:r>
            <a:r>
              <a:rPr lang="en-US" sz="2000" dirty="0" err="1" smtClean="0"/>
              <a:t>int</a:t>
            </a:r>
            <a:r>
              <a:rPr lang="en-US" sz="2000" dirty="0" smtClean="0"/>
              <a:t> age();</a:t>
            </a:r>
          </a:p>
          <a:p>
            <a:r>
              <a:rPr lang="en-US" sz="2000" dirty="0" smtClean="0"/>
              <a:t>The reason is that we should always control our behaviors. For instance, instead of exposing age, we might define a method like this:</a:t>
            </a:r>
          </a:p>
          <a:p>
            <a:pPr marL="0" indent="0">
              <a:buNone/>
            </a:pPr>
            <a:r>
              <a:rPr lang="en-US" sz="1600" dirty="0"/>
              <a:t>p</a:t>
            </a:r>
            <a:r>
              <a:rPr lang="en-US" sz="1600" dirty="0" smtClean="0"/>
              <a:t>ublic </a:t>
            </a:r>
            <a:r>
              <a:rPr lang="en-US" sz="1600" dirty="0" err="1" smtClean="0"/>
              <a:t>int</a:t>
            </a:r>
            <a:r>
              <a:rPr lang="en-US" sz="1600" dirty="0" smtClean="0"/>
              <a:t> </a:t>
            </a:r>
            <a:r>
              <a:rPr lang="en-US" sz="1600" dirty="0" err="1" smtClean="0"/>
              <a:t>getAge</a:t>
            </a:r>
            <a:r>
              <a:rPr lang="en-US" sz="1600" dirty="0" smtClean="0"/>
              <a:t>() {</a:t>
            </a:r>
          </a:p>
          <a:p>
            <a:pPr marL="0" indent="0">
              <a:buNone/>
            </a:pPr>
            <a:r>
              <a:rPr lang="en-US" sz="1600" dirty="0"/>
              <a:t> </a:t>
            </a:r>
            <a:r>
              <a:rPr lang="en-US" sz="1600" dirty="0" smtClean="0"/>
              <a:t>  if (the asking person is my friends) return age;</a:t>
            </a:r>
          </a:p>
          <a:p>
            <a:pPr marL="0" indent="0">
              <a:buNone/>
            </a:pPr>
            <a:r>
              <a:rPr lang="en-US" sz="1600" dirty="0"/>
              <a:t> </a:t>
            </a:r>
            <a:r>
              <a:rPr lang="en-US" sz="1600" dirty="0" smtClean="0"/>
              <a:t>  else return 30;</a:t>
            </a:r>
          </a:p>
          <a:p>
            <a:pPr marL="0" indent="0">
              <a:buNone/>
            </a:pPr>
            <a:r>
              <a:rPr lang="en-US" sz="1600" dirty="0"/>
              <a:t>}</a:t>
            </a:r>
            <a:endParaRPr lang="en-US" sz="1600" dirty="0" smtClean="0"/>
          </a:p>
          <a:p>
            <a:r>
              <a:rPr lang="en-US" sz="2000" dirty="0" smtClean="0"/>
              <a:t>We have 3 scopes of behaviors &amp; methods: public, protected, private.</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210849154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Public = allow outside to see.</a:t>
            </a:r>
          </a:p>
          <a:p>
            <a:r>
              <a:rPr lang="en-US" dirty="0" smtClean="0"/>
              <a:t>Protected = not allow outside to see, but let my children &amp; grant children see</a:t>
            </a:r>
          </a:p>
          <a:p>
            <a:r>
              <a:rPr lang="en-US" dirty="0" smtClean="0"/>
              <a:t>Private = only me can see.</a:t>
            </a:r>
          </a:p>
          <a:p>
            <a:pPr marL="0" indent="0">
              <a:buNone/>
            </a:pPr>
            <a:r>
              <a:rPr lang="en-US" sz="1600" dirty="0" smtClean="0">
                <a:latin typeface="+mj-lt"/>
              </a:rPr>
              <a:t>public Software </a:t>
            </a:r>
            <a:r>
              <a:rPr lang="en-US" sz="1600" dirty="0" err="1" smtClean="0">
                <a:latin typeface="+mj-lt"/>
              </a:rPr>
              <a:t>makeSoftware</a:t>
            </a:r>
            <a:r>
              <a:rPr lang="en-US" sz="1600" dirty="0" smtClean="0">
                <a:latin typeface="+mj-lt"/>
              </a:rPr>
              <a:t>(String requirements) {</a:t>
            </a:r>
          </a:p>
          <a:p>
            <a:pPr marL="0" indent="0">
              <a:buNone/>
            </a:pPr>
            <a:r>
              <a:rPr lang="en-US" sz="1600" dirty="0" smtClean="0">
                <a:latin typeface="+mj-lt"/>
              </a:rPr>
              <a:t>     return outsource(</a:t>
            </a:r>
            <a:r>
              <a:rPr lang="en-US" sz="1600" dirty="0" err="1" smtClean="0">
                <a:latin typeface="+mj-lt"/>
              </a:rPr>
              <a:t>company_a</a:t>
            </a:r>
            <a:r>
              <a:rPr lang="en-US" sz="1600" dirty="0" smtClean="0">
                <a:latin typeface="+mj-lt"/>
              </a:rPr>
              <a:t>, requirements);</a:t>
            </a:r>
          </a:p>
          <a:p>
            <a:pPr marL="0" indent="0">
              <a:buNone/>
            </a:pPr>
            <a:r>
              <a:rPr lang="en-US" sz="1600" dirty="0" smtClean="0">
                <a:latin typeface="+mj-lt"/>
              </a:rPr>
              <a:t>}</a:t>
            </a:r>
          </a:p>
          <a:p>
            <a:pPr marL="0" indent="0">
              <a:buNone/>
            </a:pPr>
            <a:r>
              <a:rPr lang="en-US" sz="1600" dirty="0">
                <a:latin typeface="+mj-lt"/>
              </a:rPr>
              <a:t>p</a:t>
            </a:r>
            <a:r>
              <a:rPr lang="en-US" sz="1600" dirty="0" smtClean="0">
                <a:latin typeface="+mj-lt"/>
              </a:rPr>
              <a:t>rotected Software outsource(</a:t>
            </a:r>
            <a:r>
              <a:rPr lang="en-US" sz="1600" dirty="0" err="1" smtClean="0">
                <a:latin typeface="+mj-lt"/>
              </a:rPr>
              <a:t>SoftwareCompany</a:t>
            </a:r>
            <a:r>
              <a:rPr lang="en-US" sz="1600" dirty="0" smtClean="0">
                <a:latin typeface="+mj-lt"/>
              </a:rPr>
              <a:t> </a:t>
            </a:r>
            <a:r>
              <a:rPr lang="en-US" sz="1600" dirty="0" err="1" smtClean="0">
                <a:latin typeface="+mj-lt"/>
              </a:rPr>
              <a:t>my_friend_company</a:t>
            </a:r>
            <a:r>
              <a:rPr lang="en-US" sz="1600" dirty="0" smtClean="0">
                <a:latin typeface="+mj-lt"/>
              </a:rPr>
              <a:t>, String requirements) {</a:t>
            </a:r>
          </a:p>
          <a:p>
            <a:pPr marL="0" indent="0">
              <a:buNone/>
            </a:pPr>
            <a:r>
              <a:rPr lang="en-US" sz="1600" dirty="0" smtClean="0">
                <a:latin typeface="+mj-lt"/>
              </a:rPr>
              <a:t>}</a:t>
            </a:r>
          </a:p>
          <a:p>
            <a:pPr marL="0" indent="0">
              <a:buNone/>
            </a:pPr>
            <a:r>
              <a:rPr lang="en-US" sz="1600" dirty="0" smtClean="0">
                <a:latin typeface="+mj-lt"/>
              </a:rPr>
              <a:t>So only me and my children knows how I make software. If I change outsource method to private, only me know it.</a:t>
            </a:r>
            <a:endParaRPr lang="en-US" sz="1600" dirty="0">
              <a:latin typeface="+mj-lt"/>
            </a:endParaRP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1304214542"/>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final</a:t>
            </a:r>
            <a:endParaRPr lang="en-US" dirty="0"/>
          </a:p>
        </p:txBody>
      </p:sp>
      <p:sp>
        <p:nvSpPr>
          <p:cNvPr id="3" name="Content Placeholder 2"/>
          <p:cNvSpPr>
            <a:spLocks noGrp="1"/>
          </p:cNvSpPr>
          <p:nvPr>
            <p:ph idx="1"/>
          </p:nvPr>
        </p:nvSpPr>
        <p:spPr>
          <a:xfrm>
            <a:off x="457200" y="1600200"/>
            <a:ext cx="8229600" cy="988888"/>
          </a:xfrm>
        </p:spPr>
        <p:txBody>
          <a:bodyPr/>
          <a:lstStyle/>
          <a:p>
            <a:r>
              <a:rPr lang="en-US" sz="2000" dirty="0" smtClean="0"/>
              <a:t>Static method/property is method/property defined in class, not in instance. So we call static methods/access properties via class name, not via an instance.</a:t>
            </a:r>
            <a:endParaRPr lang="en-US" sz="2000"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13</a:t>
            </a:fld>
            <a:endParaRPr lang="en-US"/>
          </a:p>
        </p:txBody>
      </p:sp>
      <p:sp>
        <p:nvSpPr>
          <p:cNvPr id="7" name="TextBox 6"/>
          <p:cNvSpPr txBox="1"/>
          <p:nvPr/>
        </p:nvSpPr>
        <p:spPr>
          <a:xfrm>
            <a:off x="457200" y="2589088"/>
            <a:ext cx="8229600" cy="3139321"/>
          </a:xfrm>
          <a:prstGeom prst="rect">
            <a:avLst/>
          </a:prstGeom>
          <a:noFill/>
        </p:spPr>
        <p:txBody>
          <a:bodyPr wrap="square" numCol="2" rtlCol="0">
            <a:spAutoFit/>
          </a:bodyPr>
          <a:lstStyle/>
          <a:p>
            <a:pPr marL="0" indent="0">
              <a:buNone/>
            </a:pPr>
            <a:r>
              <a:rPr lang="en-US" dirty="0"/>
              <a:t>public class Person {</a:t>
            </a:r>
          </a:p>
          <a:p>
            <a:pPr marL="0" indent="0">
              <a:buNone/>
            </a:pPr>
            <a:r>
              <a:rPr lang="en-US" dirty="0"/>
              <a:t>    public static </a:t>
            </a:r>
            <a:r>
              <a:rPr lang="en-US" dirty="0" err="1"/>
              <a:t>int</a:t>
            </a:r>
            <a:r>
              <a:rPr lang="en-US" dirty="0"/>
              <a:t> population;</a:t>
            </a:r>
          </a:p>
          <a:p>
            <a:pPr marL="0" indent="0">
              <a:buNone/>
            </a:pPr>
            <a:r>
              <a:rPr lang="en-US" dirty="0"/>
              <a:t>    public Person() {</a:t>
            </a:r>
          </a:p>
          <a:p>
            <a:pPr marL="0" indent="0">
              <a:buNone/>
            </a:pPr>
            <a:r>
              <a:rPr lang="en-US" dirty="0"/>
              <a:t>       population++;</a:t>
            </a:r>
          </a:p>
          <a:p>
            <a:pPr marL="0" indent="0">
              <a:buNone/>
            </a:pPr>
            <a:r>
              <a:rPr lang="en-US" dirty="0"/>
              <a:t>    }</a:t>
            </a:r>
          </a:p>
          <a:p>
            <a:pPr marL="0" indent="0">
              <a:buNone/>
            </a:pPr>
            <a:r>
              <a:rPr lang="en-US" dirty="0"/>
              <a:t>    public void die() {</a:t>
            </a:r>
          </a:p>
          <a:p>
            <a:pPr marL="0" indent="0">
              <a:buNone/>
            </a:pPr>
            <a:r>
              <a:rPr lang="en-US" dirty="0"/>
              <a:t>       population--;</a:t>
            </a:r>
          </a:p>
          <a:p>
            <a:pPr marL="0" indent="0">
              <a:buNone/>
            </a:pPr>
            <a:r>
              <a:rPr lang="en-US" dirty="0"/>
              <a:t>    }</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a:t>p</a:t>
            </a:r>
            <a:r>
              <a:rPr lang="en-US" dirty="0" smtClean="0"/>
              <a:t>ublic class Family {</a:t>
            </a:r>
          </a:p>
          <a:p>
            <a:pPr marL="0" indent="0">
              <a:buNone/>
            </a:pPr>
            <a:r>
              <a:rPr lang="en-US" dirty="0"/>
              <a:t> </a:t>
            </a:r>
            <a:r>
              <a:rPr lang="en-US" dirty="0" smtClean="0"/>
              <a:t>   private static </a:t>
            </a:r>
            <a:r>
              <a:rPr lang="en-US" dirty="0" err="1" smtClean="0"/>
              <a:t>int</a:t>
            </a:r>
            <a:r>
              <a:rPr lang="en-US" dirty="0" smtClean="0"/>
              <a:t> members;</a:t>
            </a:r>
          </a:p>
          <a:p>
            <a:pPr marL="0" indent="0">
              <a:buNone/>
            </a:pPr>
            <a:r>
              <a:rPr lang="en-US" dirty="0"/>
              <a:t> </a:t>
            </a:r>
            <a:r>
              <a:rPr lang="en-US" dirty="0" smtClean="0"/>
              <a:t>   public static Money work() {</a:t>
            </a:r>
          </a:p>
          <a:p>
            <a:pPr marL="0" indent="0">
              <a:buNone/>
            </a:pPr>
            <a:r>
              <a:rPr lang="en-US" dirty="0"/>
              <a:t> </a:t>
            </a:r>
            <a:r>
              <a:rPr lang="en-US" dirty="0" smtClean="0"/>
              <a:t>       return members * 1000;</a:t>
            </a:r>
          </a:p>
          <a:p>
            <a:pPr marL="0" indent="0">
              <a:buNone/>
            </a:pPr>
            <a:r>
              <a:rPr lang="en-US" dirty="0"/>
              <a:t> </a:t>
            </a:r>
            <a:r>
              <a:rPr lang="en-US" dirty="0" smtClean="0"/>
              <a:t>   }</a:t>
            </a:r>
          </a:p>
          <a:p>
            <a:pPr marL="0" indent="0">
              <a:buNone/>
            </a:pPr>
            <a:r>
              <a:rPr lang="en-US" dirty="0"/>
              <a:t> </a:t>
            </a:r>
            <a:r>
              <a:rPr lang="en-US" dirty="0" smtClean="0"/>
              <a:t>   protected final String </a:t>
            </a:r>
            <a:r>
              <a:rPr lang="en-US" dirty="0" err="1" smtClean="0"/>
              <a:t>family_rules</a:t>
            </a:r>
            <a:r>
              <a:rPr lang="en-US" dirty="0" smtClean="0"/>
              <a:t>() {</a:t>
            </a:r>
          </a:p>
          <a:p>
            <a:pPr marL="0" indent="0">
              <a:buNone/>
            </a:pPr>
            <a:r>
              <a:rPr lang="en-US" dirty="0" smtClean="0"/>
              <a:t>    return “</a:t>
            </a:r>
            <a:r>
              <a:rPr lang="en-US" dirty="0" err="1" smtClean="0"/>
              <a:t>my_ultimate_rules</a:t>
            </a:r>
            <a:r>
              <a:rPr lang="en-US" dirty="0" smtClean="0"/>
              <a:t>”;}</a:t>
            </a:r>
          </a:p>
          <a:p>
            <a:pPr marL="0" indent="0">
              <a:buNone/>
            </a:pPr>
            <a:r>
              <a:rPr lang="en-US" dirty="0"/>
              <a:t> </a:t>
            </a:r>
            <a:r>
              <a:rPr lang="en-US" dirty="0" smtClean="0"/>
              <a:t>   public static final String    </a:t>
            </a:r>
            <a:r>
              <a:rPr lang="en-US" dirty="0" err="1" smtClean="0"/>
              <a:t>basic_family_rules</a:t>
            </a:r>
            <a:r>
              <a:rPr lang="en-US" dirty="0" smtClean="0"/>
              <a:t>() { return Love; }</a:t>
            </a:r>
          </a:p>
          <a:p>
            <a:pPr marL="0" indent="0">
              <a:buNone/>
            </a:pPr>
            <a:r>
              <a:rPr lang="en-US" dirty="0"/>
              <a:t>}</a:t>
            </a:r>
          </a:p>
        </p:txBody>
      </p:sp>
      <p:sp>
        <p:nvSpPr>
          <p:cNvPr id="8" name="Content Placeholder 2"/>
          <p:cNvSpPr txBox="1">
            <a:spLocks/>
          </p:cNvSpPr>
          <p:nvPr/>
        </p:nvSpPr>
        <p:spPr>
          <a:xfrm>
            <a:off x="335623" y="5564023"/>
            <a:ext cx="8229600" cy="115327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Final method/property</a:t>
            </a:r>
            <a:r>
              <a:rPr lang="en-US" dirty="0" smtClean="0"/>
              <a:t>: not allows children class to alter/override. </a:t>
            </a:r>
          </a:p>
          <a:p>
            <a:endParaRPr lang="en-US" dirty="0"/>
          </a:p>
        </p:txBody>
      </p:sp>
    </p:spTree>
    <p:extLst>
      <p:ext uri="{BB962C8B-B14F-4D97-AF65-F5344CB8AC3E}">
        <p14:creationId xmlns:p14="http://schemas.microsoft.com/office/powerpoint/2010/main" val="17451943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lvl="0"/>
            <a:r>
              <a:rPr lang="en-US" dirty="0" smtClean="0"/>
              <a:t>Read some chapters of Head First Design Pattern Book.</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53299303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a:t>
            </a:r>
            <a:endParaRPr lang="en-US" dirty="0"/>
          </a:p>
        </p:txBody>
      </p:sp>
      <p:sp>
        <p:nvSpPr>
          <p:cNvPr id="3" name="Content Placeholder 2"/>
          <p:cNvSpPr>
            <a:spLocks noGrp="1"/>
          </p:cNvSpPr>
          <p:nvPr>
            <p:ph idx="1"/>
          </p:nvPr>
        </p:nvSpPr>
        <p:spPr/>
        <p:txBody>
          <a:bodyPr/>
          <a:lstStyle/>
          <a:p>
            <a:r>
              <a:rPr lang="en-US" dirty="0" smtClean="0"/>
              <a:t>Class, Object, Interface, Abstract Class Review</a:t>
            </a:r>
          </a:p>
          <a:p>
            <a:r>
              <a:rPr lang="en-US" dirty="0" smtClean="0"/>
              <a:t>Inheritance review in Java</a:t>
            </a:r>
          </a:p>
          <a:p>
            <a:r>
              <a:rPr lang="en-US" dirty="0" smtClean="0"/>
              <a:t>Examples</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lstStyle/>
          <a:p>
            <a:pPr>
              <a:defRPr/>
            </a:pPr>
            <a:r>
              <a:rPr lang="en-US" altLang="x-none" dirty="0" smtClean="0"/>
              <a:t>Class is template to create object (instance)</a:t>
            </a:r>
          </a:p>
          <a:p>
            <a:pPr>
              <a:defRPr/>
            </a:pPr>
            <a:r>
              <a:rPr lang="en-US" altLang="x-none" dirty="0" smtClean="0"/>
              <a:t>field </a:t>
            </a:r>
            <a:r>
              <a:rPr lang="en-US" altLang="x-none" dirty="0"/>
              <a:t>= instance </a:t>
            </a:r>
            <a:r>
              <a:rPr lang="en-US" altLang="x-none" dirty="0" smtClean="0"/>
              <a:t>variable </a:t>
            </a:r>
            <a:r>
              <a:rPr lang="en-US" altLang="x-none" dirty="0"/>
              <a:t>= </a:t>
            </a:r>
            <a:r>
              <a:rPr lang="en-US" altLang="x-none" dirty="0" smtClean="0"/>
              <a:t>attribute </a:t>
            </a:r>
            <a:r>
              <a:rPr lang="en-US" altLang="x-none" dirty="0"/>
              <a:t>= </a:t>
            </a:r>
            <a:r>
              <a:rPr lang="en-US" altLang="x-none" dirty="0" smtClean="0"/>
              <a:t>property = state</a:t>
            </a:r>
            <a:endParaRPr lang="en-US" altLang="x-none" dirty="0"/>
          </a:p>
          <a:p>
            <a:pPr>
              <a:defRPr/>
            </a:pPr>
            <a:r>
              <a:rPr lang="en-US" altLang="x-none" dirty="0"/>
              <a:t>method = function = </a:t>
            </a:r>
            <a:r>
              <a:rPr lang="en-US" altLang="x-none" dirty="0" smtClean="0"/>
              <a:t>operation </a:t>
            </a:r>
            <a:r>
              <a:rPr lang="en-US" altLang="x-none" dirty="0"/>
              <a:t>= </a:t>
            </a:r>
            <a:r>
              <a:rPr lang="en-US" altLang="x-none" dirty="0" smtClean="0"/>
              <a:t>behavior</a:t>
            </a:r>
            <a:endParaRPr lang="en-US" altLang="x-none" dirty="0"/>
          </a:p>
          <a:p>
            <a:pPr>
              <a:defRPr/>
            </a:pPr>
            <a:r>
              <a:rPr lang="en-US" altLang="x-none" dirty="0"/>
              <a:t>sending a message to an object =</a:t>
            </a:r>
            <a:br>
              <a:rPr lang="en-US" altLang="x-none" dirty="0"/>
            </a:br>
            <a:r>
              <a:rPr lang="en-US" altLang="x-none" dirty="0"/>
              <a:t>  calling a function</a:t>
            </a:r>
          </a:p>
          <a:p>
            <a:pPr>
              <a:defRPr/>
            </a:pPr>
            <a:r>
              <a:rPr lang="en-US" altLang="x-none" dirty="0"/>
              <a:t>These are all </a:t>
            </a:r>
            <a:r>
              <a:rPr lang="en-US" altLang="x-none" i="1" dirty="0"/>
              <a:t>approximately</a:t>
            </a:r>
            <a:r>
              <a:rPr lang="en-US" altLang="x-none" dirty="0"/>
              <a:t> true</a:t>
            </a:r>
          </a:p>
          <a:p>
            <a:endParaRPr lang="en-US"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52029445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Instance examples</a:t>
            </a:r>
            <a:endParaRPr lang="en-US" dirty="0"/>
          </a:p>
        </p:txBody>
      </p:sp>
      <p:sp>
        <p:nvSpPr>
          <p:cNvPr id="3" name="Content Placeholder 2"/>
          <p:cNvSpPr>
            <a:spLocks noGrp="1"/>
          </p:cNvSpPr>
          <p:nvPr>
            <p:ph idx="1"/>
          </p:nvPr>
        </p:nvSpPr>
        <p:spPr>
          <a:xfrm>
            <a:off x="457200" y="1600200"/>
            <a:ext cx="8229600" cy="4756150"/>
          </a:xfrm>
        </p:spPr>
        <p:txBody>
          <a:bodyPr numCol="2"/>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t>p</a:t>
            </a:r>
            <a:r>
              <a:rPr lang="en-US" sz="1400" dirty="0" smtClean="0"/>
              <a:t>ublic class Person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public String name;// public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private </a:t>
            </a:r>
            <a:r>
              <a:rPr lang="en-US" sz="1400" dirty="0" err="1" smtClean="0"/>
              <a:t>int</a:t>
            </a:r>
            <a:r>
              <a:rPr lang="en-US" sz="1400" dirty="0" smtClean="0"/>
              <a:t> weight;    // private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protected </a:t>
            </a:r>
            <a:r>
              <a:rPr lang="en-US" sz="1400" dirty="0" err="1" smtClean="0"/>
              <a:t>int</a:t>
            </a:r>
            <a:r>
              <a:rPr lang="en-US" sz="1400" dirty="0" smtClean="0"/>
              <a:t>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public void eat() {</a:t>
            </a:r>
          </a:p>
          <a:p>
            <a:pPr marL="0" lvl="0" indent="0" defTabSz="914400" fontAlgn="auto">
              <a:spcBef>
                <a:spcPts val="0"/>
              </a:spcBef>
              <a:spcAft>
                <a:spcPts val="0"/>
              </a:spcAft>
              <a:buNone/>
            </a:pPr>
            <a:r>
              <a:rPr lang="en-US" sz="1400" dirty="0" smtClean="0"/>
              <a:t>          weight = </a:t>
            </a:r>
            <a:r>
              <a:rPr lang="en-US" sz="1400" dirty="0"/>
              <a:t>weight </a:t>
            </a:r>
            <a:r>
              <a:rPr lang="en-US" sz="1400" dirty="0" smtClean="0"/>
              <a:t>+ 1;</a:t>
            </a:r>
          </a:p>
          <a:p>
            <a:pPr marL="0" lvl="0" indent="0" defTabSz="914400" fontAlgn="auto">
              <a:spcBef>
                <a:spcPts val="0"/>
              </a:spcBef>
              <a:spcAft>
                <a:spcPts val="0"/>
              </a:spcAft>
              <a:buNone/>
            </a:pPr>
            <a:r>
              <a:rPr lang="en-US" sz="1400" dirty="0"/>
              <a:t> </a:t>
            </a:r>
            <a:r>
              <a:rPr lang="en-US" sz="1400" dirty="0" err="1"/>
              <a:t>increaseHealth</a:t>
            </a:r>
            <a:r>
              <a:rPr lang="en-US" sz="1400" dirty="0" smtClean="0"/>
              <a:t>();</a:t>
            </a:r>
            <a:r>
              <a:rPr lang="en-US" sz="1400" dirty="0"/>
              <a:t> </a:t>
            </a:r>
            <a:r>
              <a:rPr lang="en-US" sz="1400" dirty="0" err="1"/>
              <a:t>increaseHealth</a:t>
            </a:r>
            <a:r>
              <a:rPr lang="en-US" sz="1400"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public </a:t>
            </a:r>
            <a:r>
              <a:rPr lang="en-US" sz="1400" dirty="0" err="1" smtClean="0"/>
              <a:t>int</a:t>
            </a:r>
            <a:r>
              <a:rPr lang="en-US" sz="1400" dirty="0" smtClean="0"/>
              <a:t> </a:t>
            </a:r>
            <a:r>
              <a:rPr lang="en-US" sz="1400" dirty="0" err="1" smtClean="0"/>
              <a:t>getPower</a:t>
            </a:r>
            <a:r>
              <a:rPr lang="en-US" sz="1400" dirty="0" smtClean="0"/>
              <a:t>() {</a:t>
            </a:r>
          </a:p>
          <a:p>
            <a:pPr marL="0" lvl="0" indent="0" defTabSz="914400" fontAlgn="auto">
              <a:spcBef>
                <a:spcPts val="0"/>
              </a:spcBef>
              <a:spcAft>
                <a:spcPts val="0"/>
              </a:spcAft>
              <a:buNone/>
            </a:pPr>
            <a:r>
              <a:rPr lang="en-US" sz="1400" dirty="0" smtClean="0"/>
              <a:t>        return weight;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protected </a:t>
            </a:r>
            <a:r>
              <a:rPr lang="en-US" sz="1400" dirty="0" err="1" smtClean="0"/>
              <a:t>int</a:t>
            </a:r>
            <a:r>
              <a:rPr lang="en-US" sz="1400" dirty="0" smtClean="0"/>
              <a:t> </a:t>
            </a:r>
            <a:r>
              <a:rPr lang="en-US" sz="1400" dirty="0" err="1" smtClean="0"/>
              <a:t>increaseHealth</a:t>
            </a: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health = </a:t>
            </a:r>
            <a:r>
              <a:rPr lang="en-US" sz="1400" dirty="0" err="1" smtClean="0"/>
              <a:t>getHealth</a:t>
            </a:r>
            <a:r>
              <a:rPr lang="en-US" sz="1400" dirty="0" smtClean="0"/>
              <a:t>() + 1;</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private </a:t>
            </a:r>
            <a:r>
              <a:rPr lang="en-US" sz="1400" dirty="0" err="1" smtClean="0"/>
              <a:t>int</a:t>
            </a:r>
            <a:r>
              <a:rPr lang="en-US" sz="1400" dirty="0" smtClean="0"/>
              <a:t> </a:t>
            </a:r>
            <a:r>
              <a:rPr lang="en-US" sz="1400" dirty="0" err="1" smtClean="0"/>
              <a:t>getHealth</a:t>
            </a: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public </a:t>
            </a:r>
            <a:r>
              <a:rPr lang="en-US" sz="1400" dirty="0" err="1" smtClean="0"/>
              <a:t>int</a:t>
            </a:r>
            <a:r>
              <a:rPr lang="en-US" sz="1400" dirty="0" smtClean="0"/>
              <a:t> health2()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a:t>
            </a:r>
            <a:endParaRPr lang="en-US" sz="1400" dirty="0"/>
          </a:p>
          <a:p>
            <a:pPr marL="0" lvl="0" indent="0" defTabSz="914400" fontAlgn="auto">
              <a:spcBef>
                <a:spcPts val="0"/>
              </a:spcBef>
              <a:spcAft>
                <a:spcPts val="0"/>
              </a:spcAft>
              <a:buNone/>
            </a:pPr>
            <a:r>
              <a:rPr lang="en-US" sz="1600" dirty="0" smtClean="0"/>
              <a:t>public </a:t>
            </a:r>
            <a:r>
              <a:rPr lang="en-US" sz="1600" dirty="0"/>
              <a:t>class </a:t>
            </a:r>
            <a:r>
              <a:rPr lang="en-US" sz="1600" dirty="0" err="1"/>
              <a:t>PersonTest</a:t>
            </a:r>
            <a:r>
              <a:rPr lang="en-US" sz="1600" dirty="0"/>
              <a:t> {   </a:t>
            </a:r>
            <a:endParaRPr lang="en-US" sz="1600" dirty="0" smtClean="0"/>
          </a:p>
          <a:p>
            <a:pPr marL="0" lvl="0" indent="0" defTabSz="914400" fontAlgn="auto">
              <a:spcBef>
                <a:spcPts val="0"/>
              </a:spcBef>
              <a:spcAft>
                <a:spcPts val="0"/>
              </a:spcAft>
              <a:buNone/>
            </a:pPr>
            <a:r>
              <a:rPr lang="en-US" sz="1600" dirty="0" smtClean="0"/>
              <a:t>  public </a:t>
            </a:r>
            <a:r>
              <a:rPr lang="en-US" sz="1600" dirty="0"/>
              <a:t>static void main(String[] </a:t>
            </a:r>
            <a:r>
              <a:rPr lang="en-US" sz="1600" dirty="0" err="1"/>
              <a:t>args</a:t>
            </a:r>
            <a:r>
              <a:rPr lang="en-US" sz="1600" dirty="0"/>
              <a:t>) {      </a:t>
            </a:r>
            <a:endParaRPr lang="en-US" sz="1600" dirty="0" smtClean="0"/>
          </a:p>
          <a:p>
            <a:pPr marL="0" lvl="0" indent="0" defTabSz="914400" fontAlgn="auto">
              <a:spcBef>
                <a:spcPts val="0"/>
              </a:spcBef>
              <a:spcAft>
                <a:spcPts val="0"/>
              </a:spcAft>
              <a:buNone/>
            </a:pPr>
            <a:r>
              <a:rPr lang="en-US" sz="1600" dirty="0"/>
              <a:t> </a:t>
            </a:r>
            <a:r>
              <a:rPr lang="en-US" sz="1600" dirty="0" smtClean="0"/>
              <a:t>   Person </a:t>
            </a:r>
            <a:r>
              <a:rPr lang="en-US" sz="1600" dirty="0" err="1" smtClean="0"/>
              <a:t>Hieu</a:t>
            </a:r>
            <a:r>
              <a:rPr lang="en-US" sz="1600" dirty="0" smtClean="0"/>
              <a:t> = </a:t>
            </a:r>
            <a:r>
              <a:rPr lang="en-US" sz="1600" dirty="0"/>
              <a:t>new Person();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Hieu.name</a:t>
            </a:r>
            <a:r>
              <a:rPr lang="en-US" sz="1600" dirty="0" smtClean="0"/>
              <a:t> = </a:t>
            </a:r>
            <a:r>
              <a:rPr lang="en-US" sz="1600" dirty="0"/>
              <a:t>"Duong Viet Minh </a:t>
            </a:r>
            <a:r>
              <a:rPr lang="en-US" sz="1600" dirty="0" err="1"/>
              <a:t>Hieu</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System.out.println</a:t>
            </a:r>
            <a:r>
              <a:rPr lang="en-US" sz="1600" dirty="0" smtClean="0"/>
              <a:t>(</a:t>
            </a:r>
            <a:r>
              <a:rPr lang="en-US" sz="1600" dirty="0" err="1" smtClean="0"/>
              <a:t>Hieu.name</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a:t>System.out.println</a:t>
            </a:r>
            <a:r>
              <a:rPr lang="en-US" sz="1600" dirty="0"/>
              <a:t>(</a:t>
            </a:r>
            <a:r>
              <a:rPr lang="en-US" sz="1600" dirty="0" err="1"/>
              <a:t>Hieu.getPower</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Hieu.eat</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System.out.println</a:t>
            </a:r>
            <a:r>
              <a:rPr lang="en-US" sz="1600" dirty="0" smtClean="0"/>
              <a:t>(</a:t>
            </a:r>
            <a:r>
              <a:rPr lang="en-US" sz="1600" dirty="0" err="1" smtClean="0"/>
              <a:t>Hieu.getPower</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Hieu.eat</a:t>
            </a:r>
            <a:r>
              <a:rPr lang="en-US" sz="1600" dirty="0"/>
              <a:t>(); </a:t>
            </a:r>
            <a:r>
              <a:rPr lang="en-US" sz="1600" dirty="0" err="1"/>
              <a:t>Hieu.eat</a:t>
            </a:r>
            <a:r>
              <a:rPr lang="en-US" sz="1600" dirty="0"/>
              <a:t>(); </a:t>
            </a:r>
            <a:r>
              <a:rPr lang="en-US" sz="1600" dirty="0" err="1"/>
              <a:t>Hieu.eat</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System.out.println</a:t>
            </a:r>
            <a:r>
              <a:rPr lang="en-US" sz="1600" dirty="0" smtClean="0"/>
              <a:t>(</a:t>
            </a:r>
            <a:r>
              <a:rPr lang="en-US" sz="1600" dirty="0" err="1" smtClean="0"/>
              <a:t>Hieu.getPower</a:t>
            </a:r>
            <a:r>
              <a:rPr lang="en-US" sz="1600" dirty="0" smtClean="0"/>
              <a:t>());</a:t>
            </a:r>
          </a:p>
          <a:p>
            <a:pPr marL="0" lvl="0" indent="0" defTabSz="914400" fontAlgn="auto">
              <a:spcBef>
                <a:spcPts val="0"/>
              </a:spcBef>
              <a:spcAft>
                <a:spcPts val="0"/>
              </a:spcAft>
              <a:buNone/>
            </a:pPr>
            <a:r>
              <a:rPr lang="en-US" sz="1600" dirty="0"/>
              <a:t> </a:t>
            </a:r>
            <a:r>
              <a:rPr lang="en-US" sz="1600" dirty="0" smtClean="0"/>
              <a:t>   //Cannot call </a:t>
            </a:r>
            <a:r>
              <a:rPr lang="en-US" sz="1600" dirty="0" err="1" smtClean="0"/>
              <a:t>increaseHealth</a:t>
            </a:r>
            <a:r>
              <a:rPr lang="en-US" sz="1600" dirty="0" smtClean="0"/>
              <a:t>() </a:t>
            </a:r>
          </a:p>
          <a:p>
            <a:pPr marL="0" lvl="0" indent="0" defTabSz="914400" fontAlgn="auto">
              <a:spcBef>
                <a:spcPts val="0"/>
              </a:spcBef>
              <a:spcAft>
                <a:spcPts val="0"/>
              </a:spcAft>
              <a:buNone/>
            </a:pPr>
            <a:r>
              <a:rPr lang="en-US" sz="1600" dirty="0"/>
              <a:t> </a:t>
            </a:r>
            <a:r>
              <a:rPr lang="en-US" sz="1600" dirty="0" smtClean="0"/>
              <a:t>  // Cannot  </a:t>
            </a:r>
            <a:r>
              <a:rPr lang="en-US" sz="1600" dirty="0" err="1" smtClean="0"/>
              <a:t>getHealth</a:t>
            </a:r>
            <a:r>
              <a:rPr lang="en-US" sz="1600" dirty="0" smtClean="0"/>
              <a:t>()   </a:t>
            </a:r>
          </a:p>
          <a:p>
            <a:pPr marL="0" lvl="0" indent="0" defTabSz="914400" fontAlgn="auto">
              <a:spcBef>
                <a:spcPts val="0"/>
              </a:spcBef>
              <a:spcAft>
                <a:spcPts val="0"/>
              </a:spcAft>
              <a:buNone/>
            </a:pPr>
            <a:r>
              <a:rPr lang="en-US" sz="1600" dirty="0"/>
              <a:t> </a:t>
            </a:r>
            <a:r>
              <a:rPr lang="en-US" sz="1600" dirty="0" smtClean="0"/>
              <a:t>   </a:t>
            </a:r>
            <a:r>
              <a:rPr lang="en-US" sz="1600" dirty="0" err="1" smtClean="0"/>
              <a:t>System.out.println</a:t>
            </a:r>
            <a:r>
              <a:rPr lang="en-US" sz="1600" dirty="0" smtClean="0"/>
              <a:t>(Hieu.health2());</a:t>
            </a:r>
          </a:p>
          <a:p>
            <a:pPr marL="0" lvl="0" indent="0" defTabSz="914400" fontAlgn="auto">
              <a:spcBef>
                <a:spcPts val="0"/>
              </a:spcBef>
              <a:spcAft>
                <a:spcPts val="0"/>
              </a:spcAft>
              <a:buNone/>
            </a:pPr>
            <a:r>
              <a:rPr lang="en-US" sz="1600" dirty="0"/>
              <a:t> </a:t>
            </a:r>
            <a:r>
              <a:rPr lang="en-US" sz="1600" dirty="0" smtClean="0"/>
              <a:t> }</a:t>
            </a:r>
          </a:p>
          <a:p>
            <a:pPr marL="0" lvl="0" indent="0" defTabSz="914400" fontAlgn="auto">
              <a:spcBef>
                <a:spcPts val="0"/>
              </a:spcBef>
              <a:spcAft>
                <a:spcPts val="0"/>
              </a:spcAft>
              <a:buNone/>
            </a:pPr>
            <a:r>
              <a:rPr lang="en-US" sz="1600" dirty="0" smtClean="0"/>
              <a:t>}</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dirty="0"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612867310"/>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vs abstract class &amp; Inheritance</a:t>
            </a:r>
            <a:endParaRPr lang="en-US" dirty="0"/>
          </a:p>
        </p:txBody>
      </p:sp>
      <p:sp>
        <p:nvSpPr>
          <p:cNvPr id="3" name="Content Placeholder 2"/>
          <p:cNvSpPr>
            <a:spLocks noGrp="1"/>
          </p:cNvSpPr>
          <p:nvPr>
            <p:ph idx="1"/>
          </p:nvPr>
        </p:nvSpPr>
        <p:spPr/>
        <p:txBody>
          <a:bodyPr/>
          <a:lstStyle/>
          <a:p>
            <a:r>
              <a:rPr lang="en-US" dirty="0" smtClean="0"/>
              <a:t>When a class inherits from another class: anything from father/mother/parent is also belong to child.</a:t>
            </a:r>
          </a:p>
          <a:p>
            <a:r>
              <a:rPr lang="en-US" dirty="0" smtClean="0"/>
              <a:t>Unfortunately, Java does not have multiple inheritance.</a:t>
            </a:r>
          </a:p>
          <a:p>
            <a:r>
              <a:rPr lang="en-US" dirty="0" smtClean="0"/>
              <a:t>Abstract class is just like class, except it has some methods not implemented (so it requires child class to implement).</a:t>
            </a:r>
          </a:p>
          <a:p>
            <a:r>
              <a:rPr lang="en-US" dirty="0" smtClean="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260929078"/>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a:t>
            </a:r>
            <a:endParaRPr lang="en-US" dirty="0"/>
          </a:p>
        </p:txBody>
      </p:sp>
      <p:sp>
        <p:nvSpPr>
          <p:cNvPr id="3" name="Content Placeholder 2"/>
          <p:cNvSpPr>
            <a:spLocks noGrp="1"/>
          </p:cNvSpPr>
          <p:nvPr>
            <p:ph idx="1"/>
          </p:nvPr>
        </p:nvSpPr>
        <p:spPr/>
        <p:txBody>
          <a:bodyPr/>
          <a:lstStyle/>
          <a:p>
            <a:r>
              <a:rPr lang="en-US" sz="2000" dirty="0" smtClean="0"/>
              <a:t>Interface: similar to role &amp; its responsibility. </a:t>
            </a:r>
          </a:p>
          <a:p>
            <a:pPr marL="0" indent="0">
              <a:buNone/>
            </a:pPr>
            <a:r>
              <a:rPr lang="en-US" sz="2000" dirty="0"/>
              <a:t>i</a:t>
            </a:r>
            <a:r>
              <a:rPr lang="en-US" sz="2000" dirty="0" smtClean="0"/>
              <a:t>nterface </a:t>
            </a:r>
            <a:r>
              <a:rPr lang="en-US" sz="2000" dirty="0" err="1" smtClean="0"/>
              <a:t>SoftwareEngineer</a:t>
            </a:r>
            <a:r>
              <a:rPr lang="en-US" sz="2000" dirty="0" smtClean="0"/>
              <a:t> {</a:t>
            </a:r>
          </a:p>
          <a:p>
            <a:pPr marL="0" indent="0">
              <a:buNone/>
            </a:pPr>
            <a:r>
              <a:rPr lang="en-US" sz="2000" dirty="0"/>
              <a:t> </a:t>
            </a:r>
            <a:r>
              <a:rPr lang="en-US" sz="2000" dirty="0" smtClean="0"/>
              <a:t>  public String code(</a:t>
            </a:r>
            <a:r>
              <a:rPr lang="en-US" sz="2000" dirty="0"/>
              <a:t>String requirements</a:t>
            </a:r>
            <a:r>
              <a:rPr lang="en-US" sz="2000" dirty="0" smtClean="0"/>
              <a:t>);</a:t>
            </a:r>
          </a:p>
          <a:p>
            <a:pPr marL="0" indent="0">
              <a:buNone/>
            </a:pPr>
            <a:r>
              <a:rPr lang="en-US" sz="2000" dirty="0"/>
              <a:t> </a:t>
            </a:r>
            <a:r>
              <a:rPr lang="en-US" sz="2000" dirty="0" smtClean="0"/>
              <a:t>  public Software deliver();</a:t>
            </a:r>
          </a:p>
          <a:p>
            <a:pPr marL="0" indent="0">
              <a:buNone/>
            </a:pPr>
            <a:r>
              <a:rPr lang="en-US" sz="2000" dirty="0"/>
              <a:t> </a:t>
            </a:r>
            <a:r>
              <a:rPr lang="en-US" sz="2000" dirty="0" smtClean="0"/>
              <a:t>  public Software debug();</a:t>
            </a:r>
          </a:p>
          <a:p>
            <a:pPr marL="0" indent="0">
              <a:buNone/>
            </a:pPr>
            <a:r>
              <a:rPr lang="en-US" sz="2000" dirty="0" smtClean="0"/>
              <a:t>}</a:t>
            </a:r>
          </a:p>
          <a:p>
            <a:pPr marL="0" indent="0">
              <a:buNone/>
            </a:pPr>
            <a:r>
              <a:rPr lang="en-US" sz="2000" dirty="0" smtClean="0"/>
              <a:t>Public class Person implements </a:t>
            </a:r>
            <a:r>
              <a:rPr lang="en-US" sz="2000" dirty="0" err="1" smtClean="0"/>
              <a:t>SoftwareEngineer</a:t>
            </a:r>
            <a:r>
              <a:rPr lang="en-US" sz="2000" dirty="0" smtClean="0"/>
              <a:t> {</a:t>
            </a:r>
          </a:p>
          <a:p>
            <a:pPr marL="0" indent="0">
              <a:buNone/>
            </a:pPr>
            <a:r>
              <a:rPr lang="en-US" sz="2000" dirty="0" smtClean="0"/>
              <a:t>   public </a:t>
            </a:r>
            <a:r>
              <a:rPr lang="en-US" sz="2000" dirty="0"/>
              <a:t>String </a:t>
            </a:r>
            <a:r>
              <a:rPr lang="en-US" sz="2000" dirty="0" smtClean="0"/>
              <a:t>code(String requirements) { </a:t>
            </a:r>
            <a:r>
              <a:rPr lang="mr-IN" sz="2000" dirty="0" smtClean="0"/>
              <a:t>…</a:t>
            </a:r>
            <a:r>
              <a:rPr lang="en-US" sz="2000" dirty="0" smtClean="0"/>
              <a:t>. };</a:t>
            </a:r>
            <a:endParaRPr lang="en-US" sz="2000" dirty="0"/>
          </a:p>
          <a:p>
            <a:pPr marL="0" indent="0">
              <a:buNone/>
            </a:pPr>
            <a:r>
              <a:rPr lang="en-US" sz="2000" dirty="0"/>
              <a:t>   public Software deliver</a:t>
            </a:r>
            <a:r>
              <a:rPr lang="en-US" sz="2000" dirty="0" smtClean="0"/>
              <a:t>() { </a:t>
            </a:r>
            <a:r>
              <a:rPr lang="mr-IN" sz="2000" dirty="0"/>
              <a:t>…</a:t>
            </a:r>
            <a:r>
              <a:rPr lang="en-US" sz="2000" dirty="0"/>
              <a:t>. </a:t>
            </a:r>
            <a:r>
              <a:rPr lang="en-US" sz="2000" dirty="0" smtClean="0"/>
              <a:t>};</a:t>
            </a:r>
            <a:endParaRPr lang="en-US" sz="2000" dirty="0"/>
          </a:p>
          <a:p>
            <a:pPr marL="0" indent="0">
              <a:buNone/>
            </a:pPr>
            <a:r>
              <a:rPr lang="en-US" sz="2000" dirty="0"/>
              <a:t>   public Software debug</a:t>
            </a:r>
            <a:r>
              <a:rPr lang="en-US" sz="2000" dirty="0" smtClean="0"/>
              <a:t>() { </a:t>
            </a:r>
            <a:r>
              <a:rPr lang="mr-IN" sz="2000" dirty="0" smtClean="0"/>
              <a:t>…</a:t>
            </a:r>
            <a:r>
              <a:rPr lang="en-US" sz="2000" dirty="0" smtClean="0"/>
              <a:t> };</a:t>
            </a:r>
          </a:p>
          <a:p>
            <a:pPr marL="0" indent="0">
              <a:buNone/>
            </a:pPr>
            <a:r>
              <a:rPr lang="en-US" sz="2000" dirty="0"/>
              <a:t>}</a:t>
            </a:r>
            <a:endParaRPr lang="en-US" sz="2000" dirty="0" smtClean="0"/>
          </a:p>
          <a:p>
            <a:endParaRPr lang="en-US" sz="2000" dirty="0" smtClean="0"/>
          </a:p>
        </p:txBody>
      </p:sp>
      <p:sp>
        <p:nvSpPr>
          <p:cNvPr id="4" name="Footer Placeholder 3"/>
          <p:cNvSpPr>
            <a:spLocks noGrp="1"/>
          </p:cNvSpPr>
          <p:nvPr>
            <p:ph type="ftr" sz="quarter" idx="10"/>
          </p:nvPr>
        </p:nvSpPr>
        <p:spPr/>
        <p:txBody>
          <a:bodyPr/>
          <a:lstStyle/>
          <a:p>
            <a:r>
              <a:rPr lang="en-US" dirty="0"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46852965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a:t>
            </a:r>
            <a:endParaRPr lang="en-US" dirty="0"/>
          </a:p>
        </p:txBody>
      </p:sp>
      <p:sp>
        <p:nvSpPr>
          <p:cNvPr id="3" name="Content Placeholder 2"/>
          <p:cNvSpPr>
            <a:spLocks noGrp="1"/>
          </p:cNvSpPr>
          <p:nvPr>
            <p:ph idx="1"/>
          </p:nvPr>
        </p:nvSpPr>
        <p:spPr/>
        <p:txBody>
          <a:bodyPr/>
          <a:lstStyle/>
          <a:p>
            <a:r>
              <a:rPr lang="en-US" dirty="0" smtClean="0"/>
              <a:t>So, when a class implements an interface might be seen as the person must have the ability to carry out what the role requires.</a:t>
            </a:r>
          </a:p>
          <a:p>
            <a:r>
              <a:rPr lang="en-US" dirty="0" smtClean="0"/>
              <a:t>So a person can play 2 roles simultaneously: mother &amp; software engineer</a:t>
            </a:r>
          </a:p>
          <a:p>
            <a:r>
              <a:rPr lang="en-US" dirty="0" smtClean="0"/>
              <a:t>Mother interface has </a:t>
            </a:r>
            <a:r>
              <a:rPr lang="en-US" dirty="0" err="1" smtClean="0"/>
              <a:t>breastFeeding</a:t>
            </a:r>
            <a:r>
              <a:rPr lang="en-US" dirty="0" smtClean="0"/>
              <a:t>(Person child) method, raise(Person child) method, cook() method, and teach(Person child) method.</a:t>
            </a:r>
          </a:p>
          <a:p>
            <a:r>
              <a:rPr lang="en-US" dirty="0" smtClean="0"/>
              <a:t>Class Person implements Mother, </a:t>
            </a:r>
            <a:r>
              <a:rPr lang="en-US" dirty="0" err="1" smtClean="0"/>
              <a:t>SoftwareEngineer</a:t>
            </a:r>
            <a:r>
              <a:rPr lang="en-US" dirty="0" smtClean="0"/>
              <a:t> {</a:t>
            </a:r>
            <a:r>
              <a:rPr lang="mr-IN" dirty="0" smtClean="0"/>
              <a:t>…</a:t>
            </a:r>
            <a:r>
              <a:rPr lang="en-US" dirty="0"/>
              <a:t>}</a:t>
            </a:r>
            <a:endParaRPr lang="en-US" dirty="0" smtClean="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37647722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example</a:t>
            </a:r>
            <a:endParaRPr lang="en-US" dirty="0"/>
          </a:p>
        </p:txBody>
      </p:sp>
      <p:sp>
        <p:nvSpPr>
          <p:cNvPr id="3" name="Content Placeholder 2"/>
          <p:cNvSpPr>
            <a:spLocks noGrp="1"/>
          </p:cNvSpPr>
          <p:nvPr>
            <p:ph idx="1"/>
          </p:nvPr>
        </p:nvSpPr>
        <p:spPr/>
        <p:txBody>
          <a:bodyPr/>
          <a:lstStyle/>
          <a:p>
            <a:r>
              <a:rPr lang="en-US" dirty="0" smtClean="0"/>
              <a:t>Abstract class might be used to define a common behavior of similar classes. So we put all common methods into an abstract class, and we might put some default behaviors by implementing some methods in abstract class, </a:t>
            </a:r>
            <a:r>
              <a:rPr lang="en-US" smtClean="0"/>
              <a:t>while leaving </a:t>
            </a:r>
            <a:r>
              <a:rPr lang="en-US" dirty="0" smtClean="0"/>
              <a:t>some methods empty for its child to implement.</a:t>
            </a:r>
          </a:p>
          <a:p>
            <a:r>
              <a:rPr lang="en-US" dirty="0" smtClean="0"/>
              <a:t>Since java supports only single inheritance, a class might only extends directly 1 abstract class.</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1636169102"/>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a:t>
            </a:r>
            <a:endParaRPr lang="en-US" dirty="0"/>
          </a:p>
        </p:txBody>
      </p:sp>
      <p:sp>
        <p:nvSpPr>
          <p:cNvPr id="3" name="Content Placeholder 2"/>
          <p:cNvSpPr>
            <a:spLocks noGrp="1"/>
          </p:cNvSpPr>
          <p:nvPr>
            <p:ph idx="1"/>
          </p:nvPr>
        </p:nvSpPr>
        <p:spPr>
          <a:xfrm>
            <a:off x="457200" y="1600200"/>
            <a:ext cx="8229600" cy="4756150"/>
          </a:xfrm>
        </p:spPr>
        <p:txBody>
          <a:bodyPr/>
          <a:lstStyle/>
          <a:p>
            <a:r>
              <a:rPr lang="en-US" dirty="0" smtClean="0"/>
              <a:t>We might think about the metaphor of type with the “is a” relation, for example:</a:t>
            </a:r>
          </a:p>
          <a:p>
            <a:pPr lvl="1"/>
            <a:r>
              <a:rPr lang="en-US" dirty="0" smtClean="0"/>
              <a:t>An eagle “is a” bird, a bird “is an” animal, and (so) an eagle “is an” animal</a:t>
            </a:r>
          </a:p>
          <a:p>
            <a:pPr marL="57150" indent="0">
              <a:buNone/>
            </a:pPr>
            <a:r>
              <a:rPr lang="en-US" dirty="0" smtClean="0">
                <a:latin typeface="+mj-lt"/>
              </a:rPr>
              <a:t>class Animal extends </a:t>
            </a:r>
            <a:r>
              <a:rPr lang="en-US" dirty="0" err="1" smtClean="0">
                <a:latin typeface="+mj-lt"/>
              </a:rPr>
              <a:t>LiveThing</a:t>
            </a:r>
            <a:r>
              <a:rPr lang="en-US" dirty="0" smtClean="0">
                <a:latin typeface="+mj-lt"/>
              </a:rPr>
              <a:t> { public method move() {</a:t>
            </a:r>
            <a:r>
              <a:rPr lang="mr-IN" dirty="0" smtClean="0">
                <a:latin typeface="+mj-lt"/>
              </a:rPr>
              <a:t>…</a:t>
            </a:r>
            <a:r>
              <a:rPr lang="en-US" dirty="0" smtClean="0">
                <a:latin typeface="+mj-lt"/>
              </a:rPr>
              <a:t>} </a:t>
            </a:r>
            <a:r>
              <a:rPr lang="mr-IN" dirty="0" smtClean="0">
                <a:latin typeface="+mj-lt"/>
              </a:rPr>
              <a:t>…</a:t>
            </a:r>
            <a:r>
              <a:rPr lang="en-US" dirty="0" smtClean="0">
                <a:latin typeface="+mj-lt"/>
              </a:rPr>
              <a:t> }</a:t>
            </a:r>
          </a:p>
          <a:p>
            <a:pPr marL="57150" indent="0">
              <a:buNone/>
            </a:pPr>
            <a:r>
              <a:rPr lang="en-US" dirty="0" smtClean="0">
                <a:latin typeface="+mj-lt"/>
              </a:rPr>
              <a:t>class Bird extends Animal { public method fly(){</a:t>
            </a:r>
            <a:r>
              <a:rPr lang="mr-IN" dirty="0" smtClean="0">
                <a:latin typeface="+mj-lt"/>
              </a:rPr>
              <a:t>…</a:t>
            </a:r>
            <a:r>
              <a:rPr lang="en-US" dirty="0" smtClean="0">
                <a:latin typeface="+mj-lt"/>
              </a:rPr>
              <a:t>} </a:t>
            </a:r>
            <a:r>
              <a:rPr lang="mr-IN" dirty="0" smtClean="0">
                <a:latin typeface="+mj-lt"/>
              </a:rPr>
              <a:t>…</a:t>
            </a:r>
            <a:r>
              <a:rPr lang="en-US" dirty="0" smtClean="0">
                <a:latin typeface="+mj-lt"/>
              </a:rPr>
              <a:t> }</a:t>
            </a:r>
          </a:p>
          <a:p>
            <a:pPr marL="57150" indent="0">
              <a:buNone/>
            </a:pPr>
            <a:r>
              <a:rPr lang="en-US" dirty="0">
                <a:latin typeface="+mj-lt"/>
              </a:rPr>
              <a:t>c</a:t>
            </a:r>
            <a:r>
              <a:rPr lang="en-US" dirty="0" smtClean="0">
                <a:latin typeface="+mj-lt"/>
              </a:rPr>
              <a:t>lass Eagle extends Bird { public method </a:t>
            </a:r>
            <a:r>
              <a:rPr lang="en-US" dirty="0" err="1" smtClean="0">
                <a:latin typeface="+mj-lt"/>
              </a:rPr>
              <a:t>eat_snake</a:t>
            </a:r>
            <a:r>
              <a:rPr lang="en-US" dirty="0" smtClean="0">
                <a:latin typeface="+mj-lt"/>
              </a:rPr>
              <a:t>(){</a:t>
            </a:r>
            <a:r>
              <a:rPr lang="mr-IN" dirty="0" smtClean="0">
                <a:latin typeface="+mj-lt"/>
              </a:rPr>
              <a:t>…</a:t>
            </a:r>
            <a:r>
              <a:rPr lang="en-US" dirty="0" smtClean="0">
                <a:latin typeface="+mj-lt"/>
              </a:rPr>
              <a:t>} </a:t>
            </a:r>
            <a:r>
              <a:rPr lang="mr-IN" dirty="0" smtClean="0">
                <a:latin typeface="+mj-lt"/>
              </a:rPr>
              <a:t>…</a:t>
            </a:r>
            <a:r>
              <a:rPr lang="en-US" dirty="0" smtClean="0">
                <a:latin typeface="+mj-lt"/>
              </a:rPr>
              <a:t> }</a:t>
            </a:r>
          </a:p>
          <a:p>
            <a:pPr lvl="1"/>
            <a:r>
              <a:rPr lang="en-US" dirty="0" smtClean="0"/>
              <a:t>As we see, the child class has all its parent classes behaviors, and they also have their own behaviors.</a:t>
            </a:r>
          </a:p>
          <a:p>
            <a:pPr lvl="1"/>
            <a:r>
              <a:rPr lang="en-US" dirty="0" smtClean="0"/>
              <a:t>That’s why we can say: my eagle is an animal.</a:t>
            </a:r>
          </a:p>
          <a:p>
            <a:pPr marL="57150" indent="0">
              <a:buNone/>
            </a:pPr>
            <a:r>
              <a:rPr lang="en-US" dirty="0" smtClean="0"/>
              <a:t>Equivalent statement: Animal </a:t>
            </a:r>
            <a:r>
              <a:rPr lang="en-US" dirty="0" err="1" smtClean="0"/>
              <a:t>my_eagle</a:t>
            </a:r>
            <a:r>
              <a:rPr lang="en-US" dirty="0" smtClean="0"/>
              <a:t> = new Eagle();</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31288262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2661</TotalTime>
  <Words>1171</Words>
  <Application>Microsoft Macintosh PowerPoint</Application>
  <PresentationFormat>On-screen Show (4:3)</PresentationFormat>
  <Paragraphs>175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ＭＳ Ｐゴシック</vt:lpstr>
      <vt:lpstr>Wingdings</vt:lpstr>
      <vt:lpstr>SE10 slides</vt:lpstr>
      <vt:lpstr>Object-Oriented Programming with Java</vt:lpstr>
      <vt:lpstr>Today’s topic</vt:lpstr>
      <vt:lpstr>Class</vt:lpstr>
      <vt:lpstr>Class &amp; Instance examples</vt:lpstr>
      <vt:lpstr>Interface vs abstract class &amp; Inheritance</vt:lpstr>
      <vt:lpstr>Interface example</vt:lpstr>
      <vt:lpstr>Interface example</vt:lpstr>
      <vt:lpstr>Abstract class example</vt:lpstr>
      <vt:lpstr>Type checking</vt:lpstr>
      <vt:lpstr>Type checking</vt:lpstr>
      <vt:lpstr>Scope &amp; Encapsulation</vt:lpstr>
      <vt:lpstr>Scope</vt:lpstr>
      <vt:lpstr>Static, final</vt:lpstr>
      <vt:lpstr>Homework</vt:lpstr>
    </vt:vector>
  </TitlesOfParts>
  <Company>St Andrews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125</cp:revision>
  <dcterms:created xsi:type="dcterms:W3CDTF">2009-12-29T10:39:27Z</dcterms:created>
  <dcterms:modified xsi:type="dcterms:W3CDTF">2017-09-22T03:34:03Z</dcterms:modified>
</cp:coreProperties>
</file>